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7" r:id="rId2"/>
    <p:sldId id="261" r:id="rId3"/>
    <p:sldId id="258" r:id="rId4"/>
    <p:sldId id="259" r:id="rId5"/>
    <p:sldId id="260" r:id="rId6"/>
    <p:sldId id="26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08" autoAdjust="0"/>
  </p:normalViewPr>
  <p:slideViewPr>
    <p:cSldViewPr snapToGrid="0" snapToObjects="1">
      <p:cViewPr>
        <p:scale>
          <a:sx n="100" d="100"/>
          <a:sy n="100" d="100"/>
        </p:scale>
        <p:origin x="-1280" y="-752"/>
      </p:cViewPr>
      <p:guideLst>
        <p:guide orient="horz" pos="2160"/>
        <p:guide pos="2880"/>
      </p:guideLst>
    </p:cSldViewPr>
  </p:slideViewPr>
  <p:notesTextViewPr>
    <p:cViewPr>
      <p:scale>
        <a:sx n="125" d="100"/>
        <a:sy n="125"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741C0F-4D33-8A43-8E7C-3DCD2CBA79C5}" type="datetimeFigureOut">
              <a:rPr lang="en-US" smtClean="0"/>
              <a:t>3/3/16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FADFF2-98F1-204B-B3E8-4499C289F4EE}" type="slidenum">
              <a:rPr lang="en-US" smtClean="0"/>
              <a:t>‹#›</a:t>
            </a:fld>
            <a:endParaRPr lang="en-US"/>
          </a:p>
        </p:txBody>
      </p:sp>
    </p:spTree>
    <p:extLst>
      <p:ext uri="{BB962C8B-B14F-4D97-AF65-F5344CB8AC3E}">
        <p14:creationId xmlns:p14="http://schemas.microsoft.com/office/powerpoint/2010/main" val="17605625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vimeo.com/6562818" TargetMode="External"/><Relationship Id="rId4" Type="http://schemas.openxmlformats.org/officeDocument/2006/relationships/hyperlink" Target="http://www.adistem.com/technology/adipose-derived-adult-stem-cells/" TargetMode="External"/><Relationship Id="rId5" Type="http://schemas.openxmlformats.org/officeDocument/2006/relationships/hyperlink" Target="http://www.ncbi.nlm.nih.gov/pmc/articles/PMC3927015/" TargetMode="External"/><Relationship Id="rId6" Type="http://schemas.openxmlformats.org/officeDocument/2006/relationships/hyperlink" Target="http://circres.ahajournals.org/content/100/9/1249.full.pdf+html" TargetMode="External"/><Relationship Id="rId7" Type="http://schemas.openxmlformats.org/officeDocument/2006/relationships/hyperlink" Target="http://www.harpersbazaar.com/beauty/health-wellness-articles/bank-your-fat-to-look-younger" TargetMode="External"/><Relationship Id="rId8" Type="http://schemas.openxmlformats.org/officeDocument/2006/relationships/hyperlink" Target="http://celltexbank.com/services/" TargetMode="External"/><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vimeo.com/6562818" TargetMode="External"/><Relationship Id="rId4" Type="http://schemas.openxmlformats.org/officeDocument/2006/relationships/hyperlink" Target="https://www.youtube.com/watch?v=2Xbhz-xoGBQ" TargetMode="External"/><Relationship Id="rId5" Type="http://schemas.openxmlformats.org/officeDocument/2006/relationships/hyperlink" Target="http://www.ncbi.nlm.nih.gov/pmc/articles/PMC3927015/" TargetMode="External"/><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wired.com/magazine/2010/10/ff_futureofbreasts/" TargetMode="External"/><Relationship Id="rId4" Type="http://schemas.openxmlformats.org/officeDocument/2006/relationships/hyperlink" Target="http://vimeo.com/6562818" TargetMode="External"/><Relationship Id="rId5" Type="http://schemas.openxmlformats.org/officeDocument/2006/relationships/hyperlink" Target="http://www.adistem.com/technology/adipose-derived-adult-stem-cells/" TargetMode="External"/><Relationship Id="rId6" Type="http://schemas.openxmlformats.org/officeDocument/2006/relationships/hyperlink" Target="http://www.youtube.com/watch?v=dfCw5C3ER00&amp;feature=kp" TargetMode="External"/><Relationship Id="rId7" Type="http://schemas.openxmlformats.org/officeDocument/2006/relationships/hyperlink" Target="http://www.ncbi.nlm.nih.gov/pmc/articles/PMC3927015/" TargetMode="External"/><Relationship Id="rId8" Type="http://schemas.openxmlformats.org/officeDocument/2006/relationships/hyperlink" Target="http://www.ncbi.nlm.nih.gov/pubmed/21303266"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www.ncbi.nlm.nih.gov/pubmed/21303266"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35C61D8-F973-6D4C-B901-DA1CFC376FEA}" type="slidenum">
              <a:rPr lang="en-US" smtClean="0"/>
              <a:t>1</a:t>
            </a:fld>
            <a:endParaRPr lang="en-US"/>
          </a:p>
        </p:txBody>
      </p:sp>
    </p:spTree>
    <p:extLst>
      <p:ext uri="{BB962C8B-B14F-4D97-AF65-F5344CB8AC3E}">
        <p14:creationId xmlns:p14="http://schemas.microsoft.com/office/powerpoint/2010/main" val="681753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Reference</a:t>
            </a: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1.</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Video: </a:t>
            </a:r>
            <a:r>
              <a:rPr lang="en-US" sz="1200" b="0" kern="1200" dirty="0" err="1" smtClean="0">
                <a:solidFill>
                  <a:schemeClr val="tx1"/>
                </a:solidFill>
                <a:effectLst/>
                <a:latin typeface="+mn-lt"/>
                <a:ea typeface="+mn-ea"/>
                <a:cs typeface="+mn-cs"/>
              </a:rPr>
              <a:t>Perrone</a:t>
            </a:r>
            <a:r>
              <a:rPr lang="en-US" sz="1200" b="0" kern="1200" dirty="0" smtClean="0">
                <a:solidFill>
                  <a:schemeClr val="tx1"/>
                </a:solidFill>
                <a:effectLst/>
                <a:latin typeface="+mn-lt"/>
                <a:ea typeface="+mn-ea"/>
                <a:cs typeface="+mn-cs"/>
              </a:rPr>
              <a:t>, M.</a:t>
            </a:r>
            <a:r>
              <a:rPr lang="en-US" sz="1200" b="0" kern="1200" baseline="0" dirty="0" smtClean="0">
                <a:solidFill>
                  <a:schemeClr val="tx1"/>
                </a:solidFill>
                <a:effectLst/>
                <a:latin typeface="+mn-lt"/>
                <a:ea typeface="+mn-ea"/>
                <a:cs typeface="+mn-cs"/>
              </a:rPr>
              <a:t> May 18, 2015. Stem cell ‘Wild West’ takes root amid lack of US regulation. </a:t>
            </a:r>
            <a:r>
              <a:rPr lang="en-US" sz="1200" b="0" kern="1200" baseline="0" dirty="0" err="1" smtClean="0">
                <a:solidFill>
                  <a:schemeClr val="tx1"/>
                </a:solidFill>
                <a:effectLst/>
                <a:latin typeface="+mn-lt"/>
                <a:ea typeface="+mn-ea"/>
                <a:cs typeface="+mn-cs"/>
              </a:rPr>
              <a:t>Yahootech.com</a:t>
            </a:r>
            <a:r>
              <a:rPr lang="en-US" sz="1200" b="0" kern="1200" baseline="0" dirty="0" smtClean="0">
                <a:solidFill>
                  <a:schemeClr val="tx1"/>
                </a:solidFill>
                <a:effectLst/>
                <a:latin typeface="+mn-lt"/>
                <a:ea typeface="+mn-ea"/>
                <a:cs typeface="+mn-cs"/>
              </a:rPr>
              <a:t>. https://</a:t>
            </a:r>
            <a:r>
              <a:rPr lang="en-US" sz="1200" b="0" kern="1200" baseline="0" dirty="0" err="1" smtClean="0">
                <a:solidFill>
                  <a:schemeClr val="tx1"/>
                </a:solidFill>
                <a:effectLst/>
                <a:latin typeface="+mn-lt"/>
                <a:ea typeface="+mn-ea"/>
                <a:cs typeface="+mn-cs"/>
              </a:rPr>
              <a:t>www.yahoo.com</a:t>
            </a:r>
            <a:r>
              <a:rPr lang="en-US" sz="1200" b="0" kern="1200" baseline="0" dirty="0" smtClean="0">
                <a:solidFill>
                  <a:schemeClr val="tx1"/>
                </a:solidFill>
                <a:effectLst/>
                <a:latin typeface="+mn-lt"/>
                <a:ea typeface="+mn-ea"/>
                <a:cs typeface="+mn-cs"/>
              </a:rPr>
              <a:t>/tech/stem-cell-wild-west-takes-root-amid-lack-070724506--</a:t>
            </a:r>
            <a:r>
              <a:rPr lang="en-US" sz="1200" b="0" kern="1200" baseline="0" dirty="0" err="1" smtClean="0">
                <a:solidFill>
                  <a:schemeClr val="tx1"/>
                </a:solidFill>
                <a:effectLst/>
                <a:latin typeface="+mn-lt"/>
                <a:ea typeface="+mn-ea"/>
                <a:cs typeface="+mn-cs"/>
              </a:rPr>
              <a:t>finance.html</a:t>
            </a:r>
            <a:endParaRPr lang="en-US" sz="1200" b="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9E9048C-208F-4746-9DB9-A027717C0AD6}" type="slidenum">
              <a:rPr lang="en-US" smtClean="0"/>
              <a:t>2</a:t>
            </a:fld>
            <a:endParaRPr lang="en-US"/>
          </a:p>
        </p:txBody>
      </p:sp>
    </p:spTree>
    <p:extLst>
      <p:ext uri="{BB962C8B-B14F-4D97-AF65-F5344CB8AC3E}">
        <p14:creationId xmlns:p14="http://schemas.microsoft.com/office/powerpoint/2010/main" val="942268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References:</a:t>
            </a:r>
          </a:p>
          <a:p>
            <a:endParaRPr lang="en-US" b="1" dirty="0" smtClean="0"/>
          </a:p>
          <a:p>
            <a:pPr marL="228600" indent="-228600">
              <a:buAutoNum type="arabicPeriod"/>
            </a:pPr>
            <a:r>
              <a:rPr lang="en-US" b="1" baseline="0" dirty="0" smtClean="0"/>
              <a:t>Video: </a:t>
            </a:r>
            <a:r>
              <a:rPr lang="en-US" b="0" baseline="0" dirty="0" smtClean="0"/>
              <a:t>Rodriguez, R. 2010. Stem Cells From Your Own Fat. New </a:t>
            </a:r>
            <a:r>
              <a:rPr lang="en-US" b="0" baseline="0" dirty="0" err="1" smtClean="0"/>
              <a:t>frontiet</a:t>
            </a:r>
            <a:r>
              <a:rPr lang="en-US" b="0" baseline="0" dirty="0" smtClean="0"/>
              <a:t> of </a:t>
            </a:r>
            <a:r>
              <a:rPr lang="en-US" b="0" baseline="0" dirty="0" err="1" smtClean="0"/>
              <a:t>Plstic</a:t>
            </a:r>
            <a:r>
              <a:rPr lang="en-US" b="0" baseline="0" dirty="0" smtClean="0"/>
              <a:t> </a:t>
            </a:r>
            <a:r>
              <a:rPr lang="en-US" b="0" baseline="0" dirty="0" err="1" smtClean="0"/>
              <a:t>Suregery</a:t>
            </a:r>
            <a:r>
              <a:rPr lang="en-US" b="0" baseline="0" dirty="0" smtClean="0"/>
              <a:t>. </a:t>
            </a:r>
            <a:r>
              <a:rPr lang="en-US" b="0" baseline="0" dirty="0" err="1" smtClean="0"/>
              <a:t>Vimeo</a:t>
            </a:r>
            <a:r>
              <a:rPr lang="en-US" b="0" baseline="0" dirty="0" smtClean="0"/>
              <a:t>. http://</a:t>
            </a:r>
            <a:r>
              <a:rPr lang="en-US" b="0" baseline="0" dirty="0" err="1" smtClean="0"/>
              <a:t>vimeo.com</a:t>
            </a:r>
            <a:r>
              <a:rPr lang="en-US" b="0" baseline="0" dirty="0" smtClean="0"/>
              <a:t>/6562818</a:t>
            </a:r>
          </a:p>
          <a:p>
            <a:pPr marL="228600" indent="-228600">
              <a:buAutoNum type="arabicPeriod"/>
            </a:pPr>
            <a:r>
              <a:rPr lang="en-US" sz="1200" b="1" kern="1200" dirty="0" smtClean="0">
                <a:solidFill>
                  <a:schemeClr val="tx1"/>
                </a:solidFill>
                <a:latin typeface="+mn-lt"/>
                <a:ea typeface="+mn-ea"/>
                <a:cs typeface="+mn-cs"/>
              </a:rPr>
              <a:t>Video:</a:t>
            </a:r>
            <a:r>
              <a:rPr lang="en-US" sz="1200" b="0" kern="1200" dirty="0" smtClean="0">
                <a:solidFill>
                  <a:schemeClr val="tx1"/>
                </a:solidFill>
                <a:latin typeface="+mn-lt"/>
                <a:ea typeface="+mn-ea"/>
                <a:cs typeface="+mn-cs"/>
              </a:rPr>
              <a:t> Fat Stem Cells Video: Rodriguez, R. 2010. Stem Cells From Your Own Fat. New Frontier of Plastic Surgery. </a:t>
            </a:r>
            <a:r>
              <a:rPr lang="en-US" sz="1200" b="0" kern="1200" dirty="0" err="1" smtClean="0">
                <a:solidFill>
                  <a:schemeClr val="tx1"/>
                </a:solidFill>
                <a:latin typeface="+mn-lt"/>
                <a:ea typeface="+mn-ea"/>
                <a:cs typeface="+mn-cs"/>
              </a:rPr>
              <a:t>Vimeo</a:t>
            </a:r>
            <a:r>
              <a:rPr lang="en-US" sz="1200" b="0" kern="1200" dirty="0" smtClean="0">
                <a:solidFill>
                  <a:schemeClr val="tx1"/>
                </a:solidFill>
                <a:latin typeface="+mn-lt"/>
                <a:ea typeface="+mn-ea"/>
                <a:cs typeface="+mn-cs"/>
              </a:rPr>
              <a:t>.</a:t>
            </a:r>
            <a:r>
              <a:rPr lang="en-US" sz="1200" b="0" kern="1200" dirty="0" smtClean="0">
                <a:solidFill>
                  <a:schemeClr val="tx1"/>
                </a:solidFill>
                <a:latin typeface="+mn-lt"/>
                <a:ea typeface="+mn-ea"/>
                <a:cs typeface="+mn-cs"/>
                <a:hlinkClick r:id="rId3"/>
              </a:rPr>
              <a:t> </a:t>
            </a:r>
            <a:r>
              <a:rPr lang="en-US" sz="1200" b="0" u="sng" kern="1200" dirty="0" smtClean="0">
                <a:solidFill>
                  <a:schemeClr val="tx1"/>
                </a:solidFill>
                <a:latin typeface="+mn-lt"/>
                <a:ea typeface="+mn-ea"/>
                <a:cs typeface="+mn-cs"/>
                <a:hlinkClick r:id="rId3"/>
              </a:rPr>
              <a:t>http://vimeo.com/6562818</a:t>
            </a:r>
            <a:endParaRPr lang="en-US" sz="1200" b="0" u="sng" kern="1200" dirty="0" smtClean="0">
              <a:solidFill>
                <a:schemeClr val="tx1"/>
              </a:solidFill>
              <a:latin typeface="+mn-lt"/>
              <a:ea typeface="+mn-ea"/>
              <a:cs typeface="+mn-cs"/>
            </a:endParaRPr>
          </a:p>
          <a:p>
            <a:pPr marL="228600" indent="-228600">
              <a:buAutoNum type="arabicPeriod"/>
            </a:pPr>
            <a:r>
              <a:rPr lang="en-US" sz="1200" b="1" kern="1200" dirty="0" smtClean="0">
                <a:solidFill>
                  <a:schemeClr val="tx1"/>
                </a:solidFill>
                <a:latin typeface="+mn-lt"/>
                <a:ea typeface="+mn-ea"/>
                <a:cs typeface="+mn-cs"/>
              </a:rPr>
              <a:t>Video:</a:t>
            </a:r>
            <a:r>
              <a:rPr lang="en-US" sz="1200" b="0" kern="1200" dirty="0" smtClean="0">
                <a:solidFill>
                  <a:schemeClr val="tx1"/>
                </a:solidFill>
                <a:latin typeface="+mn-lt"/>
                <a:ea typeface="+mn-ea"/>
                <a:cs typeface="+mn-cs"/>
              </a:rPr>
              <a:t> </a:t>
            </a:r>
            <a:r>
              <a:rPr lang="en-US" sz="1200" b="0" kern="1200" dirty="0" err="1" smtClean="0">
                <a:solidFill>
                  <a:schemeClr val="tx1"/>
                </a:solidFill>
                <a:latin typeface="+mn-lt"/>
                <a:ea typeface="+mn-ea"/>
                <a:cs typeface="+mn-cs"/>
              </a:rPr>
              <a:t>Adistem</a:t>
            </a:r>
            <a:r>
              <a:rPr lang="en-US" sz="1200" b="0" kern="1200" dirty="0" smtClean="0">
                <a:solidFill>
                  <a:schemeClr val="tx1"/>
                </a:solidFill>
                <a:latin typeface="+mn-lt"/>
                <a:ea typeface="+mn-ea"/>
                <a:cs typeface="+mn-cs"/>
              </a:rPr>
              <a:t>.  </a:t>
            </a:r>
            <a:r>
              <a:rPr lang="en-US" sz="1200" b="0" u="sng" kern="1200" dirty="0" smtClean="0">
                <a:solidFill>
                  <a:schemeClr val="tx1"/>
                </a:solidFill>
                <a:latin typeface="+mn-lt"/>
                <a:ea typeface="+mn-ea"/>
                <a:cs typeface="+mn-cs"/>
                <a:hlinkClick r:id="rId4"/>
              </a:rPr>
              <a:t>http://www.adistem.com/technology/adipose-derived-adult-stem-cells/ </a:t>
            </a:r>
            <a:endParaRPr lang="en-US" b="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4.  Article: </a:t>
            </a:r>
            <a:r>
              <a:rPr lang="en-US" b="0" baseline="0" dirty="0" smtClean="0"/>
              <a:t>Begley, S. 2010. All Natural: Why breasts are the answer to regenerative medicine. Wired. 18.11: 148-155, 188-189. </a:t>
            </a:r>
          </a:p>
          <a:p>
            <a:pPr marL="228600" indent="-228600">
              <a:buAutoNum type="arabicPeriod" startAt="5"/>
            </a:pPr>
            <a:r>
              <a:rPr lang="en-US" b="1" baseline="0" dirty="0" smtClean="0"/>
              <a:t>Article: </a:t>
            </a:r>
            <a:r>
              <a:rPr lang="en-US" b="0" baseline="0" dirty="0" err="1" smtClean="0"/>
              <a:t>Jabr</a:t>
            </a:r>
            <a:r>
              <a:rPr lang="en-US" b="0" baseline="0" dirty="0" smtClean="0"/>
              <a:t>, F. Dec 17, 2012. In the Flesh: The Embedded Dangers of Untested Stem Cell Cosmetics. Scientific American. http://</a:t>
            </a:r>
            <a:r>
              <a:rPr lang="en-US" b="0" baseline="0" dirty="0" err="1" smtClean="0"/>
              <a:t>www.scientificamerican.com</a:t>
            </a:r>
            <a:r>
              <a:rPr lang="en-US" b="0" baseline="0" dirty="0" smtClean="0"/>
              <a:t>/</a:t>
            </a:r>
            <a:r>
              <a:rPr lang="en-US" b="0" baseline="0" dirty="0" err="1" smtClean="0"/>
              <a:t>article.cfm?id</a:t>
            </a:r>
            <a:r>
              <a:rPr lang="en-US" b="0" baseline="0" dirty="0" smtClean="0"/>
              <a:t>=stem-cell-cosmetics</a:t>
            </a:r>
          </a:p>
          <a:p>
            <a:pPr marL="228600" indent="-228600">
              <a:buAutoNum type="arabicPeriod" startAt="5"/>
            </a:pPr>
            <a:r>
              <a:rPr lang="en-US" b="1" baseline="0" dirty="0" smtClean="0"/>
              <a:t> Article: </a:t>
            </a:r>
            <a:r>
              <a:rPr lang="en-US" b="0" baseline="0" dirty="0" smtClean="0"/>
              <a:t>Jul 6, 2012. Patients seek stem-cell compensation, </a:t>
            </a:r>
            <a:r>
              <a:rPr lang="en-US" b="0" baseline="0" dirty="0" err="1" smtClean="0"/>
              <a:t>NatureNews</a:t>
            </a:r>
            <a:r>
              <a:rPr lang="en-US" b="0" baseline="0" dirty="0" smtClean="0"/>
              <a:t> Blog. http://</a:t>
            </a:r>
            <a:r>
              <a:rPr lang="en-US" b="0" baseline="0" dirty="0" err="1" smtClean="0"/>
              <a:t>blogs.nature.com</a:t>
            </a:r>
            <a:r>
              <a:rPr lang="en-US" b="0" baseline="0" dirty="0" smtClean="0"/>
              <a:t>/news/2012/07/patients-</a:t>
            </a:r>
          </a:p>
          <a:p>
            <a:pPr marL="0" indent="0">
              <a:buNone/>
            </a:pPr>
            <a:r>
              <a:rPr lang="en-US" b="0" baseline="0" dirty="0" smtClean="0"/>
              <a:t>seek-stem-cell-</a:t>
            </a:r>
            <a:r>
              <a:rPr lang="en-US" b="0" baseline="0" dirty="0" err="1" smtClean="0"/>
              <a:t>compensation.html</a:t>
            </a:r>
            <a:endParaRPr lang="en-US" b="0" baseline="0" dirty="0" smtClean="0"/>
          </a:p>
          <a:p>
            <a:pPr marL="0" indent="0">
              <a:buNone/>
            </a:pPr>
            <a:r>
              <a:rPr lang="en-US" sz="1200" b="1" i="0" kern="1200" baseline="0" dirty="0" smtClean="0">
                <a:solidFill>
                  <a:schemeClr val="tx1"/>
                </a:solidFill>
                <a:latin typeface="+mn-lt"/>
                <a:ea typeface="+mn-ea"/>
                <a:cs typeface="+mn-cs"/>
              </a:rPr>
              <a:t>7.   </a:t>
            </a:r>
            <a:r>
              <a:rPr lang="en-US" sz="1200" b="1" i="0" kern="1200" dirty="0" smtClean="0">
                <a:solidFill>
                  <a:schemeClr val="tx1"/>
                </a:solidFill>
                <a:latin typeface="+mn-lt"/>
                <a:ea typeface="+mn-ea"/>
                <a:cs typeface="+mn-cs"/>
              </a:rPr>
              <a:t>Article:</a:t>
            </a:r>
            <a:r>
              <a:rPr lang="en-US" sz="1200" b="1" i="0" kern="1200" baseline="0" dirty="0" smtClean="0">
                <a:solidFill>
                  <a:schemeClr val="tx1"/>
                </a:solidFill>
                <a:latin typeface="+mn-lt"/>
                <a:ea typeface="+mn-ea"/>
                <a:cs typeface="+mn-cs"/>
              </a:rPr>
              <a:t> </a:t>
            </a:r>
            <a:r>
              <a:rPr lang="en-US" sz="1200" b="0" i="0" kern="1200" baseline="0" dirty="0" err="1" smtClean="0">
                <a:solidFill>
                  <a:schemeClr val="tx1"/>
                </a:solidFill>
                <a:latin typeface="+mn-lt"/>
                <a:ea typeface="+mn-ea"/>
                <a:cs typeface="+mn-cs"/>
              </a:rPr>
              <a:t>Eun-hee</a:t>
            </a:r>
            <a:r>
              <a:rPr lang="en-US" sz="1200" b="0" i="0" kern="1200" baseline="0" dirty="0" smtClean="0">
                <a:solidFill>
                  <a:schemeClr val="tx1"/>
                </a:solidFill>
                <a:latin typeface="+mn-lt"/>
                <a:ea typeface="+mn-ea"/>
                <a:cs typeface="+mn-cs"/>
              </a:rPr>
              <a:t>, K. et al. 2014. Current applications of adipose-derived stem cells and their future perspectives. </a:t>
            </a:r>
            <a:r>
              <a:rPr lang="en-US" sz="1200" kern="1200" dirty="0" smtClean="0">
                <a:solidFill>
                  <a:schemeClr val="tx1"/>
                </a:solidFill>
                <a:latin typeface="+mn-lt"/>
                <a:ea typeface="+mn-ea"/>
                <a:cs typeface="+mn-cs"/>
              </a:rPr>
              <a:t>World Journal of Stem Cells. 6(1):65-68.</a:t>
            </a:r>
            <a:r>
              <a:rPr lang="en-US" sz="1200" kern="1200" dirty="0" smtClean="0">
                <a:solidFill>
                  <a:schemeClr val="tx1"/>
                </a:solidFill>
                <a:latin typeface="+mn-lt"/>
                <a:ea typeface="+mn-ea"/>
                <a:cs typeface="+mn-cs"/>
                <a:hlinkClick r:id="rId5"/>
              </a:rPr>
              <a:t> </a:t>
            </a:r>
            <a:r>
              <a:rPr lang="en-US" sz="1200" u="sng" kern="1200" dirty="0" smtClean="0">
                <a:solidFill>
                  <a:schemeClr val="tx1"/>
                </a:solidFill>
                <a:latin typeface="+mn-lt"/>
                <a:ea typeface="+mn-ea"/>
                <a:cs typeface="+mn-cs"/>
                <a:hlinkClick r:id="rId5"/>
              </a:rPr>
              <a:t>http://www.ncbi.nlm.nih.gov/pmc/articles/PMC3927015/  </a:t>
            </a:r>
            <a:r>
              <a:rPr lang="en-US" sz="1200" i="1" u="sng" kern="1200" dirty="0" smtClean="0">
                <a:solidFill>
                  <a:schemeClr val="tx1"/>
                </a:solidFill>
                <a:latin typeface="+mn-lt"/>
                <a:ea typeface="+mn-ea"/>
                <a:cs typeface="+mn-cs"/>
                <a:hlinkClick r:id="rId5"/>
              </a:rPr>
              <a:t> States that ADSC do not differentiate in vivo very well and require strong signals in vitro.</a:t>
            </a:r>
            <a:endParaRPr lang="en-US" sz="1200" i="1" u="sng" kern="1200" dirty="0" smtClean="0">
              <a:solidFill>
                <a:schemeClr val="tx1"/>
              </a:solidFill>
              <a:latin typeface="+mn-lt"/>
              <a:ea typeface="+mn-ea"/>
              <a:cs typeface="+mn-cs"/>
            </a:endParaRPr>
          </a:p>
          <a:p>
            <a:pPr marL="228600" indent="-228600">
              <a:buAutoNum type="arabicPeriod" startAt="8"/>
            </a:pPr>
            <a:r>
              <a:rPr lang="en-US" sz="1200" b="1" i="0" u="none" kern="1200" baseline="0" dirty="0" smtClean="0">
                <a:solidFill>
                  <a:schemeClr val="tx1"/>
                </a:solidFill>
                <a:latin typeface="+mn-lt"/>
                <a:ea typeface="+mn-ea"/>
                <a:cs typeface="+mn-cs"/>
              </a:rPr>
              <a:t>Article: </a:t>
            </a:r>
            <a:r>
              <a:rPr lang="en-US" sz="1200" b="0" i="0" u="none" kern="1200" baseline="0" dirty="0" err="1" smtClean="0">
                <a:solidFill>
                  <a:schemeClr val="tx1"/>
                </a:solidFill>
                <a:latin typeface="+mn-lt"/>
                <a:ea typeface="+mn-ea"/>
                <a:cs typeface="+mn-cs"/>
              </a:rPr>
              <a:t>Gimble</a:t>
            </a:r>
            <a:r>
              <a:rPr lang="en-US" sz="1200" b="0" i="0" u="none" kern="1200" baseline="0" dirty="0" smtClean="0">
                <a:solidFill>
                  <a:schemeClr val="tx1"/>
                </a:solidFill>
                <a:latin typeface="+mn-lt"/>
                <a:ea typeface="+mn-ea"/>
                <a:cs typeface="+mn-cs"/>
              </a:rPr>
              <a:t>. J. et al. 2007. </a:t>
            </a:r>
            <a:r>
              <a:rPr lang="en-US" sz="1200" kern="1200" dirty="0" smtClean="0">
                <a:solidFill>
                  <a:schemeClr val="tx1"/>
                </a:solidFill>
                <a:latin typeface="+mn-lt"/>
                <a:ea typeface="+mn-ea"/>
                <a:cs typeface="+mn-cs"/>
              </a:rPr>
              <a:t>Adipose-derived stem cells for regenerative medicine. Circulation Research.  100:1249-1260.</a:t>
            </a:r>
            <a:r>
              <a:rPr lang="en-US" sz="1200" kern="1200" dirty="0" smtClean="0">
                <a:solidFill>
                  <a:schemeClr val="tx1"/>
                </a:solidFill>
                <a:latin typeface="+mn-lt"/>
                <a:ea typeface="+mn-ea"/>
                <a:cs typeface="+mn-cs"/>
                <a:hlinkClick r:id="rId6"/>
              </a:rPr>
              <a:t> </a:t>
            </a:r>
            <a:r>
              <a:rPr lang="en-US" sz="1200" u="sng" kern="1200" dirty="0" smtClean="0">
                <a:solidFill>
                  <a:schemeClr val="tx1"/>
                </a:solidFill>
                <a:latin typeface="+mn-lt"/>
                <a:ea typeface="+mn-ea"/>
                <a:cs typeface="+mn-cs"/>
                <a:hlinkClick r:id="rId6"/>
              </a:rPr>
              <a:t>http://circres.ahajournals.org/content/100/9/1249.full.pdf+htm</a:t>
            </a:r>
            <a:r>
              <a:rPr lang="en-US" sz="1200" u="sng" kern="1200" baseline="0" dirty="0" smtClean="0">
                <a:solidFill>
                  <a:schemeClr val="tx1"/>
                </a:solidFill>
                <a:latin typeface="+mn-lt"/>
                <a:ea typeface="+mn-ea"/>
                <a:cs typeface="+mn-cs"/>
                <a:hlinkClick r:id="rId6"/>
              </a:rPr>
              <a:t>l </a:t>
            </a:r>
          </a:p>
          <a:p>
            <a:pPr marL="228600" marR="0" indent="-228600" algn="l" defTabSz="457200" rtl="0" eaLnBrk="1" fontAlgn="auto" latinLnBrk="0" hangingPunct="1">
              <a:lnSpc>
                <a:spcPct val="100000"/>
              </a:lnSpc>
              <a:spcBef>
                <a:spcPts val="0"/>
              </a:spcBef>
              <a:spcAft>
                <a:spcPts val="0"/>
              </a:spcAft>
              <a:buClrTx/>
              <a:buSzTx/>
              <a:buFontTx/>
              <a:buAutoNum type="arabicPeriod" startAt="8"/>
              <a:tabLst/>
              <a:defRPr/>
            </a:pPr>
            <a:r>
              <a:rPr lang="en-US" sz="1200" b="1" kern="1200" dirty="0" smtClean="0">
                <a:solidFill>
                  <a:schemeClr val="tx1"/>
                </a:solidFill>
                <a:latin typeface="+mn-lt"/>
                <a:ea typeface="+mn-ea"/>
                <a:cs typeface="+mn-cs"/>
              </a:rPr>
              <a:t>Article:</a:t>
            </a:r>
            <a:r>
              <a:rPr lang="en-US" sz="1200" kern="1200" dirty="0" smtClean="0">
                <a:solidFill>
                  <a:schemeClr val="tx1"/>
                </a:solidFill>
                <a:latin typeface="+mn-lt"/>
                <a:ea typeface="+mn-ea"/>
                <a:cs typeface="+mn-cs"/>
              </a:rPr>
              <a:t> Schmidt, W.  Aug 12, 2011. Bank Your Fat to Look Younger. </a:t>
            </a:r>
            <a:r>
              <a:rPr lang="en-US" sz="1200" kern="1200" dirty="0" err="1" smtClean="0">
                <a:solidFill>
                  <a:schemeClr val="tx1"/>
                </a:solidFill>
                <a:latin typeface="+mn-lt"/>
                <a:ea typeface="+mn-ea"/>
                <a:cs typeface="+mn-cs"/>
              </a:rPr>
              <a:t>HarpersBazaar</a:t>
            </a:r>
            <a:r>
              <a:rPr lang="en-US" sz="1200" kern="1200" dirty="0" smtClean="0">
                <a:solidFill>
                  <a:schemeClr val="tx1"/>
                </a:solidFill>
                <a:latin typeface="+mn-lt"/>
                <a:ea typeface="+mn-ea"/>
                <a:cs typeface="+mn-cs"/>
              </a:rPr>
              <a:t>. com. </a:t>
            </a:r>
            <a:r>
              <a:rPr lang="en-US" sz="1200" u="sng" kern="1200" dirty="0" smtClean="0">
                <a:solidFill>
                  <a:schemeClr val="tx1"/>
                </a:solidFill>
                <a:latin typeface="+mn-lt"/>
                <a:ea typeface="+mn-ea"/>
                <a:cs typeface="+mn-cs"/>
                <a:hlinkClick r:id="rId7"/>
              </a:rPr>
              <a:t>http://www.harpersbazaar.com/beauty/health-wellness-articles/bank-your-fat-to-look-younge</a:t>
            </a:r>
            <a:endParaRPr lang="en-US" sz="1200" u="sng" kern="1200" dirty="0" smtClean="0">
              <a:solidFill>
                <a:schemeClr val="tx1"/>
              </a:solidFill>
              <a:latin typeface="+mn-lt"/>
              <a:ea typeface="+mn-ea"/>
              <a:cs typeface="+mn-cs"/>
            </a:endParaRPr>
          </a:p>
          <a:p>
            <a:pPr marL="228600" marR="0" indent="-228600" algn="l" defTabSz="457200" rtl="0" eaLnBrk="1" fontAlgn="auto" latinLnBrk="0" hangingPunct="1">
              <a:lnSpc>
                <a:spcPct val="100000"/>
              </a:lnSpc>
              <a:spcBef>
                <a:spcPts val="0"/>
              </a:spcBef>
              <a:spcAft>
                <a:spcPts val="0"/>
              </a:spcAft>
              <a:buClrTx/>
              <a:buSzTx/>
              <a:buFontTx/>
              <a:buAutoNum type="arabicPeriod" startAt="8"/>
              <a:tabLst/>
              <a:defRPr/>
            </a:pPr>
            <a:r>
              <a:rPr lang="en-US" sz="1200" b="1" kern="1200" baseline="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Website: </a:t>
            </a:r>
            <a:r>
              <a:rPr lang="en-US" sz="1200" kern="1200" dirty="0" err="1" smtClean="0">
                <a:solidFill>
                  <a:schemeClr val="tx1"/>
                </a:solidFill>
                <a:latin typeface="+mn-lt"/>
                <a:ea typeface="+mn-ea"/>
                <a:cs typeface="+mn-cs"/>
              </a:rPr>
              <a:t>Celltext</a:t>
            </a:r>
            <a:r>
              <a:rPr lang="en-US" sz="1200" kern="1200" dirty="0" smtClean="0">
                <a:solidFill>
                  <a:schemeClr val="tx1"/>
                </a:solidFill>
                <a:latin typeface="+mn-lt"/>
                <a:ea typeface="+mn-ea"/>
                <a:cs typeface="+mn-cs"/>
              </a:rPr>
              <a:t>. For Adults: Banking Fat Stem Cells. </a:t>
            </a:r>
            <a:r>
              <a:rPr lang="en-US" sz="1200" u="sng" kern="1200" dirty="0" smtClean="0">
                <a:solidFill>
                  <a:schemeClr val="tx1"/>
                </a:solidFill>
                <a:latin typeface="+mn-lt"/>
                <a:ea typeface="+mn-ea"/>
                <a:cs typeface="+mn-cs"/>
              </a:rPr>
              <a:t>http://celltexbank.com/services/ </a:t>
            </a:r>
          </a:p>
          <a:p>
            <a:pPr marL="228600" marR="0" indent="-228600" algn="l" defTabSz="457200" rtl="0" eaLnBrk="1" fontAlgn="auto" latinLnBrk="0" hangingPunct="1">
              <a:lnSpc>
                <a:spcPct val="100000"/>
              </a:lnSpc>
              <a:spcBef>
                <a:spcPts val="0"/>
              </a:spcBef>
              <a:spcAft>
                <a:spcPts val="0"/>
              </a:spcAft>
              <a:buClrTx/>
              <a:buSzTx/>
              <a:buFontTx/>
              <a:buAutoNum type="arabicPeriod" startAt="8"/>
              <a:tabLst/>
              <a:defRPr/>
            </a:pPr>
            <a:r>
              <a:rPr lang="en-US" sz="1200" b="1" u="none" kern="1200" baseline="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Website:</a:t>
            </a:r>
            <a:r>
              <a:rPr lang="en-US" sz="1200" b="1" kern="1200" baseline="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Biolife</a:t>
            </a:r>
            <a:r>
              <a:rPr lang="en-US" sz="1200" kern="1200" dirty="0" smtClean="0">
                <a:solidFill>
                  <a:schemeClr val="tx1"/>
                </a:solidFill>
                <a:latin typeface="+mn-lt"/>
                <a:ea typeface="+mn-ea"/>
                <a:cs typeface="+mn-cs"/>
              </a:rPr>
              <a:t>. 2008. Video for Fat Cell Banking. </a:t>
            </a:r>
            <a:r>
              <a:rPr lang="en-US" sz="1200" u="sng" kern="1200" dirty="0" smtClean="0">
                <a:solidFill>
                  <a:schemeClr val="tx1"/>
                </a:solidFill>
                <a:latin typeface="+mn-lt"/>
                <a:ea typeface="+mn-ea"/>
                <a:cs typeface="+mn-cs"/>
                <a:hlinkClick r:id="rId8"/>
              </a:rPr>
              <a:t>http://celltexbank.com/services/ </a:t>
            </a:r>
            <a:endParaRPr lang="en-US" sz="1200" u="sng"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u="sng"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u="sng" kern="1200" dirty="0" smtClean="0">
              <a:solidFill>
                <a:schemeClr val="tx1"/>
              </a:solidFill>
              <a:latin typeface="+mn-lt"/>
              <a:ea typeface="+mn-ea"/>
              <a:cs typeface="+mn-cs"/>
              <a:hlinkClick r:id="rId8"/>
            </a:endParaRPr>
          </a:p>
          <a:p>
            <a:pPr marL="0" indent="0">
              <a:buNone/>
            </a:pPr>
            <a:endParaRPr lang="en-US" sz="1200" u="sng" kern="1200" baseline="0" dirty="0" smtClean="0">
              <a:solidFill>
                <a:schemeClr val="tx1"/>
              </a:solidFill>
              <a:latin typeface="+mn-lt"/>
              <a:ea typeface="+mn-ea"/>
              <a:cs typeface="+mn-cs"/>
              <a:hlinkClick r:id="rId6"/>
            </a:endParaRPr>
          </a:p>
          <a:p>
            <a:pPr marL="228600" indent="-228600">
              <a:buAutoNum type="arabicPeriod" startAt="6"/>
            </a:pPr>
            <a:endParaRPr lang="en-US" sz="1200" u="sng" kern="1200" baseline="0" dirty="0" smtClean="0">
              <a:solidFill>
                <a:schemeClr val="tx1"/>
              </a:solidFill>
              <a:latin typeface="+mn-lt"/>
              <a:ea typeface="+mn-ea"/>
              <a:cs typeface="+mn-cs"/>
              <a:hlinkClick r:id="rId6"/>
            </a:endParaRPr>
          </a:p>
          <a:p>
            <a:pPr marL="0" indent="0">
              <a:buNone/>
            </a:pPr>
            <a:endParaRPr lang="en-US" sz="1200" u="sng" kern="1200" baseline="0" dirty="0" smtClean="0">
              <a:solidFill>
                <a:schemeClr val="tx1"/>
              </a:solidFill>
              <a:latin typeface="+mn-lt"/>
              <a:ea typeface="+mn-ea"/>
              <a:cs typeface="+mn-cs"/>
              <a:hlinkClick r:id="rId6"/>
            </a:endParaRPr>
          </a:p>
        </p:txBody>
      </p:sp>
      <p:sp>
        <p:nvSpPr>
          <p:cNvPr id="4" name="Slide Number Placeholder 3"/>
          <p:cNvSpPr>
            <a:spLocks noGrp="1"/>
          </p:cNvSpPr>
          <p:nvPr>
            <p:ph type="sldNum" sz="quarter" idx="10"/>
          </p:nvPr>
        </p:nvSpPr>
        <p:spPr/>
        <p:txBody>
          <a:bodyPr/>
          <a:lstStyle/>
          <a:p>
            <a:fld id="{A1FADFF2-98F1-204B-B3E8-4499C289F4EE}" type="slidenum">
              <a:rPr lang="en-US" smtClean="0"/>
              <a:t>3</a:t>
            </a:fld>
            <a:endParaRPr lang="en-US"/>
          </a:p>
        </p:txBody>
      </p:sp>
    </p:spTree>
    <p:extLst>
      <p:ext uri="{BB962C8B-B14F-4D97-AF65-F5344CB8AC3E}">
        <p14:creationId xmlns:p14="http://schemas.microsoft.com/office/powerpoint/2010/main" val="933804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References: </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effectLst/>
                <a:latin typeface="+mn-lt"/>
                <a:ea typeface="+mn-ea"/>
                <a:cs typeface="+mn-cs"/>
              </a:rPr>
              <a:t>Fat Stem Cells Video: </a:t>
            </a:r>
            <a:r>
              <a:rPr lang="en-US" sz="1200" kern="1200" dirty="0" smtClean="0">
                <a:solidFill>
                  <a:schemeClr val="tx1"/>
                </a:solidFill>
                <a:effectLst/>
                <a:latin typeface="+mn-lt"/>
                <a:ea typeface="+mn-ea"/>
                <a:cs typeface="+mn-cs"/>
              </a:rPr>
              <a:t>Rodriguez, R. 2010. Stem Cells From Your Own Fat. New Frontier of Plastic Surgery. </a:t>
            </a:r>
            <a:r>
              <a:rPr lang="en-US" sz="1200" kern="1200" dirty="0" err="1" smtClean="0">
                <a:solidFill>
                  <a:schemeClr val="tx1"/>
                </a:solidFill>
                <a:effectLst/>
                <a:latin typeface="+mn-lt"/>
                <a:ea typeface="+mn-ea"/>
                <a:cs typeface="+mn-cs"/>
              </a:rPr>
              <a:t>Vimeo</a:t>
            </a:r>
            <a:r>
              <a:rPr lang="en-US" sz="1200" kern="1200" dirty="0" smtClean="0">
                <a:solidFill>
                  <a:schemeClr val="tx1"/>
                </a:solidFill>
                <a:effectLst/>
                <a:latin typeface="+mn-lt"/>
                <a:ea typeface="+mn-ea"/>
                <a:cs typeface="+mn-cs"/>
              </a:rPr>
              <a:t>.</a:t>
            </a:r>
            <a:r>
              <a:rPr lang="en-US" sz="1200" u="none" strike="noStrike" kern="1200" dirty="0" smtClean="0">
                <a:solidFill>
                  <a:schemeClr val="tx1"/>
                </a:solidFill>
                <a:effectLst/>
                <a:latin typeface="+mn-lt"/>
                <a:ea typeface="+mn-ea"/>
                <a:cs typeface="+mn-cs"/>
                <a:hlinkClick r:id="rId3"/>
              </a:rPr>
              <a:t> http://vimeo.com/6562818</a:t>
            </a:r>
            <a:endParaRPr lang="en-US" sz="1200" u="none" strike="noStrike" kern="1200" dirty="0" smtClean="0">
              <a:solidFill>
                <a:schemeClr val="tx1"/>
              </a:solidFill>
              <a:effectLst/>
              <a:latin typeface="+mn-lt"/>
              <a:ea typeface="+mn-ea"/>
              <a:cs typeface="+mn-cs"/>
            </a:endParaRP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1200" b="1" kern="1200" dirty="0" err="1" smtClean="0">
                <a:solidFill>
                  <a:schemeClr val="tx1"/>
                </a:solidFill>
                <a:effectLst/>
                <a:latin typeface="+mn-lt"/>
                <a:ea typeface="+mn-ea"/>
                <a:cs typeface="+mn-cs"/>
              </a:rPr>
              <a:t>Adistem</a:t>
            </a:r>
            <a:r>
              <a:rPr lang="en-US" sz="1200" b="1" kern="1200" baseline="0" dirty="0" smtClean="0">
                <a:solidFill>
                  <a:schemeClr val="tx1"/>
                </a:solidFill>
                <a:effectLst/>
                <a:latin typeface="+mn-lt"/>
                <a:ea typeface="+mn-ea"/>
                <a:cs typeface="+mn-cs"/>
              </a:rPr>
              <a:t> YouTube Video. </a:t>
            </a:r>
            <a:r>
              <a:rPr lang="en-US" sz="1200" u="sng" kern="1200" dirty="0" smtClean="0">
                <a:solidFill>
                  <a:schemeClr val="tx1"/>
                </a:solidFill>
                <a:effectLst/>
                <a:latin typeface="+mn-lt"/>
                <a:ea typeface="+mn-ea"/>
                <a:cs typeface="+mn-cs"/>
                <a:hlinkClick r:id="rId4"/>
              </a:rPr>
              <a:t>Link</a:t>
            </a:r>
            <a:r>
              <a:rPr lang="en-US" sz="1200" kern="1200" dirty="0" smtClean="0">
                <a:solidFill>
                  <a:schemeClr val="tx1"/>
                </a:solidFill>
                <a:effectLst/>
                <a:latin typeface="+mn-lt"/>
                <a:ea typeface="+mn-ea"/>
                <a:cs typeface="+mn-cs"/>
              </a:rPr>
              <a:t> </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effectLst/>
                <a:latin typeface="+mn-lt"/>
                <a:ea typeface="+mn-ea"/>
                <a:cs typeface="+mn-cs"/>
              </a:rPr>
              <a:t>Feature: </a:t>
            </a:r>
            <a:r>
              <a:rPr lang="en-US" sz="1200" kern="1200" dirty="0" smtClean="0">
                <a:solidFill>
                  <a:schemeClr val="tx1"/>
                </a:solidFill>
                <a:effectLst/>
                <a:latin typeface="+mn-lt"/>
                <a:ea typeface="+mn-ea"/>
                <a:cs typeface="+mn-cs"/>
              </a:rPr>
              <a:t>Begley, S. 2010. All Natural: Why breasts are the answer to regenerative medicine. Wired. 18.11: 148-155, 188-189.</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effectLst/>
                <a:latin typeface="+mn-lt"/>
                <a:ea typeface="+mn-ea"/>
                <a:cs typeface="+mn-cs"/>
              </a:rPr>
              <a:t>News: </a:t>
            </a:r>
            <a:r>
              <a:rPr lang="en-US" sz="1200" kern="1200" dirty="0" smtClean="0">
                <a:solidFill>
                  <a:schemeClr val="tx1"/>
                </a:solidFill>
                <a:effectLst/>
                <a:latin typeface="+mn-lt"/>
                <a:ea typeface="+mn-ea"/>
                <a:cs typeface="+mn-cs"/>
              </a:rPr>
              <a:t>Jul 6, 2012. Patients seek stem-cell compensation, </a:t>
            </a:r>
            <a:r>
              <a:rPr lang="en-US" sz="1200" kern="1200" dirty="0" err="1" smtClean="0">
                <a:solidFill>
                  <a:schemeClr val="tx1"/>
                </a:solidFill>
                <a:effectLst/>
                <a:latin typeface="+mn-lt"/>
                <a:ea typeface="+mn-ea"/>
                <a:cs typeface="+mn-cs"/>
              </a:rPr>
              <a:t>NatureNews</a:t>
            </a:r>
            <a:r>
              <a:rPr lang="en-US" sz="1200" kern="1200" dirty="0" smtClean="0">
                <a:solidFill>
                  <a:schemeClr val="tx1"/>
                </a:solidFill>
                <a:effectLst/>
                <a:latin typeface="+mn-lt"/>
                <a:ea typeface="+mn-ea"/>
                <a:cs typeface="+mn-cs"/>
              </a:rPr>
              <a:t> Blog. http://</a:t>
            </a:r>
            <a:r>
              <a:rPr lang="en-US" sz="1200" kern="1200" dirty="0" err="1" smtClean="0">
                <a:solidFill>
                  <a:schemeClr val="tx1"/>
                </a:solidFill>
                <a:effectLst/>
                <a:latin typeface="+mn-lt"/>
                <a:ea typeface="+mn-ea"/>
                <a:cs typeface="+mn-cs"/>
              </a:rPr>
              <a:t>blogs.nature.com</a:t>
            </a:r>
            <a:r>
              <a:rPr lang="en-US" sz="1200" kern="1200" dirty="0" smtClean="0">
                <a:solidFill>
                  <a:schemeClr val="tx1"/>
                </a:solidFill>
                <a:effectLst/>
                <a:latin typeface="+mn-lt"/>
                <a:ea typeface="+mn-ea"/>
                <a:cs typeface="+mn-cs"/>
              </a:rPr>
              <a:t>/news/2012/07/patients-seek-stem-cell-</a:t>
            </a:r>
            <a:r>
              <a:rPr lang="en-US" sz="1200" kern="1200" dirty="0" err="1" smtClean="0">
                <a:solidFill>
                  <a:schemeClr val="tx1"/>
                </a:solidFill>
                <a:effectLst/>
                <a:latin typeface="+mn-lt"/>
                <a:ea typeface="+mn-ea"/>
                <a:cs typeface="+mn-cs"/>
              </a:rPr>
              <a:t>compensation.html</a:t>
            </a:r>
            <a:r>
              <a:rPr lang="en-US" sz="1200" kern="1200" dirty="0" smtClean="0">
                <a:solidFill>
                  <a:schemeClr val="tx1"/>
                </a:solidFill>
                <a:effectLst/>
                <a:latin typeface="+mn-lt"/>
                <a:ea typeface="+mn-ea"/>
                <a:cs typeface="+mn-cs"/>
              </a:rPr>
              <a:t> </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effectLst/>
                <a:latin typeface="+mn-lt"/>
                <a:ea typeface="+mn-ea"/>
                <a:cs typeface="+mn-cs"/>
              </a:rPr>
              <a:t>News: </a:t>
            </a:r>
            <a:r>
              <a:rPr lang="en-US" sz="1200" kern="1200" dirty="0" err="1" smtClean="0">
                <a:solidFill>
                  <a:schemeClr val="tx1"/>
                </a:solidFill>
                <a:effectLst/>
                <a:latin typeface="+mn-lt"/>
                <a:ea typeface="+mn-ea"/>
                <a:cs typeface="+mn-cs"/>
              </a:rPr>
              <a:t>Jabr</a:t>
            </a:r>
            <a:r>
              <a:rPr lang="en-US" sz="1200" kern="1200" dirty="0" smtClean="0">
                <a:solidFill>
                  <a:schemeClr val="tx1"/>
                </a:solidFill>
                <a:effectLst/>
                <a:latin typeface="+mn-lt"/>
                <a:ea typeface="+mn-ea"/>
                <a:cs typeface="+mn-cs"/>
              </a:rPr>
              <a:t>, F. Dec 17, 2012. In the Flesh: The Embedded Dangers of Untested Stem Cell Cosmetics. Scientific American. http://</a:t>
            </a:r>
            <a:r>
              <a:rPr lang="en-US" sz="1200" kern="1200" dirty="0" err="1" smtClean="0">
                <a:solidFill>
                  <a:schemeClr val="tx1"/>
                </a:solidFill>
                <a:effectLst/>
                <a:latin typeface="+mn-lt"/>
                <a:ea typeface="+mn-ea"/>
                <a:cs typeface="+mn-cs"/>
              </a:rPr>
              <a:t>www.scientificamerican.com</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article.cfm?id</a:t>
            </a:r>
            <a:r>
              <a:rPr lang="en-US" sz="1200" kern="1200" dirty="0" smtClean="0">
                <a:solidFill>
                  <a:schemeClr val="tx1"/>
                </a:solidFill>
                <a:effectLst/>
                <a:latin typeface="+mn-lt"/>
                <a:ea typeface="+mn-ea"/>
                <a:cs typeface="+mn-cs"/>
              </a:rPr>
              <a:t>=stem-cell-cosmetics</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effectLst/>
                <a:latin typeface="+mn-lt"/>
                <a:ea typeface="+mn-ea"/>
                <a:cs typeface="+mn-cs"/>
              </a:rPr>
              <a:t>Video: </a:t>
            </a:r>
            <a:r>
              <a:rPr lang="en-US" sz="1200" kern="1200" dirty="0" smtClean="0">
                <a:solidFill>
                  <a:schemeClr val="tx1"/>
                </a:solidFill>
                <a:effectLst/>
                <a:latin typeface="+mn-lt"/>
                <a:ea typeface="+mn-ea"/>
                <a:cs typeface="+mn-cs"/>
              </a:rPr>
              <a:t>Suzanne Somers Discusses</a:t>
            </a:r>
            <a:r>
              <a:rPr lang="en-US" sz="1200" kern="1200" baseline="0" dirty="0" smtClean="0">
                <a:solidFill>
                  <a:schemeClr val="tx1"/>
                </a:solidFill>
                <a:effectLst/>
                <a:latin typeface="+mn-lt"/>
                <a:ea typeface="+mn-ea"/>
                <a:cs typeface="+mn-cs"/>
              </a:rPr>
              <a:t> Her Stem Cell Breast Reconstruction on Dr. Oz.  American Society Of Plastic Surgeons. http://</a:t>
            </a:r>
            <a:r>
              <a:rPr lang="en-US" sz="1200" kern="1200" baseline="0" dirty="0" err="1" smtClean="0">
                <a:solidFill>
                  <a:schemeClr val="tx1"/>
                </a:solidFill>
                <a:effectLst/>
                <a:latin typeface="+mn-lt"/>
                <a:ea typeface="+mn-ea"/>
                <a:cs typeface="+mn-cs"/>
              </a:rPr>
              <a:t>www.plasticsurgery.org</a:t>
            </a:r>
            <a:r>
              <a:rPr lang="en-US" sz="1200" kern="1200" baseline="0" dirty="0" smtClean="0">
                <a:solidFill>
                  <a:schemeClr val="tx1"/>
                </a:solidFill>
                <a:effectLst/>
                <a:latin typeface="+mn-lt"/>
                <a:ea typeface="+mn-ea"/>
                <a:cs typeface="+mn-cs"/>
              </a:rPr>
              <a:t>/patient-safety/</a:t>
            </a:r>
            <a:r>
              <a:rPr lang="en-US" sz="1200" kern="1200" baseline="0" dirty="0" err="1" smtClean="0">
                <a:solidFill>
                  <a:schemeClr val="tx1"/>
                </a:solidFill>
                <a:effectLst/>
                <a:latin typeface="+mn-lt"/>
                <a:ea typeface="+mn-ea"/>
                <a:cs typeface="+mn-cs"/>
              </a:rPr>
              <a:t>suzanne</a:t>
            </a:r>
            <a:r>
              <a:rPr lang="en-US" sz="1200" kern="1200" baseline="0" dirty="0" smtClean="0">
                <a:solidFill>
                  <a:schemeClr val="tx1"/>
                </a:solidFill>
                <a:effectLst/>
                <a:latin typeface="+mn-lt"/>
                <a:ea typeface="+mn-ea"/>
                <a:cs typeface="+mn-cs"/>
              </a:rPr>
              <a:t>-</a:t>
            </a:r>
            <a:r>
              <a:rPr lang="en-US" sz="1200" kern="1200" baseline="0" dirty="0" err="1" smtClean="0">
                <a:solidFill>
                  <a:schemeClr val="tx1"/>
                </a:solidFill>
                <a:effectLst/>
                <a:latin typeface="+mn-lt"/>
                <a:ea typeface="+mn-ea"/>
                <a:cs typeface="+mn-cs"/>
              </a:rPr>
              <a:t>somers</a:t>
            </a:r>
            <a:r>
              <a:rPr lang="en-US" sz="1200" kern="1200" baseline="0" dirty="0" smtClean="0">
                <a:solidFill>
                  <a:schemeClr val="tx1"/>
                </a:solidFill>
                <a:effectLst/>
                <a:latin typeface="+mn-lt"/>
                <a:ea typeface="+mn-ea"/>
                <a:cs typeface="+mn-cs"/>
              </a:rPr>
              <a:t>-breast-</a:t>
            </a:r>
            <a:r>
              <a:rPr lang="en-US" sz="1200" kern="1200" baseline="0" dirty="0" err="1" smtClean="0">
                <a:solidFill>
                  <a:schemeClr val="tx1"/>
                </a:solidFill>
                <a:effectLst/>
                <a:latin typeface="+mn-lt"/>
                <a:ea typeface="+mn-ea"/>
                <a:cs typeface="+mn-cs"/>
              </a:rPr>
              <a:t>recon.html</a:t>
            </a:r>
            <a:r>
              <a:rPr lang="en-US" sz="1200" kern="1200" baseline="0" dirty="0" smtClean="0">
                <a:solidFill>
                  <a:schemeClr val="tx1"/>
                </a:solidFill>
                <a:effectLst/>
                <a:latin typeface="+mn-lt"/>
                <a:ea typeface="+mn-ea"/>
                <a:cs typeface="+mn-cs"/>
              </a:rPr>
              <a:t> ( 9’26”) </a:t>
            </a: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effectLst/>
                <a:latin typeface="+mn-lt"/>
                <a:ea typeface="+mn-ea"/>
                <a:cs typeface="+mn-cs"/>
              </a:rPr>
              <a:t>Review Article: </a:t>
            </a:r>
            <a:r>
              <a:rPr lang="en-US" sz="1200" kern="1200" dirty="0" err="1" smtClean="0">
                <a:solidFill>
                  <a:schemeClr val="tx1"/>
                </a:solidFill>
                <a:effectLst/>
                <a:latin typeface="+mn-lt"/>
                <a:ea typeface="+mn-ea"/>
                <a:cs typeface="+mn-cs"/>
              </a:rPr>
              <a:t>Eun</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hee</a:t>
            </a:r>
            <a:r>
              <a:rPr lang="en-US" sz="1200" kern="1200" dirty="0" smtClean="0">
                <a:solidFill>
                  <a:schemeClr val="tx1"/>
                </a:solidFill>
                <a:effectLst/>
                <a:latin typeface="+mn-lt"/>
                <a:ea typeface="+mn-ea"/>
                <a:cs typeface="+mn-cs"/>
              </a:rPr>
              <a:t>, K.&amp; </a:t>
            </a:r>
            <a:r>
              <a:rPr lang="en-US" sz="1200" kern="1200" dirty="0" err="1" smtClean="0">
                <a:solidFill>
                  <a:schemeClr val="tx1"/>
                </a:solidFill>
                <a:effectLst/>
                <a:latin typeface="+mn-lt"/>
                <a:ea typeface="+mn-ea"/>
                <a:cs typeface="+mn-cs"/>
              </a:rPr>
              <a:t>Heo</a:t>
            </a:r>
            <a:r>
              <a:rPr lang="en-US" sz="1200" kern="1200" dirty="0" smtClean="0">
                <a:solidFill>
                  <a:schemeClr val="tx1"/>
                </a:solidFill>
                <a:effectLst/>
                <a:latin typeface="+mn-lt"/>
                <a:ea typeface="+mn-ea"/>
                <a:cs typeface="+mn-cs"/>
              </a:rPr>
              <a:t>, C. 2014. Current applications of adipose-derived stem cells and their future perspectives. </a:t>
            </a:r>
            <a:r>
              <a:rPr lang="en-US" sz="1200" i="1" kern="1200" dirty="0" smtClean="0">
                <a:solidFill>
                  <a:schemeClr val="tx1"/>
                </a:solidFill>
                <a:effectLst/>
                <a:latin typeface="+mn-lt"/>
                <a:ea typeface="+mn-ea"/>
                <a:cs typeface="+mn-cs"/>
              </a:rPr>
              <a:t>World Journal of Stem Cells.</a:t>
            </a:r>
            <a:r>
              <a:rPr lang="en-US" sz="1200" kern="1200" dirty="0" smtClean="0">
                <a:solidFill>
                  <a:schemeClr val="tx1"/>
                </a:solidFill>
                <a:effectLst/>
                <a:latin typeface="+mn-lt"/>
                <a:ea typeface="+mn-ea"/>
                <a:cs typeface="+mn-cs"/>
              </a:rPr>
              <a:t> 6(1):65-68.  </a:t>
            </a:r>
            <a:r>
              <a:rPr lang="en-US" sz="1200" u="sng" kern="1200" dirty="0" smtClean="0">
                <a:solidFill>
                  <a:schemeClr val="tx1"/>
                </a:solidFill>
                <a:effectLst/>
                <a:latin typeface="+mn-lt"/>
                <a:ea typeface="+mn-ea"/>
                <a:cs typeface="+mn-cs"/>
                <a:hlinkClick r:id="rId5"/>
              </a:rPr>
              <a:t>Link</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1FADFF2-98F1-204B-B3E8-4499C289F4EE}" type="slidenum">
              <a:rPr lang="en-US" smtClean="0"/>
              <a:t>4</a:t>
            </a:fld>
            <a:endParaRPr lang="en-US"/>
          </a:p>
        </p:txBody>
      </p:sp>
    </p:spTree>
    <p:extLst>
      <p:ext uri="{BB962C8B-B14F-4D97-AF65-F5344CB8AC3E}">
        <p14:creationId xmlns:p14="http://schemas.microsoft.com/office/powerpoint/2010/main" val="1946594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2011, a ground breaking study by Ra et al.</a:t>
            </a:r>
            <a:r>
              <a:rPr lang="en-US" baseline="0" dirty="0" smtClean="0"/>
              <a:t> </a:t>
            </a:r>
            <a:r>
              <a:rPr lang="en-US" dirty="0" smtClean="0"/>
              <a:t> was published that set</a:t>
            </a:r>
            <a:r>
              <a:rPr lang="en-US" baseline="0" dirty="0" smtClean="0"/>
              <a:t> the stage for good laboratory practices using adipose derived stem cells. </a:t>
            </a:r>
          </a:p>
          <a:p>
            <a:endParaRPr lang="en-US" b="1" baseline="0" dirty="0" smtClean="0"/>
          </a:p>
          <a:p>
            <a:r>
              <a:rPr lang="en-US" b="1" baseline="0" dirty="0" smtClean="0"/>
              <a:t>References: </a:t>
            </a:r>
          </a:p>
          <a:p>
            <a:pPr marL="228600" lvl="0" indent="-228600">
              <a:buFont typeface="+mj-lt"/>
              <a:buAutoNum type="arabicPeriod"/>
            </a:pPr>
            <a:r>
              <a:rPr lang="en-US" sz="1200" b="1" kern="1200" dirty="0" smtClean="0">
                <a:solidFill>
                  <a:schemeClr val="tx1"/>
                </a:solidFill>
                <a:effectLst/>
                <a:latin typeface="+mn-lt"/>
                <a:ea typeface="+mn-ea"/>
                <a:cs typeface="+mn-cs"/>
              </a:rPr>
              <a:t>Magazine Article:</a:t>
            </a:r>
            <a:r>
              <a:rPr lang="en-US" sz="1200" kern="1200" dirty="0" smtClean="0">
                <a:solidFill>
                  <a:schemeClr val="tx1"/>
                </a:solidFill>
                <a:effectLst/>
                <a:latin typeface="+mn-lt"/>
                <a:ea typeface="+mn-ea"/>
                <a:cs typeface="+mn-cs"/>
              </a:rPr>
              <a:t> Begley, S. 2010. All Natural: Why Breasts Are the Key to Regenerative Medicine. </a:t>
            </a:r>
            <a:r>
              <a:rPr lang="en-US" sz="1200" i="1" kern="1200" dirty="0" smtClean="0">
                <a:solidFill>
                  <a:schemeClr val="tx1"/>
                </a:solidFill>
                <a:effectLst/>
                <a:latin typeface="+mn-lt"/>
                <a:ea typeface="+mn-ea"/>
                <a:cs typeface="+mn-cs"/>
              </a:rPr>
              <a:t>Wired </a:t>
            </a:r>
            <a:r>
              <a:rPr lang="en-US" sz="1200" kern="1200" dirty="0" smtClean="0">
                <a:solidFill>
                  <a:schemeClr val="tx1"/>
                </a:solidFill>
                <a:effectLst/>
                <a:latin typeface="+mn-lt"/>
                <a:ea typeface="+mn-ea"/>
                <a:cs typeface="+mn-cs"/>
              </a:rPr>
              <a:t>Magazine. (8 pages)  </a:t>
            </a:r>
            <a:r>
              <a:rPr lang="en-US" sz="1200" u="sng" kern="1200" dirty="0" smtClean="0">
                <a:solidFill>
                  <a:schemeClr val="tx1"/>
                </a:solidFill>
                <a:effectLst/>
                <a:latin typeface="+mn-lt"/>
                <a:ea typeface="+mn-ea"/>
                <a:cs typeface="+mn-cs"/>
                <a:hlinkClick r:id="rId3"/>
              </a:rPr>
              <a:t>Link</a:t>
            </a: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b="1" kern="1200" dirty="0" smtClean="0">
                <a:solidFill>
                  <a:schemeClr val="tx1"/>
                </a:solidFill>
                <a:effectLst/>
                <a:latin typeface="+mn-lt"/>
                <a:ea typeface="+mn-ea"/>
                <a:cs typeface="+mn-cs"/>
              </a:rPr>
              <a:t>Fat Stem Cells Video: </a:t>
            </a:r>
            <a:r>
              <a:rPr lang="en-US" sz="1200" kern="1200" dirty="0" smtClean="0">
                <a:solidFill>
                  <a:schemeClr val="tx1"/>
                </a:solidFill>
                <a:effectLst/>
                <a:latin typeface="+mn-lt"/>
                <a:ea typeface="+mn-ea"/>
                <a:cs typeface="+mn-cs"/>
              </a:rPr>
              <a:t>Rodriguez, R. 2010. Stem Cells From Your Own Fat. New Frontier of Plastic Surgery. </a:t>
            </a:r>
            <a:r>
              <a:rPr lang="en-US" sz="1200" kern="1200" dirty="0" err="1" smtClean="0">
                <a:solidFill>
                  <a:schemeClr val="tx1"/>
                </a:solidFill>
                <a:effectLst/>
                <a:latin typeface="+mn-lt"/>
                <a:ea typeface="+mn-ea"/>
                <a:cs typeface="+mn-cs"/>
              </a:rPr>
              <a:t>Vimeo</a:t>
            </a:r>
            <a:r>
              <a:rPr lang="en-US" sz="1200" kern="1200" dirty="0" smtClean="0">
                <a:solidFill>
                  <a:schemeClr val="tx1"/>
                </a:solidFill>
                <a:effectLst/>
                <a:latin typeface="+mn-lt"/>
                <a:ea typeface="+mn-ea"/>
                <a:cs typeface="+mn-cs"/>
              </a:rPr>
              <a:t>.  </a:t>
            </a:r>
            <a:r>
              <a:rPr lang="en-US" sz="1200" u="sng" kern="1200" dirty="0" smtClean="0">
                <a:solidFill>
                  <a:schemeClr val="tx1"/>
                </a:solidFill>
                <a:effectLst/>
                <a:latin typeface="+mn-lt"/>
                <a:ea typeface="+mn-ea"/>
                <a:cs typeface="+mn-cs"/>
                <a:hlinkClick r:id="rId4"/>
              </a:rPr>
              <a:t>Link</a:t>
            </a: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b="1" kern="1200" dirty="0" smtClean="0">
                <a:solidFill>
                  <a:schemeClr val="tx1"/>
                </a:solidFill>
                <a:effectLst/>
                <a:latin typeface="+mn-lt"/>
                <a:ea typeface="+mn-ea"/>
                <a:cs typeface="+mn-cs"/>
              </a:rPr>
              <a:t>Fat Stem Cells Video.</a:t>
            </a:r>
            <a:r>
              <a:rPr lang="en-US" sz="1200" u="none" strike="noStrike" kern="1200" dirty="0" smtClean="0">
                <a:solidFill>
                  <a:schemeClr val="tx1"/>
                </a:solidFill>
                <a:effectLst/>
                <a:latin typeface="+mn-lt"/>
                <a:ea typeface="+mn-ea"/>
                <a:cs typeface="+mn-cs"/>
              </a:rPr>
              <a:t>  </a:t>
            </a:r>
            <a:r>
              <a:rPr lang="en-US" sz="1200" u="none" strike="noStrike" kern="1200" dirty="0" err="1" smtClean="0">
                <a:solidFill>
                  <a:schemeClr val="tx1"/>
                </a:solidFill>
                <a:effectLst/>
                <a:latin typeface="+mn-lt"/>
                <a:ea typeface="+mn-ea"/>
                <a:cs typeface="+mn-cs"/>
              </a:rPr>
              <a:t>Photoactivation</a:t>
            </a:r>
            <a:r>
              <a:rPr lang="en-US" sz="1200" u="none" strike="noStrike" kern="1200" dirty="0" smtClean="0">
                <a:solidFill>
                  <a:schemeClr val="tx1"/>
                </a:solidFill>
                <a:effectLst/>
                <a:latin typeface="+mn-lt"/>
                <a:ea typeface="+mn-ea"/>
                <a:cs typeface="+mn-cs"/>
              </a:rPr>
              <a:t> of Adult Stem Cells Derived from Adipose Tissue. </a:t>
            </a:r>
            <a:r>
              <a:rPr lang="en-US" sz="1200" u="none" strike="noStrike" kern="1200" dirty="0" err="1" smtClean="0">
                <a:solidFill>
                  <a:schemeClr val="tx1"/>
                </a:solidFill>
                <a:effectLst/>
                <a:latin typeface="+mn-lt"/>
                <a:ea typeface="+mn-ea"/>
                <a:cs typeface="+mn-cs"/>
              </a:rPr>
              <a:t>Adistem</a:t>
            </a:r>
            <a:r>
              <a:rPr lang="en-US" sz="1200" u="none" strike="noStrike" kern="1200" dirty="0" smtClean="0">
                <a:solidFill>
                  <a:schemeClr val="tx1"/>
                </a:solidFill>
                <a:effectLst/>
                <a:latin typeface="+mn-lt"/>
                <a:ea typeface="+mn-ea"/>
                <a:cs typeface="+mn-cs"/>
              </a:rPr>
              <a:t>.  </a:t>
            </a:r>
            <a:r>
              <a:rPr lang="en-US" sz="1200" u="sng" kern="1200" dirty="0" smtClean="0">
                <a:solidFill>
                  <a:schemeClr val="tx1"/>
                </a:solidFill>
                <a:effectLst/>
                <a:latin typeface="+mn-lt"/>
                <a:ea typeface="+mn-ea"/>
                <a:cs typeface="+mn-cs"/>
                <a:hlinkClick r:id="rId5"/>
              </a:rPr>
              <a:t>Link</a:t>
            </a: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b="1" kern="1200" dirty="0" smtClean="0">
                <a:solidFill>
                  <a:schemeClr val="tx1"/>
                </a:solidFill>
                <a:effectLst/>
                <a:latin typeface="+mn-lt"/>
                <a:ea typeface="+mn-ea"/>
                <a:cs typeface="+mn-cs"/>
              </a:rPr>
              <a:t>Breast Stem Cells Video.</a:t>
            </a:r>
            <a:r>
              <a:rPr lang="en-US" sz="1200" u="none" strike="noStrike" kern="1200" dirty="0" smtClean="0">
                <a:solidFill>
                  <a:schemeClr val="tx1"/>
                </a:solidFill>
                <a:effectLst/>
                <a:latin typeface="+mn-lt"/>
                <a:ea typeface="+mn-ea"/>
                <a:cs typeface="+mn-cs"/>
              </a:rPr>
              <a:t> </a:t>
            </a:r>
            <a:r>
              <a:rPr lang="en-US" sz="1200" b="1" u="none" strike="noStrike" kern="1200" dirty="0" smtClean="0">
                <a:solidFill>
                  <a:schemeClr val="tx1"/>
                </a:solidFill>
                <a:effectLst/>
                <a:latin typeface="+mn-lt"/>
                <a:ea typeface="+mn-ea"/>
                <a:cs typeface="+mn-cs"/>
              </a:rPr>
              <a:t> </a:t>
            </a:r>
            <a:r>
              <a:rPr lang="en-US" sz="1200" u="none" strike="noStrike" kern="1200" dirty="0" smtClean="0">
                <a:solidFill>
                  <a:schemeClr val="tx1"/>
                </a:solidFill>
                <a:effectLst/>
                <a:latin typeface="+mn-lt"/>
                <a:ea typeface="+mn-ea"/>
                <a:cs typeface="+mn-cs"/>
              </a:rPr>
              <a:t> Berry, D. et al.  Breast Stem Cells. </a:t>
            </a:r>
            <a:r>
              <a:rPr lang="en-US" sz="1200" u="none" strike="noStrike" kern="1200" dirty="0" err="1" smtClean="0">
                <a:solidFill>
                  <a:schemeClr val="tx1"/>
                </a:solidFill>
                <a:effectLst/>
                <a:latin typeface="+mn-lt"/>
                <a:ea typeface="+mn-ea"/>
                <a:cs typeface="+mn-cs"/>
              </a:rPr>
              <a:t>Youtube</a:t>
            </a:r>
            <a:r>
              <a:rPr lang="en-US" sz="1200" u="none" strike="noStrike" kern="1200" dirty="0" smtClean="0">
                <a:solidFill>
                  <a:schemeClr val="tx1"/>
                </a:solidFill>
                <a:effectLst/>
                <a:latin typeface="+mn-lt"/>
                <a:ea typeface="+mn-ea"/>
                <a:cs typeface="+mn-cs"/>
              </a:rPr>
              <a:t>/ Walter and Eliza Hall Institute of Medical Research.  </a:t>
            </a:r>
            <a:r>
              <a:rPr lang="en-US" sz="1200" u="sng" kern="1200" dirty="0" smtClean="0">
                <a:solidFill>
                  <a:schemeClr val="tx1"/>
                </a:solidFill>
                <a:effectLst/>
                <a:latin typeface="+mn-lt"/>
                <a:ea typeface="+mn-ea"/>
                <a:cs typeface="+mn-cs"/>
                <a:hlinkClick r:id="rId6"/>
              </a:rPr>
              <a:t>Link</a:t>
            </a: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b="1" kern="1200" dirty="0" smtClean="0">
                <a:solidFill>
                  <a:schemeClr val="tx1"/>
                </a:solidFill>
                <a:effectLst/>
                <a:latin typeface="+mn-lt"/>
                <a:ea typeface="+mn-ea"/>
                <a:cs typeface="+mn-cs"/>
              </a:rPr>
              <a:t>Review Article: </a:t>
            </a:r>
            <a:r>
              <a:rPr lang="en-US" sz="1200" kern="1200" dirty="0" err="1" smtClean="0">
                <a:solidFill>
                  <a:schemeClr val="tx1"/>
                </a:solidFill>
                <a:effectLst/>
                <a:latin typeface="+mn-lt"/>
                <a:ea typeface="+mn-ea"/>
                <a:cs typeface="+mn-cs"/>
              </a:rPr>
              <a:t>Eun</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hee</a:t>
            </a:r>
            <a:r>
              <a:rPr lang="en-US" sz="1200" kern="1200" dirty="0" smtClean="0">
                <a:solidFill>
                  <a:schemeClr val="tx1"/>
                </a:solidFill>
                <a:effectLst/>
                <a:latin typeface="+mn-lt"/>
                <a:ea typeface="+mn-ea"/>
                <a:cs typeface="+mn-cs"/>
              </a:rPr>
              <a:t>, K.&amp; </a:t>
            </a:r>
            <a:r>
              <a:rPr lang="en-US" sz="1200" kern="1200" dirty="0" err="1" smtClean="0">
                <a:solidFill>
                  <a:schemeClr val="tx1"/>
                </a:solidFill>
                <a:effectLst/>
                <a:latin typeface="+mn-lt"/>
                <a:ea typeface="+mn-ea"/>
                <a:cs typeface="+mn-cs"/>
              </a:rPr>
              <a:t>Heo</a:t>
            </a:r>
            <a:r>
              <a:rPr lang="en-US" sz="1200" kern="1200" dirty="0" smtClean="0">
                <a:solidFill>
                  <a:schemeClr val="tx1"/>
                </a:solidFill>
                <a:effectLst/>
                <a:latin typeface="+mn-lt"/>
                <a:ea typeface="+mn-ea"/>
                <a:cs typeface="+mn-cs"/>
              </a:rPr>
              <a:t>, C. 2014. Current applications of adipose-derived stem cells and their future perspectives. </a:t>
            </a:r>
            <a:r>
              <a:rPr lang="en-US" sz="1200" i="1" kern="1200" dirty="0" smtClean="0">
                <a:solidFill>
                  <a:schemeClr val="tx1"/>
                </a:solidFill>
                <a:effectLst/>
                <a:latin typeface="+mn-lt"/>
                <a:ea typeface="+mn-ea"/>
                <a:cs typeface="+mn-cs"/>
              </a:rPr>
              <a:t>World Journal of Stem Cells.</a:t>
            </a:r>
            <a:r>
              <a:rPr lang="en-US" sz="1200" kern="1200" dirty="0" smtClean="0">
                <a:solidFill>
                  <a:schemeClr val="tx1"/>
                </a:solidFill>
                <a:effectLst/>
                <a:latin typeface="+mn-lt"/>
                <a:ea typeface="+mn-ea"/>
                <a:cs typeface="+mn-cs"/>
              </a:rPr>
              <a:t> 6(1):65-68.  </a:t>
            </a:r>
            <a:r>
              <a:rPr lang="en-US" sz="1200" u="sng" kern="1200" dirty="0" smtClean="0">
                <a:solidFill>
                  <a:schemeClr val="tx1"/>
                </a:solidFill>
                <a:effectLst/>
                <a:latin typeface="+mn-lt"/>
                <a:ea typeface="+mn-ea"/>
                <a:cs typeface="+mn-cs"/>
                <a:hlinkClick r:id="rId7"/>
              </a:rPr>
              <a:t>Link</a:t>
            </a: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b="1" kern="1200" dirty="0" smtClean="0">
                <a:solidFill>
                  <a:schemeClr val="tx1"/>
                </a:solidFill>
                <a:effectLst/>
                <a:latin typeface="+mn-lt"/>
                <a:ea typeface="+mn-ea"/>
                <a:cs typeface="+mn-cs"/>
              </a:rPr>
              <a:t>Research Article:</a:t>
            </a:r>
            <a:r>
              <a:rPr lang="en-US" sz="1200" kern="1200" dirty="0" smtClean="0">
                <a:solidFill>
                  <a:schemeClr val="tx1"/>
                </a:solidFill>
                <a:effectLst/>
                <a:latin typeface="+mn-lt"/>
                <a:ea typeface="+mn-ea"/>
                <a:cs typeface="+mn-cs"/>
              </a:rPr>
              <a:t> Ra, J. et al. 2011. Safety of intravenous infusion of human adipose tissue derived </a:t>
            </a:r>
            <a:r>
              <a:rPr lang="en-US" sz="1200" kern="1200" dirty="0" err="1" smtClean="0">
                <a:solidFill>
                  <a:schemeClr val="tx1"/>
                </a:solidFill>
                <a:effectLst/>
                <a:latin typeface="+mn-lt"/>
                <a:ea typeface="+mn-ea"/>
                <a:cs typeface="+mn-cs"/>
              </a:rPr>
              <a:t>mesenchymal</a:t>
            </a:r>
            <a:r>
              <a:rPr lang="en-US" sz="1200" kern="1200" dirty="0" smtClean="0">
                <a:solidFill>
                  <a:schemeClr val="tx1"/>
                </a:solidFill>
                <a:effectLst/>
                <a:latin typeface="+mn-lt"/>
                <a:ea typeface="+mn-ea"/>
                <a:cs typeface="+mn-cs"/>
              </a:rPr>
              <a:t> stem cells in animals and humans. </a:t>
            </a:r>
            <a:r>
              <a:rPr lang="en-US" sz="1200" i="1" kern="1200" dirty="0" smtClean="0">
                <a:solidFill>
                  <a:schemeClr val="tx1"/>
                </a:solidFill>
                <a:effectLst/>
                <a:latin typeface="+mn-lt"/>
                <a:ea typeface="+mn-ea"/>
                <a:cs typeface="+mn-cs"/>
              </a:rPr>
              <a:t>Stem Cells and Development</a:t>
            </a:r>
            <a:r>
              <a:rPr lang="en-US" sz="1200" kern="1200" dirty="0" smtClean="0">
                <a:solidFill>
                  <a:schemeClr val="tx1"/>
                </a:solidFill>
                <a:effectLst/>
                <a:latin typeface="+mn-lt"/>
                <a:ea typeface="+mn-ea"/>
                <a:cs typeface="+mn-cs"/>
              </a:rPr>
              <a:t>. 20 (8): 1297-1308. </a:t>
            </a:r>
            <a:r>
              <a:rPr lang="en-US" sz="1200" u="sng" kern="1200" dirty="0" smtClean="0">
                <a:solidFill>
                  <a:schemeClr val="tx1"/>
                </a:solidFill>
                <a:effectLst/>
                <a:latin typeface="+mn-lt"/>
                <a:ea typeface="+mn-ea"/>
                <a:cs typeface="+mn-cs"/>
                <a:hlinkClick r:id="rId8"/>
              </a:rPr>
              <a:t>Link</a:t>
            </a:r>
            <a:r>
              <a:rPr lang="en-US" sz="1200" i="1" kern="1200" dirty="0" smtClean="0">
                <a:solidFill>
                  <a:schemeClr val="tx1"/>
                </a:solidFill>
                <a:effectLst/>
                <a:latin typeface="+mn-lt"/>
                <a:ea typeface="+mn-ea"/>
                <a:cs typeface="+mn-cs"/>
              </a:rPr>
              <a:t>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kern="1200" dirty="0" smtClean="0">
                <a:solidFill>
                  <a:schemeClr val="tx1"/>
                </a:solidFill>
                <a:effectLst/>
                <a:latin typeface="+mn-lt"/>
                <a:ea typeface="+mn-ea"/>
                <a:cs typeface="+mn-cs"/>
              </a:rPr>
              <a:t>Editorial:</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Gimble</a:t>
            </a:r>
            <a:r>
              <a:rPr lang="en-US" sz="1200" kern="1200" dirty="0" smtClean="0">
                <a:solidFill>
                  <a:schemeClr val="tx1"/>
                </a:solidFill>
                <a:effectLst/>
                <a:latin typeface="+mn-lt"/>
                <a:ea typeface="+mn-ea"/>
                <a:cs typeface="+mn-cs"/>
              </a:rPr>
              <a:t>, J. et al. 2011. Taking stem cells beyond</a:t>
            </a:r>
            <a:r>
              <a:rPr lang="en-US" sz="1200" kern="1200" baseline="0" dirty="0" smtClean="0">
                <a:solidFill>
                  <a:schemeClr val="tx1"/>
                </a:solidFill>
                <a:effectLst/>
                <a:latin typeface="+mn-lt"/>
                <a:ea typeface="+mn-ea"/>
                <a:cs typeface="+mn-cs"/>
              </a:rPr>
              <a:t> discovery: A milestone in the reporting of regulatory requirements for cell therapy</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Stem Cells and Development</a:t>
            </a:r>
            <a:r>
              <a:rPr lang="en-US" sz="1200" kern="1200" dirty="0" smtClean="0">
                <a:solidFill>
                  <a:schemeClr val="tx1"/>
                </a:solidFill>
                <a:effectLst/>
                <a:latin typeface="+mn-lt"/>
                <a:ea typeface="+mn-ea"/>
                <a:cs typeface="+mn-cs"/>
              </a:rPr>
              <a:t>. 20 (8): 1295-1296. </a:t>
            </a:r>
            <a:r>
              <a:rPr lang="en-US" sz="1200" u="sng" kern="1200" dirty="0" smtClean="0">
                <a:solidFill>
                  <a:schemeClr val="tx1"/>
                </a:solidFill>
                <a:effectLst/>
                <a:latin typeface="+mn-lt"/>
                <a:ea typeface="+mn-ea"/>
                <a:cs typeface="+mn-cs"/>
                <a:hlinkClick r:id="rId8"/>
              </a:rPr>
              <a:t>Link</a:t>
            </a:r>
            <a:r>
              <a:rPr lang="en-US" sz="1200" i="1" kern="1200" dirty="0" smtClean="0">
                <a:solidFill>
                  <a:schemeClr val="tx1"/>
                </a:solidFill>
                <a:effectLst/>
                <a:latin typeface="+mn-lt"/>
                <a:ea typeface="+mn-ea"/>
                <a:cs typeface="+mn-cs"/>
              </a:rPr>
              <a:t>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kern="1200" dirty="0" smtClean="0">
                <a:solidFill>
                  <a:schemeClr val="tx1"/>
                </a:solidFill>
                <a:effectLst/>
                <a:latin typeface="+mn-lt"/>
                <a:ea typeface="+mn-ea"/>
                <a:cs typeface="+mn-cs"/>
              </a:rPr>
              <a:t>Review Article: </a:t>
            </a:r>
            <a:r>
              <a:rPr lang="en-US" sz="1200" kern="1200" dirty="0" err="1" smtClean="0">
                <a:solidFill>
                  <a:schemeClr val="tx1"/>
                </a:solidFill>
                <a:effectLst/>
                <a:latin typeface="+mn-lt"/>
                <a:ea typeface="+mn-ea"/>
                <a:cs typeface="+mn-cs"/>
              </a:rPr>
              <a:t>Eun</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hee</a:t>
            </a:r>
            <a:r>
              <a:rPr lang="en-US" sz="1200" kern="1200" dirty="0" smtClean="0">
                <a:solidFill>
                  <a:schemeClr val="tx1"/>
                </a:solidFill>
                <a:effectLst/>
                <a:latin typeface="+mn-lt"/>
                <a:ea typeface="+mn-ea"/>
                <a:cs typeface="+mn-cs"/>
              </a:rPr>
              <a:t>, K.&amp; </a:t>
            </a:r>
            <a:r>
              <a:rPr lang="en-US" sz="1200" kern="1200" dirty="0" err="1" smtClean="0">
                <a:solidFill>
                  <a:schemeClr val="tx1"/>
                </a:solidFill>
                <a:effectLst/>
                <a:latin typeface="+mn-lt"/>
                <a:ea typeface="+mn-ea"/>
                <a:cs typeface="+mn-cs"/>
              </a:rPr>
              <a:t>Heo</a:t>
            </a:r>
            <a:r>
              <a:rPr lang="en-US" sz="1200" kern="1200" dirty="0" smtClean="0">
                <a:solidFill>
                  <a:schemeClr val="tx1"/>
                </a:solidFill>
                <a:effectLst/>
                <a:latin typeface="+mn-lt"/>
                <a:ea typeface="+mn-ea"/>
                <a:cs typeface="+mn-cs"/>
              </a:rPr>
              <a:t>, C. 2014. Current applications of adipose-derived stem cells and their future perspectives. </a:t>
            </a:r>
            <a:r>
              <a:rPr lang="en-US" sz="1200" i="1" kern="1200" dirty="0" smtClean="0">
                <a:solidFill>
                  <a:schemeClr val="tx1"/>
                </a:solidFill>
                <a:effectLst/>
                <a:latin typeface="+mn-lt"/>
                <a:ea typeface="+mn-ea"/>
                <a:cs typeface="+mn-cs"/>
              </a:rPr>
              <a:t>World Journal of Stem Cells.</a:t>
            </a:r>
            <a:r>
              <a:rPr lang="en-US" sz="1200" kern="1200" dirty="0" smtClean="0">
                <a:solidFill>
                  <a:schemeClr val="tx1"/>
                </a:solidFill>
                <a:effectLst/>
                <a:latin typeface="+mn-lt"/>
                <a:ea typeface="+mn-ea"/>
                <a:cs typeface="+mn-cs"/>
              </a:rPr>
              <a:t> 6(1):65-68.  </a:t>
            </a:r>
            <a:r>
              <a:rPr lang="en-US" sz="1200" u="sng" kern="1200" smtClean="0">
                <a:solidFill>
                  <a:schemeClr val="tx1"/>
                </a:solidFill>
                <a:effectLst/>
                <a:latin typeface="+mn-lt"/>
                <a:ea typeface="+mn-ea"/>
                <a:cs typeface="+mn-cs"/>
                <a:hlinkClick r:id="rId7"/>
              </a:rPr>
              <a:t>Link</a:t>
            </a:r>
            <a:endParaRPr lang="en-US" sz="1200" kern="1200" smtClean="0">
              <a:solidFill>
                <a:schemeClr val="tx1"/>
              </a:solidFill>
              <a:effectLst/>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kern="1200" dirty="0" smtClean="0">
              <a:solidFill>
                <a:schemeClr val="tx1"/>
              </a:solidFill>
              <a:effectLst/>
              <a:latin typeface="+mn-lt"/>
              <a:ea typeface="+mn-ea"/>
              <a:cs typeface="+mn-cs"/>
            </a:endParaRPr>
          </a:p>
          <a:p>
            <a:pPr marL="228600" lvl="0" indent="-228600">
              <a:buFont typeface="+mj-lt"/>
              <a:buAutoNum type="arabicPeriod"/>
            </a:pPr>
            <a:endParaRPr lang="en-US" sz="1200" kern="1200" dirty="0" smtClean="0">
              <a:solidFill>
                <a:schemeClr val="tx1"/>
              </a:solidFill>
              <a:effectLst/>
              <a:latin typeface="+mn-lt"/>
              <a:ea typeface="+mn-ea"/>
              <a:cs typeface="+mn-cs"/>
            </a:endParaRP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A1FADFF2-98F1-204B-B3E8-4499C289F4EE}" type="slidenum">
              <a:rPr lang="en-US" smtClean="0"/>
              <a:t>5</a:t>
            </a:fld>
            <a:endParaRPr lang="en-US"/>
          </a:p>
        </p:txBody>
      </p:sp>
    </p:spTree>
    <p:extLst>
      <p:ext uri="{BB962C8B-B14F-4D97-AF65-F5344CB8AC3E}">
        <p14:creationId xmlns:p14="http://schemas.microsoft.com/office/powerpoint/2010/main" val="2923792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Research Article:</a:t>
            </a:r>
            <a:r>
              <a:rPr lang="en-US" sz="1200" kern="1200" dirty="0" smtClean="0">
                <a:solidFill>
                  <a:schemeClr val="tx1"/>
                </a:solidFill>
                <a:effectLst/>
                <a:latin typeface="+mn-lt"/>
                <a:ea typeface="+mn-ea"/>
                <a:cs typeface="+mn-cs"/>
              </a:rPr>
              <a:t> Ra, J. et al. 2011. Safety of intravenous infusion of human adipose tissue derived </a:t>
            </a:r>
            <a:r>
              <a:rPr lang="en-US" sz="1200" kern="1200" dirty="0" err="1" smtClean="0">
                <a:solidFill>
                  <a:schemeClr val="tx1"/>
                </a:solidFill>
                <a:effectLst/>
                <a:latin typeface="+mn-lt"/>
                <a:ea typeface="+mn-ea"/>
                <a:cs typeface="+mn-cs"/>
              </a:rPr>
              <a:t>mesenchymal</a:t>
            </a:r>
            <a:r>
              <a:rPr lang="en-US" sz="1200" kern="1200" dirty="0" smtClean="0">
                <a:solidFill>
                  <a:schemeClr val="tx1"/>
                </a:solidFill>
                <a:effectLst/>
                <a:latin typeface="+mn-lt"/>
                <a:ea typeface="+mn-ea"/>
                <a:cs typeface="+mn-cs"/>
              </a:rPr>
              <a:t> stem cells in animals and humans. </a:t>
            </a:r>
            <a:r>
              <a:rPr lang="en-US" sz="1200" i="1" kern="1200" dirty="0" smtClean="0">
                <a:solidFill>
                  <a:schemeClr val="tx1"/>
                </a:solidFill>
                <a:effectLst/>
                <a:latin typeface="+mn-lt"/>
                <a:ea typeface="+mn-ea"/>
                <a:cs typeface="+mn-cs"/>
              </a:rPr>
              <a:t>Stem Cells and Development</a:t>
            </a:r>
            <a:r>
              <a:rPr lang="en-US" sz="1200" kern="1200" dirty="0" smtClean="0">
                <a:solidFill>
                  <a:schemeClr val="tx1"/>
                </a:solidFill>
                <a:effectLst/>
                <a:latin typeface="+mn-lt"/>
                <a:ea typeface="+mn-ea"/>
                <a:cs typeface="+mn-cs"/>
              </a:rPr>
              <a:t>. 20 (8): 1297-1308. </a:t>
            </a:r>
            <a:r>
              <a:rPr lang="en-US" sz="1200" u="sng" kern="1200" dirty="0" smtClean="0">
                <a:solidFill>
                  <a:schemeClr val="tx1"/>
                </a:solidFill>
                <a:effectLst/>
                <a:latin typeface="+mn-lt"/>
                <a:ea typeface="+mn-ea"/>
                <a:cs typeface="+mn-cs"/>
                <a:hlinkClick r:id="rId3"/>
              </a:rPr>
              <a:t>Link</a:t>
            </a:r>
            <a:r>
              <a:rPr lang="en-US" sz="1200" i="1"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1FADFF2-98F1-204B-B3E8-4499C289F4EE}" type="slidenum">
              <a:rPr lang="en-US" smtClean="0"/>
              <a:t>6</a:t>
            </a:fld>
            <a:endParaRPr lang="en-US"/>
          </a:p>
        </p:txBody>
      </p:sp>
    </p:spTree>
    <p:extLst>
      <p:ext uri="{BB962C8B-B14F-4D97-AF65-F5344CB8AC3E}">
        <p14:creationId xmlns:p14="http://schemas.microsoft.com/office/powerpoint/2010/main" val="2906079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2E2141-4143-784B-AA9E-4DB6F8229AA8}" type="datetimeFigureOut">
              <a:rPr lang="en-US" smtClean="0"/>
              <a:t>3/3/16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0D6F3-1A18-D949-A7FC-AD010E166DA2}" type="slidenum">
              <a:rPr lang="en-US" smtClean="0"/>
              <a:t>‹#›</a:t>
            </a:fld>
            <a:endParaRPr lang="en-US"/>
          </a:p>
        </p:txBody>
      </p:sp>
    </p:spTree>
    <p:extLst>
      <p:ext uri="{BB962C8B-B14F-4D97-AF65-F5344CB8AC3E}">
        <p14:creationId xmlns:p14="http://schemas.microsoft.com/office/powerpoint/2010/main" val="3409303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2E2141-4143-784B-AA9E-4DB6F8229AA8}" type="datetimeFigureOut">
              <a:rPr lang="en-US" smtClean="0"/>
              <a:t>3/3/16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0D6F3-1A18-D949-A7FC-AD010E166DA2}" type="slidenum">
              <a:rPr lang="en-US" smtClean="0"/>
              <a:t>‹#›</a:t>
            </a:fld>
            <a:endParaRPr lang="en-US"/>
          </a:p>
        </p:txBody>
      </p:sp>
    </p:spTree>
    <p:extLst>
      <p:ext uri="{BB962C8B-B14F-4D97-AF65-F5344CB8AC3E}">
        <p14:creationId xmlns:p14="http://schemas.microsoft.com/office/powerpoint/2010/main" val="2536340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2E2141-4143-784B-AA9E-4DB6F8229AA8}" type="datetimeFigureOut">
              <a:rPr lang="en-US" smtClean="0"/>
              <a:t>3/3/16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0D6F3-1A18-D949-A7FC-AD010E166DA2}" type="slidenum">
              <a:rPr lang="en-US" smtClean="0"/>
              <a:t>‹#›</a:t>
            </a:fld>
            <a:endParaRPr lang="en-US"/>
          </a:p>
        </p:txBody>
      </p:sp>
    </p:spTree>
    <p:extLst>
      <p:ext uri="{BB962C8B-B14F-4D97-AF65-F5344CB8AC3E}">
        <p14:creationId xmlns:p14="http://schemas.microsoft.com/office/powerpoint/2010/main" val="407551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2E2141-4143-784B-AA9E-4DB6F8229AA8}" type="datetimeFigureOut">
              <a:rPr lang="en-US" smtClean="0"/>
              <a:t>3/3/16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0D6F3-1A18-D949-A7FC-AD010E166DA2}" type="slidenum">
              <a:rPr lang="en-US" smtClean="0"/>
              <a:t>‹#›</a:t>
            </a:fld>
            <a:endParaRPr lang="en-US"/>
          </a:p>
        </p:txBody>
      </p:sp>
    </p:spTree>
    <p:extLst>
      <p:ext uri="{BB962C8B-B14F-4D97-AF65-F5344CB8AC3E}">
        <p14:creationId xmlns:p14="http://schemas.microsoft.com/office/powerpoint/2010/main" val="3683631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2E2141-4143-784B-AA9E-4DB6F8229AA8}" type="datetimeFigureOut">
              <a:rPr lang="en-US" smtClean="0"/>
              <a:t>3/3/16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0D6F3-1A18-D949-A7FC-AD010E166DA2}" type="slidenum">
              <a:rPr lang="en-US" smtClean="0"/>
              <a:t>‹#›</a:t>
            </a:fld>
            <a:endParaRPr lang="en-US"/>
          </a:p>
        </p:txBody>
      </p:sp>
    </p:spTree>
    <p:extLst>
      <p:ext uri="{BB962C8B-B14F-4D97-AF65-F5344CB8AC3E}">
        <p14:creationId xmlns:p14="http://schemas.microsoft.com/office/powerpoint/2010/main" val="273334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42E2141-4143-784B-AA9E-4DB6F8229AA8}" type="datetimeFigureOut">
              <a:rPr lang="en-US" smtClean="0"/>
              <a:t>3/3/16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0D6F3-1A18-D949-A7FC-AD010E166DA2}" type="slidenum">
              <a:rPr lang="en-US" smtClean="0"/>
              <a:t>‹#›</a:t>
            </a:fld>
            <a:endParaRPr lang="en-US"/>
          </a:p>
        </p:txBody>
      </p:sp>
    </p:spTree>
    <p:extLst>
      <p:ext uri="{BB962C8B-B14F-4D97-AF65-F5344CB8AC3E}">
        <p14:creationId xmlns:p14="http://schemas.microsoft.com/office/powerpoint/2010/main" val="4090655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2E2141-4143-784B-AA9E-4DB6F8229AA8}" type="datetimeFigureOut">
              <a:rPr lang="en-US" smtClean="0"/>
              <a:t>3/3/16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60D6F3-1A18-D949-A7FC-AD010E166DA2}" type="slidenum">
              <a:rPr lang="en-US" smtClean="0"/>
              <a:t>‹#›</a:t>
            </a:fld>
            <a:endParaRPr lang="en-US"/>
          </a:p>
        </p:txBody>
      </p:sp>
    </p:spTree>
    <p:extLst>
      <p:ext uri="{BB962C8B-B14F-4D97-AF65-F5344CB8AC3E}">
        <p14:creationId xmlns:p14="http://schemas.microsoft.com/office/powerpoint/2010/main" val="4118291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2E2141-4143-784B-AA9E-4DB6F8229AA8}" type="datetimeFigureOut">
              <a:rPr lang="en-US" smtClean="0"/>
              <a:t>3/3/16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60D6F3-1A18-D949-A7FC-AD010E166DA2}" type="slidenum">
              <a:rPr lang="en-US" smtClean="0"/>
              <a:t>‹#›</a:t>
            </a:fld>
            <a:endParaRPr lang="en-US"/>
          </a:p>
        </p:txBody>
      </p:sp>
    </p:spTree>
    <p:extLst>
      <p:ext uri="{BB962C8B-B14F-4D97-AF65-F5344CB8AC3E}">
        <p14:creationId xmlns:p14="http://schemas.microsoft.com/office/powerpoint/2010/main" val="1295857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2E2141-4143-784B-AA9E-4DB6F8229AA8}" type="datetimeFigureOut">
              <a:rPr lang="en-US" smtClean="0"/>
              <a:t>3/3/16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60D6F3-1A18-D949-A7FC-AD010E166DA2}" type="slidenum">
              <a:rPr lang="en-US" smtClean="0"/>
              <a:t>‹#›</a:t>
            </a:fld>
            <a:endParaRPr lang="en-US"/>
          </a:p>
        </p:txBody>
      </p:sp>
    </p:spTree>
    <p:extLst>
      <p:ext uri="{BB962C8B-B14F-4D97-AF65-F5344CB8AC3E}">
        <p14:creationId xmlns:p14="http://schemas.microsoft.com/office/powerpoint/2010/main" val="1233208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2E2141-4143-784B-AA9E-4DB6F8229AA8}" type="datetimeFigureOut">
              <a:rPr lang="en-US" smtClean="0"/>
              <a:t>3/3/16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0D6F3-1A18-D949-A7FC-AD010E166DA2}" type="slidenum">
              <a:rPr lang="en-US" smtClean="0"/>
              <a:t>‹#›</a:t>
            </a:fld>
            <a:endParaRPr lang="en-US"/>
          </a:p>
        </p:txBody>
      </p:sp>
    </p:spTree>
    <p:extLst>
      <p:ext uri="{BB962C8B-B14F-4D97-AF65-F5344CB8AC3E}">
        <p14:creationId xmlns:p14="http://schemas.microsoft.com/office/powerpoint/2010/main" val="2149521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2E2141-4143-784B-AA9E-4DB6F8229AA8}" type="datetimeFigureOut">
              <a:rPr lang="en-US" smtClean="0"/>
              <a:t>3/3/16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0D6F3-1A18-D949-A7FC-AD010E166DA2}" type="slidenum">
              <a:rPr lang="en-US" smtClean="0"/>
              <a:t>‹#›</a:t>
            </a:fld>
            <a:endParaRPr lang="en-US"/>
          </a:p>
        </p:txBody>
      </p:sp>
    </p:spTree>
    <p:extLst>
      <p:ext uri="{BB962C8B-B14F-4D97-AF65-F5344CB8AC3E}">
        <p14:creationId xmlns:p14="http://schemas.microsoft.com/office/powerpoint/2010/main" val="20507704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2E2141-4143-784B-AA9E-4DB6F8229AA8}" type="datetimeFigureOut">
              <a:rPr lang="en-US" smtClean="0"/>
              <a:t>3/3/16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60D6F3-1A18-D949-A7FC-AD010E166DA2}" type="slidenum">
              <a:rPr lang="en-US" smtClean="0"/>
              <a:t>‹#›</a:t>
            </a:fld>
            <a:endParaRPr lang="en-US"/>
          </a:p>
        </p:txBody>
      </p:sp>
    </p:spTree>
    <p:extLst>
      <p:ext uri="{BB962C8B-B14F-4D97-AF65-F5344CB8AC3E}">
        <p14:creationId xmlns:p14="http://schemas.microsoft.com/office/powerpoint/2010/main" val="2637522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s://www.yahoo.com/tech/stem-cell-wild-west-takes-root-amid-lack-070724506--finance.html" TargetMode="External"/><Relationship Id="rId5"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9" Type="http://schemas.openxmlformats.org/officeDocument/2006/relationships/image" Target="../media/image9.png"/><Relationship Id="rId20" Type="http://schemas.openxmlformats.org/officeDocument/2006/relationships/image" Target="../media/image20.png"/><Relationship Id="rId21" Type="http://schemas.openxmlformats.org/officeDocument/2006/relationships/hyperlink" Target="http://www.nbcnews.com/video/rock-center/47824570%2347824570" TargetMode="External"/><Relationship Id="rId22" Type="http://schemas.openxmlformats.org/officeDocument/2006/relationships/image" Target="../media/image2.png"/><Relationship Id="rId23" Type="http://schemas.openxmlformats.org/officeDocument/2006/relationships/image" Target="../media/image21.png"/><Relationship Id="rId24" Type="http://schemas.openxmlformats.org/officeDocument/2006/relationships/image" Target="../media/image22.png"/><Relationship Id="rId25" Type="http://schemas.openxmlformats.org/officeDocument/2006/relationships/image" Target="../media/image23.png"/><Relationship Id="rId26" Type="http://schemas.openxmlformats.org/officeDocument/2006/relationships/image" Target="../media/image24.png"/><Relationship Id="rId10" Type="http://schemas.openxmlformats.org/officeDocument/2006/relationships/image" Target="../media/image10.png"/><Relationship Id="rId11" Type="http://schemas.openxmlformats.org/officeDocument/2006/relationships/image" Target="../media/image11.png"/><Relationship Id="rId12" Type="http://schemas.openxmlformats.org/officeDocument/2006/relationships/image" Target="../media/image12.png"/><Relationship Id="rId13" Type="http://schemas.openxmlformats.org/officeDocument/2006/relationships/image" Target="../media/image13.png"/><Relationship Id="rId14" Type="http://schemas.openxmlformats.org/officeDocument/2006/relationships/image" Target="../media/image14.png"/><Relationship Id="rId15" Type="http://schemas.openxmlformats.org/officeDocument/2006/relationships/image" Target="../media/image15.png"/><Relationship Id="rId16" Type="http://schemas.openxmlformats.org/officeDocument/2006/relationships/image" Target="../media/image16.png"/><Relationship Id="rId17" Type="http://schemas.openxmlformats.org/officeDocument/2006/relationships/image" Target="../media/image17.png"/><Relationship Id="rId18" Type="http://schemas.openxmlformats.org/officeDocument/2006/relationships/image" Target="../media/image18.png"/><Relationship Id="rId19"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hyperlink" Target="http://vimeo.com/6562818" TargetMode="External"/><Relationship Id="rId4" Type="http://schemas.openxmlformats.org/officeDocument/2006/relationships/image" Target="../media/image2.png"/><Relationship Id="rId5" Type="http://schemas.openxmlformats.org/officeDocument/2006/relationships/image" Target="../media/image25.png"/><Relationship Id="rId6" Type="http://schemas.openxmlformats.org/officeDocument/2006/relationships/hyperlink" Target="https://www.youtube.com/watch?v=2Xbhz-xoGBQ" TargetMode="External"/><Relationship Id="rId7" Type="http://schemas.openxmlformats.org/officeDocument/2006/relationships/hyperlink" Target="https://www.youtube.com/watch?v=78ms4vXHaog" TargetMode="External"/><Relationship Id="rId8" Type="http://schemas.openxmlformats.org/officeDocument/2006/relationships/hyperlink" Target="http://www.plasticsurgery.org/patient-safety/suzanne-somers-breast-recon.html" TargetMode="External"/><Relationship Id="rId9"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887506"/>
            <a:ext cx="9144000" cy="3908763"/>
          </a:xfrm>
          <a:prstGeom prst="rect">
            <a:avLst/>
          </a:prstGeom>
          <a:noFill/>
        </p:spPr>
        <p:txBody>
          <a:bodyPr wrap="square" rtlCol="0">
            <a:spAutoFit/>
          </a:bodyPr>
          <a:lstStyle/>
          <a:p>
            <a:pPr algn="ctr"/>
            <a:r>
              <a:rPr lang="en-US" sz="5400" dirty="0" smtClean="0">
                <a:solidFill>
                  <a:srgbClr val="12919C"/>
                </a:solidFill>
                <a:latin typeface="Arial"/>
                <a:ea typeface="ＭＳ Ｐゴシック" charset="0"/>
                <a:cs typeface="Arial"/>
              </a:rPr>
              <a:t>Sources Of Adult</a:t>
            </a:r>
          </a:p>
          <a:p>
            <a:pPr algn="ctr"/>
            <a:r>
              <a:rPr lang="en-US" sz="5400" dirty="0" smtClean="0">
                <a:solidFill>
                  <a:srgbClr val="12919C"/>
                </a:solidFill>
                <a:latin typeface="Arial"/>
                <a:ea typeface="ＭＳ Ｐゴシック" charset="0"/>
                <a:cs typeface="Arial"/>
              </a:rPr>
              <a:t>Stem Cells</a:t>
            </a:r>
          </a:p>
          <a:p>
            <a:pPr algn="ctr"/>
            <a:r>
              <a:rPr lang="en-US" sz="2800" i="1" dirty="0" smtClean="0">
                <a:solidFill>
                  <a:schemeClr val="tx1">
                    <a:lumMod val="50000"/>
                    <a:lumOff val="50000"/>
                  </a:schemeClr>
                </a:solidFill>
                <a:latin typeface="Arial"/>
                <a:cs typeface="Arial"/>
              </a:rPr>
              <a:t>Fat</a:t>
            </a:r>
          </a:p>
          <a:p>
            <a:pPr algn="ctr"/>
            <a:endParaRPr lang="en-US" sz="2800" i="1" dirty="0" smtClean="0">
              <a:solidFill>
                <a:schemeClr val="tx1">
                  <a:lumMod val="50000"/>
                  <a:lumOff val="50000"/>
                </a:schemeClr>
              </a:solidFill>
              <a:latin typeface="Arial"/>
              <a:cs typeface="Arial"/>
            </a:endParaRPr>
          </a:p>
          <a:p>
            <a:pPr algn="ctr"/>
            <a:r>
              <a:rPr lang="en-US" sz="2800" i="1" cap="all" dirty="0">
                <a:solidFill>
                  <a:srgbClr val="7F7F7F"/>
                </a:solidFill>
              </a:rPr>
              <a:t>Stem Cells Across the Curriculum</a:t>
            </a:r>
          </a:p>
          <a:p>
            <a:pPr algn="ctr"/>
            <a:r>
              <a:rPr lang="en-US" sz="2800" i="1" dirty="0" err="1">
                <a:solidFill>
                  <a:schemeClr val="tx1">
                    <a:lumMod val="50000"/>
                    <a:lumOff val="50000"/>
                  </a:schemeClr>
                </a:solidFill>
              </a:rPr>
              <a:t>www.stemcellcurriculum.org</a:t>
            </a:r>
            <a:endParaRPr lang="en-US" sz="2800" i="1" dirty="0">
              <a:solidFill>
                <a:schemeClr val="tx1">
                  <a:lumMod val="50000"/>
                  <a:lumOff val="50000"/>
                </a:schemeClr>
              </a:solidFill>
            </a:endParaRPr>
          </a:p>
          <a:p>
            <a:pPr algn="ctr"/>
            <a:endParaRPr lang="en-US" sz="2800" i="1" dirty="0">
              <a:solidFill>
                <a:schemeClr val="tx1">
                  <a:lumMod val="50000"/>
                  <a:lumOff val="50000"/>
                </a:schemeClr>
              </a:solidFill>
              <a:latin typeface="Arial"/>
              <a:cs typeface="Arial"/>
            </a:endParaRPr>
          </a:p>
        </p:txBody>
      </p:sp>
      <p:sp>
        <p:nvSpPr>
          <p:cNvPr id="4" name="TextBox 3"/>
          <p:cNvSpPr txBox="1"/>
          <p:nvPr/>
        </p:nvSpPr>
        <p:spPr>
          <a:xfrm>
            <a:off x="6235700" y="5308600"/>
            <a:ext cx="184666" cy="369332"/>
          </a:xfrm>
          <a:prstGeom prst="rect">
            <a:avLst/>
          </a:prstGeom>
          <a:noFill/>
        </p:spPr>
        <p:txBody>
          <a:bodyPr wrap="none" rtlCol="0">
            <a:spAutoFit/>
          </a:bodyPr>
          <a:lstStyle/>
          <a:p>
            <a:endParaRPr lang="en-US" dirty="0"/>
          </a:p>
        </p:txBody>
      </p:sp>
      <p:pic>
        <p:nvPicPr>
          <p:cNvPr id="6" name="Picture 5" descr="Logo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599" y="4945142"/>
            <a:ext cx="1572305" cy="238563"/>
          </a:xfrm>
          <a:prstGeom prst="rect">
            <a:avLst/>
          </a:prstGeom>
        </p:spPr>
      </p:pic>
      <p:sp>
        <p:nvSpPr>
          <p:cNvPr id="8" name="TextBox 7"/>
          <p:cNvSpPr txBox="1"/>
          <p:nvPr/>
        </p:nvSpPr>
        <p:spPr>
          <a:xfrm>
            <a:off x="2150527" y="4863509"/>
            <a:ext cx="6917273" cy="2377574"/>
          </a:xfrm>
          <a:prstGeom prst="rect">
            <a:avLst/>
          </a:prstGeom>
          <a:noFill/>
        </p:spPr>
        <p:txBody>
          <a:bodyPr wrap="square" rtlCol="0">
            <a:spAutoFit/>
          </a:bodyPr>
          <a:lstStyle/>
          <a:p>
            <a:r>
              <a:rPr lang="en-US" sz="1200" cap="small" dirty="0">
                <a:solidFill>
                  <a:srgbClr val="12919C"/>
                </a:solidFill>
                <a:latin typeface="+mj-lt"/>
              </a:rPr>
              <a:t>a</a:t>
            </a:r>
            <a:r>
              <a:rPr lang="en-US" sz="1200" cap="small" dirty="0" smtClean="0">
                <a:solidFill>
                  <a:srgbClr val="12919C"/>
                </a:solidFill>
                <a:latin typeface="+mj-lt"/>
              </a:rPr>
              <a:t>nimated </a:t>
            </a:r>
            <a:r>
              <a:rPr lang="en-US" sz="1200" cap="small" dirty="0">
                <a:solidFill>
                  <a:srgbClr val="12919C"/>
                </a:solidFill>
                <a:latin typeface="+mj-lt"/>
              </a:rPr>
              <a:t>p</a:t>
            </a:r>
            <a:r>
              <a:rPr lang="en-US" sz="1200" cap="small" dirty="0" smtClean="0">
                <a:solidFill>
                  <a:srgbClr val="12919C"/>
                </a:solidFill>
                <a:latin typeface="+mj-lt"/>
              </a:rPr>
              <a:t>resentation: </a:t>
            </a:r>
            <a:r>
              <a:rPr lang="en-US" sz="1200" cap="small" dirty="0" err="1" smtClean="0">
                <a:solidFill>
                  <a:srgbClr val="12919C"/>
                </a:solidFill>
                <a:latin typeface="+mj-lt"/>
              </a:rPr>
              <a:t>katayoun</a:t>
            </a:r>
            <a:r>
              <a:rPr lang="en-US" sz="1200" cap="small" dirty="0" smtClean="0">
                <a:solidFill>
                  <a:srgbClr val="12919C"/>
                </a:solidFill>
                <a:latin typeface="+mj-lt"/>
              </a:rPr>
              <a:t> </a:t>
            </a:r>
            <a:r>
              <a:rPr lang="en-US" sz="1200" cap="small" dirty="0" err="1">
                <a:solidFill>
                  <a:srgbClr val="12919C"/>
                </a:solidFill>
                <a:latin typeface="+mj-lt"/>
              </a:rPr>
              <a:t>c</a:t>
            </a:r>
            <a:r>
              <a:rPr lang="en-US" sz="1200" cap="small" dirty="0" err="1" smtClean="0">
                <a:solidFill>
                  <a:srgbClr val="12919C"/>
                </a:solidFill>
                <a:latin typeface="+mj-lt"/>
              </a:rPr>
              <a:t>hamany</a:t>
            </a:r>
            <a:r>
              <a:rPr lang="en-US" sz="1200" cap="small" dirty="0" smtClean="0">
                <a:solidFill>
                  <a:srgbClr val="12919C"/>
                </a:solidFill>
                <a:latin typeface="+mj-lt"/>
              </a:rPr>
              <a:t> </a:t>
            </a:r>
          </a:p>
          <a:p>
            <a:r>
              <a:rPr lang="en-US" sz="1200" cap="small" dirty="0" smtClean="0">
                <a:solidFill>
                  <a:srgbClr val="12919C"/>
                </a:solidFill>
                <a:latin typeface="+mj-lt"/>
              </a:rPr>
              <a:t>	</a:t>
            </a:r>
            <a:r>
              <a:rPr lang="en-US" sz="1200" cap="small" dirty="0" smtClean="0">
                <a:solidFill>
                  <a:srgbClr val="7F7F7F"/>
                </a:solidFill>
                <a:latin typeface="+mj-lt"/>
              </a:rPr>
              <a:t>adapted from “</a:t>
            </a:r>
            <a:r>
              <a:rPr lang="en-US" sz="1200" cap="small" dirty="0" err="1" smtClean="0">
                <a:solidFill>
                  <a:srgbClr val="7F7F7F"/>
                </a:solidFill>
                <a:latin typeface="+mj-lt"/>
              </a:rPr>
              <a:t>fat.adult</a:t>
            </a:r>
            <a:r>
              <a:rPr lang="en-US" sz="1200" cap="small" dirty="0" smtClean="0">
                <a:solidFill>
                  <a:srgbClr val="7F7F7F"/>
                </a:solidFill>
                <a:latin typeface="+mj-lt"/>
              </a:rPr>
              <a:t> stem cells” </a:t>
            </a:r>
            <a:r>
              <a:rPr lang="en-US" sz="1200" cap="small" dirty="0" err="1" smtClean="0">
                <a:solidFill>
                  <a:srgbClr val="7F7F7F"/>
                </a:solidFill>
                <a:latin typeface="+mj-lt"/>
              </a:rPr>
              <a:t>zoomgraphics</a:t>
            </a:r>
            <a:endParaRPr lang="en-US" sz="1200" cap="small" dirty="0" smtClean="0">
              <a:solidFill>
                <a:srgbClr val="7F7F7F"/>
              </a:solidFill>
              <a:latin typeface="+mj-lt"/>
            </a:endParaRPr>
          </a:p>
          <a:p>
            <a:r>
              <a:rPr lang="en-US" sz="1200" cap="small" dirty="0" smtClean="0">
                <a:solidFill>
                  <a:srgbClr val="7F7F7F"/>
                </a:solidFill>
                <a:latin typeface="+mj-lt"/>
              </a:rPr>
              <a:t>	content &amp; content flow: </a:t>
            </a:r>
            <a:r>
              <a:rPr lang="en-US" sz="1200" cap="small" dirty="0" err="1" smtClean="0">
                <a:solidFill>
                  <a:srgbClr val="7F7F7F"/>
                </a:solidFill>
                <a:latin typeface="+mj-lt"/>
              </a:rPr>
              <a:t>katayoun</a:t>
            </a:r>
            <a:r>
              <a:rPr lang="en-US" sz="1200" cap="small" dirty="0" smtClean="0">
                <a:solidFill>
                  <a:srgbClr val="7F7F7F"/>
                </a:solidFill>
                <a:latin typeface="+mj-lt"/>
              </a:rPr>
              <a:t> </a:t>
            </a:r>
            <a:r>
              <a:rPr lang="en-US" sz="1200" cap="small" dirty="0" err="1" smtClean="0">
                <a:solidFill>
                  <a:srgbClr val="7F7F7F"/>
                </a:solidFill>
                <a:latin typeface="+mj-lt"/>
              </a:rPr>
              <a:t>chamany</a:t>
            </a:r>
            <a:r>
              <a:rPr lang="en-US" sz="1200" cap="small" dirty="0" smtClean="0">
                <a:solidFill>
                  <a:srgbClr val="7F7F7F"/>
                </a:solidFill>
                <a:latin typeface="+mj-lt"/>
              </a:rPr>
              <a:t> &amp; </a:t>
            </a:r>
            <a:r>
              <a:rPr lang="en-US" sz="1200" cap="small" dirty="0" err="1" smtClean="0">
                <a:solidFill>
                  <a:srgbClr val="7F7F7F"/>
                </a:solidFill>
                <a:latin typeface="+mj-lt"/>
              </a:rPr>
              <a:t>lianna</a:t>
            </a:r>
            <a:r>
              <a:rPr lang="en-US" sz="1200" cap="small" dirty="0" smtClean="0">
                <a:solidFill>
                  <a:srgbClr val="7F7F7F"/>
                </a:solidFill>
                <a:latin typeface="+mj-lt"/>
              </a:rPr>
              <a:t> </a:t>
            </a:r>
            <a:r>
              <a:rPr lang="en-US" sz="1200" cap="small" dirty="0" err="1" smtClean="0">
                <a:solidFill>
                  <a:srgbClr val="7F7F7F"/>
                </a:solidFill>
                <a:latin typeface="+mj-lt"/>
              </a:rPr>
              <a:t>schwartz-orbach</a:t>
            </a:r>
            <a:endParaRPr lang="en-US" sz="1200" cap="small" dirty="0" smtClean="0">
              <a:solidFill>
                <a:srgbClr val="7F7F7F"/>
              </a:solidFill>
              <a:latin typeface="+mj-lt"/>
            </a:endParaRPr>
          </a:p>
          <a:p>
            <a:r>
              <a:rPr lang="en-US" sz="1200" cap="small" dirty="0">
                <a:solidFill>
                  <a:srgbClr val="7F7F7F"/>
                </a:solidFill>
                <a:latin typeface="+mj-lt"/>
              </a:rPr>
              <a:t>	</a:t>
            </a:r>
            <a:r>
              <a:rPr lang="en-US" sz="1200" cap="small" dirty="0" smtClean="0">
                <a:solidFill>
                  <a:srgbClr val="7F7F7F"/>
                </a:solidFill>
                <a:latin typeface="+mj-lt"/>
              </a:rPr>
              <a:t>design: art direction, information design, &amp; illustrations by </a:t>
            </a:r>
            <a:r>
              <a:rPr lang="en-US" sz="1200" cap="small" dirty="0" err="1" smtClean="0">
                <a:solidFill>
                  <a:srgbClr val="7F7F7F"/>
                </a:solidFill>
                <a:latin typeface="+mj-lt"/>
              </a:rPr>
              <a:t>julia</a:t>
            </a:r>
            <a:r>
              <a:rPr lang="en-US" sz="1200" cap="small" dirty="0" smtClean="0">
                <a:solidFill>
                  <a:srgbClr val="7F7F7F"/>
                </a:solidFill>
                <a:latin typeface="+mj-lt"/>
              </a:rPr>
              <a:t> </a:t>
            </a:r>
            <a:r>
              <a:rPr lang="en-US" sz="1200" cap="small" dirty="0" err="1" smtClean="0">
                <a:solidFill>
                  <a:srgbClr val="7F7F7F"/>
                </a:solidFill>
                <a:latin typeface="+mj-lt"/>
              </a:rPr>
              <a:t>wargaski</a:t>
            </a:r>
            <a:endParaRPr lang="en-US" sz="1200" cap="small" dirty="0" smtClean="0">
              <a:solidFill>
                <a:srgbClr val="7F7F7F"/>
              </a:solidFill>
              <a:latin typeface="+mj-lt"/>
            </a:endParaRPr>
          </a:p>
          <a:p>
            <a:r>
              <a:rPr lang="en-US" sz="1200" cap="small" dirty="0">
                <a:solidFill>
                  <a:srgbClr val="7F7F7F"/>
                </a:solidFill>
                <a:latin typeface="+mj-lt"/>
              </a:rPr>
              <a:t>	</a:t>
            </a:r>
            <a:r>
              <a:rPr lang="en-US" sz="1200" cap="small" dirty="0" smtClean="0">
                <a:solidFill>
                  <a:srgbClr val="7F7F7F"/>
                </a:solidFill>
                <a:latin typeface="+mj-lt"/>
              </a:rPr>
              <a:t>© </a:t>
            </a:r>
            <a:r>
              <a:rPr lang="en-US" sz="1200" cap="small" dirty="0" err="1" smtClean="0">
                <a:solidFill>
                  <a:srgbClr val="7F7F7F"/>
                </a:solidFill>
                <a:latin typeface="+mj-lt"/>
              </a:rPr>
              <a:t>julia</a:t>
            </a:r>
            <a:r>
              <a:rPr lang="en-US" sz="1200" cap="small" dirty="0" smtClean="0">
                <a:solidFill>
                  <a:srgbClr val="7F7F7F"/>
                </a:solidFill>
                <a:latin typeface="+mj-lt"/>
              </a:rPr>
              <a:t> </a:t>
            </a:r>
            <a:r>
              <a:rPr lang="en-US" sz="1200" cap="small" dirty="0" err="1" smtClean="0">
                <a:solidFill>
                  <a:srgbClr val="7F7F7F"/>
                </a:solidFill>
                <a:latin typeface="+mj-lt"/>
              </a:rPr>
              <a:t>wargaski</a:t>
            </a:r>
            <a:r>
              <a:rPr lang="en-US" sz="1200" cap="small" dirty="0" smtClean="0">
                <a:solidFill>
                  <a:srgbClr val="7F7F7F"/>
                </a:solidFill>
                <a:latin typeface="+mj-lt"/>
              </a:rPr>
              <a:t> &amp; </a:t>
            </a:r>
            <a:r>
              <a:rPr lang="en-US" sz="1200" cap="small" dirty="0" err="1" smtClean="0">
                <a:solidFill>
                  <a:srgbClr val="7F7F7F"/>
                </a:solidFill>
                <a:latin typeface="+mj-lt"/>
              </a:rPr>
              <a:t>katayoun</a:t>
            </a:r>
            <a:r>
              <a:rPr lang="en-US" sz="1200" cap="small" dirty="0" smtClean="0">
                <a:solidFill>
                  <a:srgbClr val="7F7F7F"/>
                </a:solidFill>
                <a:latin typeface="+mj-lt"/>
              </a:rPr>
              <a:t> </a:t>
            </a:r>
            <a:r>
              <a:rPr lang="en-US" sz="1200" cap="small" dirty="0" err="1" smtClean="0">
                <a:solidFill>
                  <a:srgbClr val="7F7F7F"/>
                </a:solidFill>
                <a:latin typeface="+mj-lt"/>
              </a:rPr>
              <a:t>chamany</a:t>
            </a:r>
            <a:endParaRPr lang="en-US" sz="1200" cap="small" dirty="0" smtClean="0">
              <a:solidFill>
                <a:srgbClr val="7F7F7F"/>
              </a:solidFill>
              <a:latin typeface="+mj-lt"/>
            </a:endParaRPr>
          </a:p>
          <a:p>
            <a:endParaRPr lang="en-US" sz="1200" cap="small" dirty="0" smtClean="0">
              <a:solidFill>
                <a:srgbClr val="7F7F7F"/>
              </a:solidFill>
              <a:latin typeface="+mj-lt"/>
            </a:endParaRPr>
          </a:p>
          <a:p>
            <a:r>
              <a:rPr lang="en-US" sz="1200" cap="small" dirty="0" err="1" smtClean="0">
                <a:solidFill>
                  <a:srgbClr val="12919C"/>
                </a:solidFill>
              </a:rPr>
              <a:t>february</a:t>
            </a:r>
            <a:r>
              <a:rPr lang="en-US" sz="1200" cap="small" dirty="0" smtClean="0">
                <a:solidFill>
                  <a:srgbClr val="12919C"/>
                </a:solidFill>
              </a:rPr>
              <a:t> 2016</a:t>
            </a:r>
            <a:r>
              <a:rPr lang="en-US" sz="1200" cap="small" dirty="0" smtClean="0">
                <a:solidFill>
                  <a:srgbClr val="7F7F7F"/>
                </a:solidFill>
                <a:latin typeface="+mj-lt"/>
              </a:rPr>
              <a:t>	</a:t>
            </a:r>
          </a:p>
          <a:p>
            <a:endParaRPr lang="en-US" sz="1200" cap="small" dirty="0">
              <a:solidFill>
                <a:srgbClr val="7F7F7F"/>
              </a:solidFill>
              <a:latin typeface="+mj-lt"/>
            </a:endParaRPr>
          </a:p>
          <a:p>
            <a:r>
              <a:rPr lang="en-US" sz="1050" cap="small" dirty="0" smtClean="0">
                <a:solidFill>
                  <a:srgbClr val="7F7F7F"/>
                </a:solidFill>
              </a:rPr>
              <a:t>opinions </a:t>
            </a:r>
            <a:r>
              <a:rPr lang="en-US" sz="1050" cap="small" dirty="0">
                <a:solidFill>
                  <a:srgbClr val="7F7F7F"/>
                </a:solidFill>
              </a:rPr>
              <a:t>expressed </a:t>
            </a:r>
            <a:r>
              <a:rPr lang="en-US" sz="1050" cap="small" dirty="0">
                <a:solidFill>
                  <a:schemeClr val="tx1">
                    <a:lumMod val="50000"/>
                    <a:lumOff val="50000"/>
                  </a:schemeClr>
                </a:solidFill>
              </a:rPr>
              <a:t>here are </a:t>
            </a:r>
            <a:r>
              <a:rPr lang="en-US" sz="1050" cap="small" dirty="0" smtClean="0">
                <a:solidFill>
                  <a:schemeClr val="tx1">
                    <a:lumMod val="50000"/>
                    <a:lumOff val="50000"/>
                  </a:schemeClr>
                </a:solidFill>
              </a:rPr>
              <a:t>solely </a:t>
            </a:r>
            <a:r>
              <a:rPr lang="en-US" sz="1050" cap="small" dirty="0">
                <a:solidFill>
                  <a:schemeClr val="tx1">
                    <a:lumMod val="50000"/>
                    <a:lumOff val="50000"/>
                  </a:schemeClr>
                </a:solidFill>
              </a:rPr>
              <a:t>those of the authors and do not necessarily reflect those </a:t>
            </a:r>
            <a:r>
              <a:rPr lang="en-US" sz="1050" cap="small" dirty="0" smtClean="0">
                <a:solidFill>
                  <a:schemeClr val="tx1">
                    <a:lumMod val="50000"/>
                    <a:lumOff val="50000"/>
                  </a:schemeClr>
                </a:solidFill>
              </a:rPr>
              <a:t>of</a:t>
            </a:r>
          </a:p>
          <a:p>
            <a:r>
              <a:rPr lang="en-US" sz="1050" cap="small" dirty="0" smtClean="0">
                <a:solidFill>
                  <a:schemeClr val="tx1">
                    <a:lumMod val="50000"/>
                    <a:lumOff val="50000"/>
                  </a:schemeClr>
                </a:solidFill>
              </a:rPr>
              <a:t>the empire state stem cell board </a:t>
            </a:r>
            <a:r>
              <a:rPr lang="en-US" sz="1050" cap="small" dirty="0">
                <a:solidFill>
                  <a:schemeClr val="tx1">
                    <a:lumMod val="50000"/>
                    <a:lumOff val="50000"/>
                  </a:schemeClr>
                </a:solidFill>
              </a:rPr>
              <a:t>the </a:t>
            </a:r>
            <a:r>
              <a:rPr lang="en-US" sz="1050" cap="small" dirty="0" smtClean="0">
                <a:solidFill>
                  <a:schemeClr val="tx1">
                    <a:lumMod val="50000"/>
                    <a:lumOff val="50000"/>
                  </a:schemeClr>
                </a:solidFill>
              </a:rPr>
              <a:t>new york state department </a:t>
            </a:r>
            <a:r>
              <a:rPr lang="en-US" sz="1050" cap="small" dirty="0">
                <a:solidFill>
                  <a:schemeClr val="tx1">
                    <a:lumMod val="50000"/>
                    <a:lumOff val="50000"/>
                  </a:schemeClr>
                </a:solidFill>
              </a:rPr>
              <a:t>of </a:t>
            </a:r>
            <a:r>
              <a:rPr lang="en-US" sz="1050" cap="small" dirty="0" smtClean="0">
                <a:solidFill>
                  <a:schemeClr val="tx1">
                    <a:lumMod val="50000"/>
                    <a:lumOff val="50000"/>
                  </a:schemeClr>
                </a:solidFill>
              </a:rPr>
              <a:t>health</a:t>
            </a:r>
            <a:r>
              <a:rPr lang="en-US" sz="1050" cap="small" dirty="0">
                <a:solidFill>
                  <a:schemeClr val="tx1">
                    <a:lumMod val="50000"/>
                    <a:lumOff val="50000"/>
                  </a:schemeClr>
                </a:solidFill>
              </a:rPr>
              <a:t>, or the </a:t>
            </a:r>
            <a:r>
              <a:rPr lang="en-US" sz="1050" cap="small" dirty="0" smtClean="0">
                <a:solidFill>
                  <a:schemeClr val="tx1">
                    <a:lumMod val="50000"/>
                    <a:lumOff val="50000"/>
                  </a:schemeClr>
                </a:solidFill>
              </a:rPr>
              <a:t>state </a:t>
            </a:r>
            <a:r>
              <a:rPr lang="en-US" sz="1050" cap="small" dirty="0">
                <a:solidFill>
                  <a:schemeClr val="tx1">
                    <a:lumMod val="50000"/>
                    <a:lumOff val="50000"/>
                  </a:schemeClr>
                </a:solidFill>
              </a:rPr>
              <a:t>of </a:t>
            </a:r>
            <a:r>
              <a:rPr lang="en-US" sz="1050" cap="small" dirty="0" smtClean="0">
                <a:solidFill>
                  <a:schemeClr val="tx1">
                    <a:lumMod val="50000"/>
                    <a:lumOff val="50000"/>
                  </a:schemeClr>
                </a:solidFill>
              </a:rPr>
              <a:t>new york</a:t>
            </a:r>
            <a:r>
              <a:rPr lang="en-US" sz="1050" cap="small" dirty="0">
                <a:solidFill>
                  <a:schemeClr val="tx1">
                    <a:lumMod val="50000"/>
                    <a:lumOff val="50000"/>
                  </a:schemeClr>
                </a:solidFill>
              </a:rPr>
              <a:t>. </a:t>
            </a:r>
          </a:p>
          <a:p>
            <a:endParaRPr lang="en-US" sz="1050" cap="small" dirty="0"/>
          </a:p>
          <a:p>
            <a:endParaRPr lang="en-US" sz="1050" cap="small" dirty="0" smtClean="0">
              <a:solidFill>
                <a:srgbClr val="7F7F7F"/>
              </a:solidFill>
              <a:latin typeface="+mj-lt"/>
            </a:endParaRPr>
          </a:p>
          <a:p>
            <a:r>
              <a:rPr lang="en-US" sz="1050" cap="all" dirty="0">
                <a:solidFill>
                  <a:schemeClr val="tx1">
                    <a:lumMod val="65000"/>
                    <a:lumOff val="35000"/>
                  </a:schemeClr>
                </a:solidFill>
                <a:latin typeface="+mj-lt"/>
              </a:rPr>
              <a:t>	</a:t>
            </a:r>
            <a:endParaRPr lang="en-US" sz="1050" cap="all" dirty="0" smtClean="0">
              <a:solidFill>
                <a:schemeClr val="tx1">
                  <a:lumMod val="65000"/>
                  <a:lumOff val="35000"/>
                </a:schemeClr>
              </a:solidFill>
              <a:latin typeface="+mj-lt"/>
            </a:endParaRPr>
          </a:p>
        </p:txBody>
      </p:sp>
    </p:spTree>
    <p:extLst>
      <p:ext uri="{BB962C8B-B14F-4D97-AF65-F5344CB8AC3E}">
        <p14:creationId xmlns:p14="http://schemas.microsoft.com/office/powerpoint/2010/main" val="228312745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8781" y="53955"/>
            <a:ext cx="7884996" cy="830997"/>
          </a:xfrm>
          <a:prstGeom prst="rect">
            <a:avLst/>
          </a:prstGeom>
          <a:noFill/>
        </p:spPr>
        <p:txBody>
          <a:bodyPr wrap="square" rtlCol="0">
            <a:spAutoFit/>
          </a:bodyPr>
          <a:lstStyle/>
          <a:p>
            <a:r>
              <a:rPr lang="en-US" sz="2400" dirty="0" smtClean="0">
                <a:solidFill>
                  <a:schemeClr val="accent5">
                    <a:lumMod val="75000"/>
                  </a:schemeClr>
                </a:solidFill>
              </a:rPr>
              <a:t> </a:t>
            </a:r>
            <a:r>
              <a:rPr lang="en-US" sz="2400" dirty="0" smtClean="0">
                <a:solidFill>
                  <a:srgbClr val="12919C"/>
                </a:solidFill>
                <a:ea typeface="ＭＳ Ｐゴシック" charset="0"/>
                <a:cs typeface="Helvetica" charset="0"/>
              </a:rPr>
              <a:t>Fat. Adult. </a:t>
            </a:r>
            <a:endParaRPr lang="en-US" sz="2400" dirty="0" smtClean="0">
              <a:solidFill>
                <a:schemeClr val="accent5">
                  <a:lumMod val="75000"/>
                </a:schemeClr>
              </a:solidFill>
            </a:endParaRPr>
          </a:p>
          <a:p>
            <a:r>
              <a:rPr lang="en-US" sz="2400" dirty="0">
                <a:solidFill>
                  <a:schemeClr val="accent5">
                    <a:lumMod val="75000"/>
                  </a:schemeClr>
                </a:solidFill>
              </a:rPr>
              <a:t>	</a:t>
            </a:r>
            <a:r>
              <a:rPr lang="en-US" sz="2400" dirty="0" smtClean="0">
                <a:solidFill>
                  <a:schemeClr val="accent5">
                    <a:lumMod val="75000"/>
                  </a:schemeClr>
                </a:solidFill>
              </a:rPr>
              <a:t>		</a:t>
            </a:r>
            <a:r>
              <a:rPr lang="en-US" sz="2400" i="1" dirty="0" smtClean="0">
                <a:solidFill>
                  <a:srgbClr val="12919C"/>
                </a:solidFill>
                <a:ea typeface="ＭＳ Ｐゴシック" charset="0"/>
                <a:cs typeface="Helvetica" charset="0"/>
              </a:rPr>
              <a:t> Stem Cells</a:t>
            </a:r>
            <a:endParaRPr lang="en-US" sz="2400" i="1" dirty="0">
              <a:solidFill>
                <a:schemeClr val="accent5">
                  <a:lumMod val="75000"/>
                </a:schemeClr>
              </a:solidFill>
            </a:endParaRPr>
          </a:p>
        </p:txBody>
      </p:sp>
      <p:sp>
        <p:nvSpPr>
          <p:cNvPr id="5" name="TextBox 4"/>
          <p:cNvSpPr txBox="1"/>
          <p:nvPr/>
        </p:nvSpPr>
        <p:spPr>
          <a:xfrm>
            <a:off x="519330" y="1389258"/>
            <a:ext cx="8280400" cy="2862323"/>
          </a:xfrm>
          <a:prstGeom prst="rect">
            <a:avLst/>
          </a:prstGeom>
          <a:noFill/>
        </p:spPr>
        <p:txBody>
          <a:bodyPr wrap="square" rtlCol="0">
            <a:spAutoFit/>
          </a:bodyPr>
          <a:lstStyle/>
          <a:p>
            <a:r>
              <a:rPr lang="en-US" i="1" dirty="0" smtClean="0">
                <a:solidFill>
                  <a:schemeClr val="tx1">
                    <a:lumMod val="50000"/>
                    <a:lumOff val="50000"/>
                  </a:schemeClr>
                </a:solidFill>
              </a:rPr>
              <a:t>Adipose derived stem cells are a type of </a:t>
            </a:r>
            <a:r>
              <a:rPr lang="en-US" i="1" dirty="0" err="1" smtClean="0">
                <a:solidFill>
                  <a:schemeClr val="tx1">
                    <a:lumMod val="50000"/>
                    <a:lumOff val="50000"/>
                  </a:schemeClr>
                </a:solidFill>
              </a:rPr>
              <a:t>mesenchymal</a:t>
            </a:r>
            <a:r>
              <a:rPr lang="en-US" i="1" dirty="0" smtClean="0">
                <a:solidFill>
                  <a:schemeClr val="tx1">
                    <a:lumMod val="50000"/>
                    <a:lumOff val="50000"/>
                  </a:schemeClr>
                </a:solidFill>
              </a:rPr>
              <a:t> stem cell that has great regenerative power and moderate differentiation potential.  Like other surgical by products, fat removed for liposuction was considered medical waste, but more recently plastic surgeons and other clinicians have explored this  waste” as a source of stem cells. </a:t>
            </a:r>
          </a:p>
          <a:p>
            <a:endParaRPr lang="en-US" i="1" dirty="0">
              <a:solidFill>
                <a:schemeClr val="tx1">
                  <a:lumMod val="50000"/>
                  <a:lumOff val="50000"/>
                </a:schemeClr>
              </a:solidFill>
            </a:endParaRPr>
          </a:p>
          <a:p>
            <a:r>
              <a:rPr lang="en-US" i="1" dirty="0" smtClean="0">
                <a:solidFill>
                  <a:schemeClr val="tx1">
                    <a:lumMod val="50000"/>
                    <a:lumOff val="50000"/>
                  </a:schemeClr>
                </a:solidFill>
              </a:rPr>
              <a:t>Because the stem cells are embedded in an extracellular matrix they do not naturally divide and differentiate, however, with physical manipulation, light activation or other protocols the cells can released from this inhibitory environment and be stimulated to divide and replenish aging or lost tissue. </a:t>
            </a:r>
          </a:p>
        </p:txBody>
      </p:sp>
      <p:sp>
        <p:nvSpPr>
          <p:cNvPr id="6" name="TextBox 5"/>
          <p:cNvSpPr txBox="1"/>
          <p:nvPr/>
        </p:nvSpPr>
        <p:spPr>
          <a:xfrm>
            <a:off x="519330" y="4436762"/>
            <a:ext cx="8280400" cy="1477328"/>
          </a:xfrm>
          <a:prstGeom prst="rect">
            <a:avLst/>
          </a:prstGeom>
          <a:noFill/>
        </p:spPr>
        <p:txBody>
          <a:bodyPr wrap="square" rtlCol="0">
            <a:spAutoFit/>
          </a:bodyPr>
          <a:lstStyle/>
          <a:p>
            <a:r>
              <a:rPr lang="en-US" i="1" dirty="0" smtClean="0">
                <a:solidFill>
                  <a:schemeClr val="tx1">
                    <a:lumMod val="50000"/>
                    <a:lumOff val="50000"/>
                  </a:schemeClr>
                </a:solidFill>
              </a:rPr>
              <a:t>Companies have designed machines that allow the removal, manipulation, and administration of the cells to occur in a single clinical visit.  Though many clinicians have undertaken clinical trials, some have  argued that the minimal manipulation does not warrant this sort of testing.  In the US the FDA has placed injunctions on some companies until more research on safety and efficacy is known. </a:t>
            </a:r>
          </a:p>
        </p:txBody>
      </p:sp>
      <p:pic>
        <p:nvPicPr>
          <p:cNvPr id="8" name="Picture 7" descr="Logo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330" y="6291690"/>
            <a:ext cx="2255242" cy="342184"/>
          </a:xfrm>
          <a:prstGeom prst="rect">
            <a:avLst/>
          </a:prstGeom>
        </p:spPr>
      </p:pic>
      <p:pic>
        <p:nvPicPr>
          <p:cNvPr id="9" name="Picture 8" descr="Video_icon1.png">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16904" y="5594350"/>
            <a:ext cx="322518" cy="241300"/>
          </a:xfrm>
          <a:prstGeom prst="rect">
            <a:avLst/>
          </a:prstGeom>
        </p:spPr>
      </p:pic>
    </p:spTree>
    <p:extLst>
      <p:ext uri="{BB962C8B-B14F-4D97-AF65-F5344CB8AC3E}">
        <p14:creationId xmlns:p14="http://schemas.microsoft.com/office/powerpoint/2010/main" val="6447408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descr="orange tub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2350" y="1111454"/>
            <a:ext cx="948240" cy="887830"/>
          </a:xfrm>
          <a:prstGeom prst="rect">
            <a:avLst/>
          </a:prstGeom>
        </p:spPr>
      </p:pic>
      <p:sp>
        <p:nvSpPr>
          <p:cNvPr id="5" name="TextBox 4"/>
          <p:cNvSpPr txBox="1"/>
          <p:nvPr/>
        </p:nvSpPr>
        <p:spPr>
          <a:xfrm>
            <a:off x="191529" y="128740"/>
            <a:ext cx="8581527" cy="830997"/>
          </a:xfrm>
          <a:prstGeom prst="rect">
            <a:avLst/>
          </a:prstGeom>
          <a:noFill/>
        </p:spPr>
        <p:txBody>
          <a:bodyPr wrap="square" rtlCol="0">
            <a:spAutoFit/>
          </a:bodyPr>
          <a:lstStyle/>
          <a:p>
            <a:r>
              <a:rPr lang="en-US" sz="2400" dirty="0" smtClean="0">
                <a:solidFill>
                  <a:srgbClr val="12919C"/>
                </a:solidFill>
              </a:rPr>
              <a:t>Adult . Adult Cell Source . Fat Stem Cells </a:t>
            </a:r>
          </a:p>
          <a:p>
            <a:r>
              <a:rPr lang="en-US" sz="2400" dirty="0">
                <a:solidFill>
                  <a:srgbClr val="12919C"/>
                </a:solidFill>
              </a:rPr>
              <a:t>	</a:t>
            </a:r>
            <a:r>
              <a:rPr lang="en-US" sz="2400" dirty="0" smtClean="0">
                <a:solidFill>
                  <a:srgbClr val="12919C"/>
                </a:solidFill>
              </a:rPr>
              <a:t>								</a:t>
            </a:r>
            <a:r>
              <a:rPr lang="en-US" sz="2400" dirty="0" smtClean="0">
                <a:solidFill>
                  <a:schemeClr val="accent5">
                    <a:lumMod val="75000"/>
                  </a:schemeClr>
                </a:solidFill>
              </a:rPr>
              <a:t>	</a:t>
            </a:r>
            <a:r>
              <a:rPr lang="en-US" i="1" dirty="0" smtClean="0">
                <a:solidFill>
                  <a:schemeClr val="accent5">
                    <a:lumMod val="75000"/>
                  </a:schemeClr>
                </a:solidFill>
              </a:rPr>
              <a:t>In Vitro</a:t>
            </a:r>
            <a:endParaRPr lang="en-US" i="1" dirty="0">
              <a:solidFill>
                <a:schemeClr val="accent5">
                  <a:lumMod val="75000"/>
                </a:schemeClr>
              </a:solidFill>
            </a:endParaRPr>
          </a:p>
        </p:txBody>
      </p:sp>
      <p:pic>
        <p:nvPicPr>
          <p:cNvPr id="34" name="Picture 33" descr="body.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529" y="1327312"/>
            <a:ext cx="703331" cy="1430021"/>
          </a:xfrm>
          <a:prstGeom prst="rect">
            <a:avLst/>
          </a:prstGeom>
        </p:spPr>
      </p:pic>
      <p:pic>
        <p:nvPicPr>
          <p:cNvPr id="35" name="Picture 34" descr="sharp.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4228" y="1410500"/>
            <a:ext cx="283925" cy="333303"/>
          </a:xfrm>
          <a:prstGeom prst="rect">
            <a:avLst/>
          </a:prstGeom>
        </p:spPr>
      </p:pic>
      <p:pic>
        <p:nvPicPr>
          <p:cNvPr id="36" name="Picture 35" descr="arrow.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0481" y="2255298"/>
            <a:ext cx="134112" cy="140208"/>
          </a:xfrm>
          <a:prstGeom prst="rect">
            <a:avLst/>
          </a:prstGeom>
        </p:spPr>
      </p:pic>
      <p:pic>
        <p:nvPicPr>
          <p:cNvPr id="37" name="Picture 36" descr="centrifuge.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74091" y="1853428"/>
            <a:ext cx="743142" cy="954222"/>
          </a:xfrm>
          <a:prstGeom prst="rect">
            <a:avLst/>
          </a:prstGeom>
        </p:spPr>
      </p:pic>
      <p:pic>
        <p:nvPicPr>
          <p:cNvPr id="38" name="Picture 37" descr="arrow.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81143" y="2261904"/>
            <a:ext cx="134112" cy="140208"/>
          </a:xfrm>
          <a:prstGeom prst="rect">
            <a:avLst/>
          </a:prstGeom>
        </p:spPr>
      </p:pic>
      <p:pic>
        <p:nvPicPr>
          <p:cNvPr id="40" name="Picture 39" descr="empty tube.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65850" y="1677859"/>
            <a:ext cx="636374" cy="1230200"/>
          </a:xfrm>
          <a:prstGeom prst="rect">
            <a:avLst/>
          </a:prstGeom>
        </p:spPr>
      </p:pic>
      <p:pic>
        <p:nvPicPr>
          <p:cNvPr id="42" name="Picture 41" descr="arrow.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34265" y="2269939"/>
            <a:ext cx="134112" cy="140208"/>
          </a:xfrm>
          <a:prstGeom prst="rect">
            <a:avLst/>
          </a:prstGeom>
        </p:spPr>
      </p:pic>
      <p:pic>
        <p:nvPicPr>
          <p:cNvPr id="43" name="Picture 42" descr="drops.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54135" y="1736839"/>
            <a:ext cx="93968" cy="179125"/>
          </a:xfrm>
          <a:prstGeom prst="rect">
            <a:avLst/>
          </a:prstGeom>
        </p:spPr>
      </p:pic>
      <p:sp>
        <p:nvSpPr>
          <p:cNvPr id="45" name="TextBox 44"/>
          <p:cNvSpPr txBox="1"/>
          <p:nvPr/>
        </p:nvSpPr>
        <p:spPr>
          <a:xfrm>
            <a:off x="84734" y="2807304"/>
            <a:ext cx="1157557" cy="430887"/>
          </a:xfrm>
          <a:prstGeom prst="rect">
            <a:avLst/>
          </a:prstGeom>
          <a:noFill/>
        </p:spPr>
        <p:txBody>
          <a:bodyPr wrap="square" rtlCol="0">
            <a:spAutoFit/>
          </a:bodyPr>
          <a:lstStyle/>
          <a:p>
            <a:r>
              <a:rPr lang="en-US" sz="1100" dirty="0" smtClean="0">
                <a:solidFill>
                  <a:schemeClr val="tx1">
                    <a:lumMod val="50000"/>
                    <a:lumOff val="50000"/>
                  </a:schemeClr>
                </a:solidFill>
              </a:rPr>
              <a:t>COLLECTION OF </a:t>
            </a:r>
          </a:p>
          <a:p>
            <a:r>
              <a:rPr lang="en-US" sz="1100" dirty="0" smtClean="0">
                <a:solidFill>
                  <a:schemeClr val="tx1">
                    <a:lumMod val="50000"/>
                    <a:lumOff val="50000"/>
                  </a:schemeClr>
                </a:solidFill>
              </a:rPr>
              <a:t>FAT STEM CELLS</a:t>
            </a:r>
            <a:endParaRPr lang="en-US" sz="1100" dirty="0">
              <a:solidFill>
                <a:schemeClr val="tx1">
                  <a:lumMod val="50000"/>
                  <a:lumOff val="50000"/>
                </a:schemeClr>
              </a:solidFill>
            </a:endParaRPr>
          </a:p>
        </p:txBody>
      </p:sp>
      <p:sp>
        <p:nvSpPr>
          <p:cNvPr id="46" name="TextBox 45"/>
          <p:cNvSpPr txBox="1"/>
          <p:nvPr/>
        </p:nvSpPr>
        <p:spPr>
          <a:xfrm>
            <a:off x="6415" y="3172793"/>
            <a:ext cx="1667676" cy="3016210"/>
          </a:xfrm>
          <a:prstGeom prst="rect">
            <a:avLst/>
          </a:prstGeom>
          <a:noFill/>
        </p:spPr>
        <p:txBody>
          <a:bodyPr wrap="square" rtlCol="0">
            <a:spAutoFit/>
          </a:bodyPr>
          <a:lstStyle/>
          <a:p>
            <a:r>
              <a:rPr lang="en-US" sz="1000" i="1" dirty="0" smtClean="0">
                <a:solidFill>
                  <a:schemeClr val="tx1">
                    <a:lumMod val="50000"/>
                    <a:lumOff val="50000"/>
                  </a:schemeClr>
                </a:solidFill>
              </a:rPr>
              <a:t>Fat stem cells are collected by removing 12-100mls of subcutaneous tissue from the arm or via liposuction of the abdomen where the highest proportion of dormant fat stem cells reside. Being embedded in the extracellular matrix (ECM), the cells are in the G0 non- dividing state. The ability to use tissue and cells once considered waste has led to the emergence of companies, reagents, and procedures to harness this stem cell potential. A small sample removal using a </a:t>
            </a:r>
            <a:r>
              <a:rPr lang="en-US" sz="1000" i="1" dirty="0" err="1" smtClean="0">
                <a:solidFill>
                  <a:schemeClr val="tx1">
                    <a:lumMod val="50000"/>
                    <a:lumOff val="50000"/>
                  </a:schemeClr>
                </a:solidFill>
              </a:rPr>
              <a:t>microcannula</a:t>
            </a:r>
            <a:r>
              <a:rPr lang="en-US" sz="1000" i="1" dirty="0" smtClean="0">
                <a:solidFill>
                  <a:schemeClr val="tx1">
                    <a:lumMod val="50000"/>
                    <a:lumOff val="50000"/>
                  </a:schemeClr>
                </a:solidFill>
              </a:rPr>
              <a:t> costs ~$2500.</a:t>
            </a:r>
            <a:endParaRPr lang="en-US" sz="1000" i="1" dirty="0">
              <a:solidFill>
                <a:schemeClr val="tx1">
                  <a:lumMod val="50000"/>
                  <a:lumOff val="50000"/>
                </a:schemeClr>
              </a:solidFill>
            </a:endParaRPr>
          </a:p>
        </p:txBody>
      </p:sp>
      <p:sp>
        <p:nvSpPr>
          <p:cNvPr id="47" name="TextBox 46"/>
          <p:cNvSpPr txBox="1"/>
          <p:nvPr/>
        </p:nvSpPr>
        <p:spPr>
          <a:xfrm>
            <a:off x="1652510" y="2824874"/>
            <a:ext cx="877505" cy="430887"/>
          </a:xfrm>
          <a:prstGeom prst="rect">
            <a:avLst/>
          </a:prstGeom>
          <a:noFill/>
        </p:spPr>
        <p:txBody>
          <a:bodyPr wrap="square" rtlCol="0">
            <a:spAutoFit/>
          </a:bodyPr>
          <a:lstStyle/>
          <a:p>
            <a:pPr algn="ctr"/>
            <a:r>
              <a:rPr lang="en-US" sz="1100" dirty="0" smtClean="0">
                <a:solidFill>
                  <a:srgbClr val="7F7F7F"/>
                </a:solidFill>
              </a:rPr>
              <a:t>STEM CELL ISOLATION</a:t>
            </a:r>
            <a:endParaRPr lang="en-US" sz="1100" dirty="0">
              <a:solidFill>
                <a:srgbClr val="7F7F7F"/>
              </a:solidFill>
            </a:endParaRPr>
          </a:p>
        </p:txBody>
      </p:sp>
      <p:sp>
        <p:nvSpPr>
          <p:cNvPr id="48" name="TextBox 47"/>
          <p:cNvSpPr txBox="1"/>
          <p:nvPr/>
        </p:nvSpPr>
        <p:spPr>
          <a:xfrm>
            <a:off x="1577558" y="3320631"/>
            <a:ext cx="1362876" cy="2862322"/>
          </a:xfrm>
          <a:prstGeom prst="rect">
            <a:avLst/>
          </a:prstGeom>
          <a:noFill/>
        </p:spPr>
        <p:txBody>
          <a:bodyPr wrap="square" rtlCol="0">
            <a:spAutoFit/>
          </a:bodyPr>
          <a:lstStyle/>
          <a:p>
            <a:r>
              <a:rPr lang="en-US" sz="1000" i="1" dirty="0" smtClean="0">
                <a:solidFill>
                  <a:schemeClr val="tx1">
                    <a:lumMod val="50000"/>
                    <a:lumOff val="50000"/>
                  </a:schemeClr>
                </a:solidFill>
              </a:rPr>
              <a:t>Mechanical </a:t>
            </a:r>
            <a:r>
              <a:rPr lang="en-US" sz="1000" i="1" dirty="0">
                <a:solidFill>
                  <a:schemeClr val="tx1">
                    <a:lumMod val="50000"/>
                    <a:lumOff val="50000"/>
                  </a:schemeClr>
                </a:solidFill>
              </a:rPr>
              <a:t>and </a:t>
            </a:r>
            <a:r>
              <a:rPr lang="en-US" sz="1000" i="1" dirty="0" smtClean="0">
                <a:solidFill>
                  <a:schemeClr val="tx1">
                    <a:lumMod val="50000"/>
                    <a:lumOff val="50000"/>
                  </a:schemeClr>
                </a:solidFill>
              </a:rPr>
              <a:t>enzymatic (collagenase) digestion release the fat stem cells (ADSCs) from </a:t>
            </a:r>
            <a:r>
              <a:rPr lang="en-US" sz="1000" i="1" dirty="0">
                <a:solidFill>
                  <a:schemeClr val="tx1">
                    <a:lumMod val="50000"/>
                    <a:lumOff val="50000"/>
                  </a:schemeClr>
                </a:solidFill>
              </a:rPr>
              <a:t>the </a:t>
            </a:r>
            <a:r>
              <a:rPr lang="en-US" sz="1000" i="1" dirty="0" smtClean="0">
                <a:solidFill>
                  <a:schemeClr val="tx1">
                    <a:lumMod val="50000"/>
                    <a:lumOff val="50000"/>
                  </a:schemeClr>
                </a:solidFill>
              </a:rPr>
              <a:t>ECM. Samples are spun in a centrifuge designed  to separate  tissue components including the stromal vascular fraction (SVF), which harbors growth factors, </a:t>
            </a:r>
            <a:r>
              <a:rPr lang="en-US" sz="1000" i="1" dirty="0" err="1" smtClean="0">
                <a:solidFill>
                  <a:schemeClr val="tx1">
                    <a:lumMod val="50000"/>
                    <a:lumOff val="50000"/>
                  </a:schemeClr>
                </a:solidFill>
              </a:rPr>
              <a:t>mesenchymal</a:t>
            </a:r>
            <a:r>
              <a:rPr lang="en-US" sz="1000" i="1" dirty="0" smtClean="0">
                <a:solidFill>
                  <a:schemeClr val="tx1">
                    <a:lumMod val="50000"/>
                    <a:lumOff val="50000"/>
                  </a:schemeClr>
                </a:solidFill>
              </a:rPr>
              <a:t> stem cells, and other factors. ADSCs isolated from the  SVF cell pellet  are transferred to a fresh tube</a:t>
            </a:r>
            <a:r>
              <a:rPr lang="en-US" sz="1000" i="1" dirty="0" smtClean="0">
                <a:solidFill>
                  <a:srgbClr val="595959"/>
                </a:solidFill>
              </a:rPr>
              <a:t>. </a:t>
            </a:r>
            <a:endParaRPr lang="en-US" sz="1000" i="1" dirty="0">
              <a:solidFill>
                <a:srgbClr val="595959"/>
              </a:solidFill>
            </a:endParaRPr>
          </a:p>
        </p:txBody>
      </p:sp>
      <p:sp>
        <p:nvSpPr>
          <p:cNvPr id="50" name="TextBox 49"/>
          <p:cNvSpPr txBox="1"/>
          <p:nvPr/>
        </p:nvSpPr>
        <p:spPr>
          <a:xfrm>
            <a:off x="3007468" y="2806331"/>
            <a:ext cx="1246329" cy="600164"/>
          </a:xfrm>
          <a:prstGeom prst="rect">
            <a:avLst/>
          </a:prstGeom>
          <a:noFill/>
        </p:spPr>
        <p:txBody>
          <a:bodyPr wrap="square" rtlCol="0">
            <a:spAutoFit/>
          </a:bodyPr>
          <a:lstStyle/>
          <a:p>
            <a:pPr algn="ctr"/>
            <a:r>
              <a:rPr lang="en-US" sz="1100" dirty="0" smtClean="0">
                <a:solidFill>
                  <a:srgbClr val="7F7F7F"/>
                </a:solidFill>
              </a:rPr>
              <a:t>STEM CELL ACTIVATION &amp; DIFFERENTIATION</a:t>
            </a:r>
            <a:endParaRPr lang="en-US" sz="1100" dirty="0">
              <a:solidFill>
                <a:srgbClr val="7F7F7F"/>
              </a:solidFill>
            </a:endParaRPr>
          </a:p>
        </p:txBody>
      </p:sp>
      <p:sp>
        <p:nvSpPr>
          <p:cNvPr id="51" name="TextBox 50"/>
          <p:cNvSpPr txBox="1"/>
          <p:nvPr/>
        </p:nvSpPr>
        <p:spPr>
          <a:xfrm>
            <a:off x="2924444" y="3315030"/>
            <a:ext cx="1613692" cy="2708434"/>
          </a:xfrm>
          <a:prstGeom prst="rect">
            <a:avLst/>
          </a:prstGeom>
          <a:noFill/>
        </p:spPr>
        <p:txBody>
          <a:bodyPr wrap="square" rtlCol="0">
            <a:spAutoFit/>
          </a:bodyPr>
          <a:lstStyle/>
          <a:p>
            <a:r>
              <a:rPr lang="en-US" sz="1000" i="1" dirty="0" smtClean="0">
                <a:solidFill>
                  <a:srgbClr val="7F7F7F"/>
                </a:solidFill>
              </a:rPr>
              <a:t>Dormant ADSCs embedded in the ECM do not differentiate easily in the body (in vivo) and require strong growth signals. After an ADSC pellet is isolated, growth factors are reintroduced in the lab environment (in vitro). In some cases the SVF is added back to the sample, as it is a source of growth factors. Some researchers </a:t>
            </a:r>
            <a:r>
              <a:rPr lang="en-US" sz="1000" i="1" dirty="0" err="1" smtClean="0">
                <a:solidFill>
                  <a:srgbClr val="7F7F7F"/>
                </a:solidFill>
              </a:rPr>
              <a:t>photoactivate</a:t>
            </a:r>
            <a:r>
              <a:rPr lang="en-US" sz="1000" i="1" dirty="0" smtClean="0">
                <a:solidFill>
                  <a:srgbClr val="7F7F7F"/>
                </a:solidFill>
              </a:rPr>
              <a:t> the cells. Together these techniques stimulate cell division and cell differentiation. </a:t>
            </a:r>
            <a:endParaRPr lang="en-US" sz="1000" i="1" dirty="0">
              <a:solidFill>
                <a:srgbClr val="7F7F7F"/>
              </a:solidFill>
            </a:endParaRPr>
          </a:p>
        </p:txBody>
      </p:sp>
      <p:pic>
        <p:nvPicPr>
          <p:cNvPr id="52" name="Picture 51" descr="bank.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30763" y="2165565"/>
            <a:ext cx="615179" cy="584324"/>
          </a:xfrm>
          <a:prstGeom prst="rect">
            <a:avLst/>
          </a:prstGeom>
        </p:spPr>
      </p:pic>
      <p:pic>
        <p:nvPicPr>
          <p:cNvPr id="53" name="Picture 52" descr="blue tube.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23429" y="995763"/>
            <a:ext cx="769548" cy="1395660"/>
          </a:xfrm>
          <a:prstGeom prst="rect">
            <a:avLst/>
          </a:prstGeom>
        </p:spPr>
      </p:pic>
      <p:sp>
        <p:nvSpPr>
          <p:cNvPr id="54" name="TextBox 53"/>
          <p:cNvSpPr txBox="1"/>
          <p:nvPr/>
        </p:nvSpPr>
        <p:spPr>
          <a:xfrm>
            <a:off x="4674748" y="2840323"/>
            <a:ext cx="877505" cy="430887"/>
          </a:xfrm>
          <a:prstGeom prst="rect">
            <a:avLst/>
          </a:prstGeom>
          <a:noFill/>
        </p:spPr>
        <p:txBody>
          <a:bodyPr wrap="square" rtlCol="0">
            <a:spAutoFit/>
          </a:bodyPr>
          <a:lstStyle/>
          <a:p>
            <a:pPr algn="ctr"/>
            <a:r>
              <a:rPr lang="en-US" sz="1100" dirty="0" smtClean="0">
                <a:solidFill>
                  <a:srgbClr val="7F7F7F"/>
                </a:solidFill>
              </a:rPr>
              <a:t>STEM CELL BANKS</a:t>
            </a:r>
            <a:endParaRPr lang="en-US" sz="1100" dirty="0">
              <a:solidFill>
                <a:srgbClr val="7F7F7F"/>
              </a:solidFill>
            </a:endParaRPr>
          </a:p>
        </p:txBody>
      </p:sp>
      <p:sp>
        <p:nvSpPr>
          <p:cNvPr id="55" name="TextBox 54"/>
          <p:cNvSpPr txBox="1"/>
          <p:nvPr/>
        </p:nvSpPr>
        <p:spPr>
          <a:xfrm>
            <a:off x="4565265" y="3314794"/>
            <a:ext cx="1362876" cy="2246769"/>
          </a:xfrm>
          <a:prstGeom prst="rect">
            <a:avLst/>
          </a:prstGeom>
          <a:noFill/>
        </p:spPr>
        <p:txBody>
          <a:bodyPr wrap="square" rtlCol="0">
            <a:spAutoFit/>
          </a:bodyPr>
          <a:lstStyle/>
          <a:p>
            <a:r>
              <a:rPr lang="en-US" sz="1000" i="1" dirty="0" smtClean="0">
                <a:solidFill>
                  <a:srgbClr val="7F7F7F"/>
                </a:solidFill>
              </a:rPr>
              <a:t>Stem Cell Banking: ADSCs may be stored cryogenically at -80°C. Commercialized private banking allows individuals to bank stem cells for family use, at $1400–2500 plus annual storage fees of ~$150. Accessing these cells for transplant therapy will cost at minimum $2500. </a:t>
            </a:r>
            <a:endParaRPr lang="en-US" sz="1000" i="1" dirty="0">
              <a:solidFill>
                <a:srgbClr val="7F7F7F"/>
              </a:solidFill>
            </a:endParaRPr>
          </a:p>
        </p:txBody>
      </p:sp>
      <p:pic>
        <p:nvPicPr>
          <p:cNvPr id="56" name="Picture 55" descr="or.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712235" y="2115600"/>
            <a:ext cx="146304" cy="292608"/>
          </a:xfrm>
          <a:prstGeom prst="rect">
            <a:avLst/>
          </a:prstGeom>
        </p:spPr>
      </p:pic>
      <p:pic>
        <p:nvPicPr>
          <p:cNvPr id="57" name="Picture 56" descr="mouse.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238774" y="1163981"/>
            <a:ext cx="516113" cy="302392"/>
          </a:xfrm>
          <a:prstGeom prst="rect">
            <a:avLst/>
          </a:prstGeom>
        </p:spPr>
      </p:pic>
      <p:pic>
        <p:nvPicPr>
          <p:cNvPr id="58" name="Picture 57" descr="man.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271063" y="1577295"/>
            <a:ext cx="473689" cy="793197"/>
          </a:xfrm>
          <a:prstGeom prst="rect">
            <a:avLst/>
          </a:prstGeom>
        </p:spPr>
      </p:pic>
      <p:pic>
        <p:nvPicPr>
          <p:cNvPr id="59" name="Picture 58" descr="man2.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068834" y="2115600"/>
            <a:ext cx="494449" cy="824749"/>
          </a:xfrm>
          <a:prstGeom prst="rect">
            <a:avLst/>
          </a:prstGeom>
        </p:spPr>
      </p:pic>
      <p:pic>
        <p:nvPicPr>
          <p:cNvPr id="60" name="Picture 59" descr="woman.pn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190422" y="354582"/>
            <a:ext cx="510693" cy="851844"/>
          </a:xfrm>
          <a:prstGeom prst="rect">
            <a:avLst/>
          </a:prstGeom>
        </p:spPr>
      </p:pic>
      <p:sp>
        <p:nvSpPr>
          <p:cNvPr id="61" name="TextBox 60"/>
          <p:cNvSpPr txBox="1"/>
          <p:nvPr/>
        </p:nvSpPr>
        <p:spPr>
          <a:xfrm>
            <a:off x="6098483" y="2893819"/>
            <a:ext cx="1033737" cy="261610"/>
          </a:xfrm>
          <a:prstGeom prst="rect">
            <a:avLst/>
          </a:prstGeom>
          <a:noFill/>
        </p:spPr>
        <p:txBody>
          <a:bodyPr wrap="square" rtlCol="0">
            <a:spAutoFit/>
          </a:bodyPr>
          <a:lstStyle/>
          <a:p>
            <a:pPr algn="ctr"/>
            <a:r>
              <a:rPr lang="en-US" sz="1100" dirty="0" smtClean="0">
                <a:solidFill>
                  <a:srgbClr val="7F7F7F"/>
                </a:solidFill>
              </a:rPr>
              <a:t>TRANSPLANT</a:t>
            </a:r>
            <a:endParaRPr lang="en-US" sz="1100" dirty="0">
              <a:solidFill>
                <a:srgbClr val="7F7F7F"/>
              </a:solidFill>
            </a:endParaRPr>
          </a:p>
        </p:txBody>
      </p:sp>
      <p:sp>
        <p:nvSpPr>
          <p:cNvPr id="62" name="TextBox 61"/>
          <p:cNvSpPr txBox="1"/>
          <p:nvPr/>
        </p:nvSpPr>
        <p:spPr>
          <a:xfrm>
            <a:off x="5904903" y="3318674"/>
            <a:ext cx="1662830" cy="3170099"/>
          </a:xfrm>
          <a:prstGeom prst="rect">
            <a:avLst/>
          </a:prstGeom>
          <a:noFill/>
        </p:spPr>
        <p:txBody>
          <a:bodyPr wrap="square" rtlCol="0">
            <a:spAutoFit/>
          </a:bodyPr>
          <a:lstStyle/>
          <a:p>
            <a:r>
              <a:rPr lang="en-US" sz="1000" i="1" dirty="0" smtClean="0">
                <a:solidFill>
                  <a:srgbClr val="7F7F7F"/>
                </a:solidFill>
              </a:rPr>
              <a:t>Transplant Therapy: Localized injections of ADSCs using a </a:t>
            </a:r>
            <a:r>
              <a:rPr lang="en-US" sz="1000" i="1" dirty="0" err="1" smtClean="0">
                <a:solidFill>
                  <a:srgbClr val="7F7F7F"/>
                </a:solidFill>
              </a:rPr>
              <a:t>macrosyringe</a:t>
            </a:r>
            <a:r>
              <a:rPr lang="en-US" sz="1000" i="1" dirty="0" smtClean="0">
                <a:solidFill>
                  <a:srgbClr val="7F7F7F"/>
                </a:solidFill>
              </a:rPr>
              <a:t> have induced tissue repair and growth in the heart, cartilage, and in breast tissue reconstruction with the latter case utilizing a unique “painting” technique to achieve natural tissue morphology. Additionally, ADSCs can be administered intravenously for systemic wound healing. As much of this work is experimental, some doctors and companies have been sued for false advertising regarding the therapeutic effects of ADSC transplants. </a:t>
            </a:r>
            <a:endParaRPr lang="en-US" sz="1000" i="1" dirty="0">
              <a:solidFill>
                <a:srgbClr val="7F7F7F"/>
              </a:solidFill>
            </a:endParaRPr>
          </a:p>
        </p:txBody>
      </p:sp>
      <p:pic>
        <p:nvPicPr>
          <p:cNvPr id="63" name="Picture 62" descr="capsula.png"/>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942531" y="1941510"/>
            <a:ext cx="613470" cy="921204"/>
          </a:xfrm>
          <a:prstGeom prst="rect">
            <a:avLst/>
          </a:prstGeom>
        </p:spPr>
      </p:pic>
      <p:sp>
        <p:nvSpPr>
          <p:cNvPr id="65" name="TextBox 64"/>
          <p:cNvSpPr txBox="1"/>
          <p:nvPr/>
        </p:nvSpPr>
        <p:spPr>
          <a:xfrm>
            <a:off x="5966331" y="865802"/>
            <a:ext cx="1193904" cy="184666"/>
          </a:xfrm>
          <a:prstGeom prst="rect">
            <a:avLst/>
          </a:prstGeom>
          <a:noFill/>
        </p:spPr>
        <p:txBody>
          <a:bodyPr wrap="square" rtlCol="0">
            <a:spAutoFit/>
          </a:bodyPr>
          <a:lstStyle/>
          <a:p>
            <a:pPr algn="ctr"/>
            <a:r>
              <a:rPr lang="en-US" sz="600" dirty="0" smtClean="0">
                <a:solidFill>
                  <a:srgbClr val="7F7F7F"/>
                </a:solidFill>
              </a:rPr>
              <a:t>BREAST RECONSTRUCTION</a:t>
            </a:r>
            <a:endParaRPr lang="en-US" sz="600" dirty="0">
              <a:solidFill>
                <a:srgbClr val="7F7F7F"/>
              </a:solidFill>
            </a:endParaRPr>
          </a:p>
        </p:txBody>
      </p:sp>
      <p:sp>
        <p:nvSpPr>
          <p:cNvPr id="66" name="TextBox 65"/>
          <p:cNvSpPr txBox="1"/>
          <p:nvPr/>
        </p:nvSpPr>
        <p:spPr>
          <a:xfrm>
            <a:off x="6145518" y="1420197"/>
            <a:ext cx="1630763" cy="184666"/>
          </a:xfrm>
          <a:prstGeom prst="rect">
            <a:avLst/>
          </a:prstGeom>
          <a:noFill/>
        </p:spPr>
        <p:txBody>
          <a:bodyPr wrap="square" rtlCol="0">
            <a:spAutoFit/>
          </a:bodyPr>
          <a:lstStyle/>
          <a:p>
            <a:r>
              <a:rPr lang="en-US" sz="600" dirty="0" smtClean="0">
                <a:solidFill>
                  <a:srgbClr val="7F7F7F"/>
                </a:solidFill>
              </a:rPr>
              <a:t>BRAIN REGENERATION</a:t>
            </a:r>
            <a:endParaRPr lang="en-US" sz="600" dirty="0">
              <a:solidFill>
                <a:srgbClr val="7F7F7F"/>
              </a:solidFill>
            </a:endParaRPr>
          </a:p>
        </p:txBody>
      </p:sp>
      <p:sp>
        <p:nvSpPr>
          <p:cNvPr id="67" name="TextBox 66"/>
          <p:cNvSpPr txBox="1"/>
          <p:nvPr/>
        </p:nvSpPr>
        <p:spPr>
          <a:xfrm>
            <a:off x="6237622" y="1963947"/>
            <a:ext cx="1630763" cy="184666"/>
          </a:xfrm>
          <a:prstGeom prst="rect">
            <a:avLst/>
          </a:prstGeom>
          <a:noFill/>
        </p:spPr>
        <p:txBody>
          <a:bodyPr wrap="square" rtlCol="0">
            <a:spAutoFit/>
          </a:bodyPr>
          <a:lstStyle/>
          <a:p>
            <a:r>
              <a:rPr lang="en-US" sz="600" dirty="0" smtClean="0">
                <a:solidFill>
                  <a:srgbClr val="7F7F7F"/>
                </a:solidFill>
              </a:rPr>
              <a:t>CARDIAC REPAIR</a:t>
            </a:r>
            <a:endParaRPr lang="en-US" sz="600" dirty="0">
              <a:solidFill>
                <a:srgbClr val="7F7F7F"/>
              </a:solidFill>
            </a:endParaRPr>
          </a:p>
        </p:txBody>
      </p:sp>
      <p:sp>
        <p:nvSpPr>
          <p:cNvPr id="68" name="TextBox 67"/>
          <p:cNvSpPr txBox="1"/>
          <p:nvPr/>
        </p:nvSpPr>
        <p:spPr>
          <a:xfrm>
            <a:off x="5781724" y="2653116"/>
            <a:ext cx="1193904" cy="184666"/>
          </a:xfrm>
          <a:prstGeom prst="rect">
            <a:avLst/>
          </a:prstGeom>
          <a:noFill/>
        </p:spPr>
        <p:txBody>
          <a:bodyPr wrap="square" rtlCol="0">
            <a:spAutoFit/>
          </a:bodyPr>
          <a:lstStyle/>
          <a:p>
            <a:pPr algn="ctr"/>
            <a:r>
              <a:rPr lang="en-US" sz="600" dirty="0" smtClean="0">
                <a:solidFill>
                  <a:srgbClr val="7F7F7F"/>
                </a:solidFill>
              </a:rPr>
              <a:t>WOUND HEALING</a:t>
            </a:r>
            <a:r>
              <a:rPr lang="en-US" sz="600" dirty="0" smtClean="0">
                <a:solidFill>
                  <a:schemeClr val="tx1">
                    <a:lumMod val="65000"/>
                    <a:lumOff val="35000"/>
                  </a:schemeClr>
                </a:solidFill>
              </a:rPr>
              <a:t>	</a:t>
            </a:r>
            <a:endParaRPr lang="en-US" sz="600" dirty="0">
              <a:solidFill>
                <a:schemeClr val="tx1">
                  <a:lumMod val="65000"/>
                  <a:lumOff val="35000"/>
                </a:schemeClr>
              </a:solidFill>
            </a:endParaRPr>
          </a:p>
        </p:txBody>
      </p:sp>
      <p:pic>
        <p:nvPicPr>
          <p:cNvPr id="69" name="Picture 68" descr="sharp3.png"/>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406522" y="1732875"/>
            <a:ext cx="258056" cy="191153"/>
          </a:xfrm>
          <a:prstGeom prst="rect">
            <a:avLst/>
          </a:prstGeom>
        </p:spPr>
      </p:pic>
      <p:pic>
        <p:nvPicPr>
          <p:cNvPr id="70" name="Picture 69" descr="sharp2.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6276632" y="544642"/>
            <a:ext cx="269962" cy="199971"/>
          </a:xfrm>
          <a:prstGeom prst="rect">
            <a:avLst/>
          </a:prstGeom>
        </p:spPr>
      </p:pic>
      <p:pic>
        <p:nvPicPr>
          <p:cNvPr id="71" name="Picture 70" descr="sharp3.png"/>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654080" y="1098897"/>
            <a:ext cx="258056" cy="191153"/>
          </a:xfrm>
          <a:prstGeom prst="rect">
            <a:avLst/>
          </a:prstGeom>
        </p:spPr>
      </p:pic>
      <p:pic>
        <p:nvPicPr>
          <p:cNvPr id="72" name="Picture 71" descr="or.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384629" y="2181819"/>
            <a:ext cx="146304" cy="292608"/>
          </a:xfrm>
          <a:prstGeom prst="rect">
            <a:avLst/>
          </a:prstGeom>
        </p:spPr>
      </p:pic>
      <p:pic>
        <p:nvPicPr>
          <p:cNvPr id="73" name="Picture 72" descr="plate.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530933" y="1854192"/>
            <a:ext cx="1353312" cy="1170432"/>
          </a:xfrm>
          <a:prstGeom prst="rect">
            <a:avLst/>
          </a:prstGeom>
        </p:spPr>
      </p:pic>
      <p:sp>
        <p:nvSpPr>
          <p:cNvPr id="74" name="TextBox 73"/>
          <p:cNvSpPr txBox="1"/>
          <p:nvPr/>
        </p:nvSpPr>
        <p:spPr>
          <a:xfrm>
            <a:off x="7697496" y="2902721"/>
            <a:ext cx="877505" cy="261610"/>
          </a:xfrm>
          <a:prstGeom prst="rect">
            <a:avLst/>
          </a:prstGeom>
          <a:noFill/>
        </p:spPr>
        <p:txBody>
          <a:bodyPr wrap="square" rtlCol="0">
            <a:spAutoFit/>
          </a:bodyPr>
          <a:lstStyle/>
          <a:p>
            <a:pPr algn="ctr"/>
            <a:r>
              <a:rPr lang="en-US" sz="1100" dirty="0" smtClean="0">
                <a:solidFill>
                  <a:srgbClr val="7F7F7F"/>
                </a:solidFill>
              </a:rPr>
              <a:t>RESEARCH</a:t>
            </a:r>
            <a:endParaRPr lang="en-US" sz="1100" dirty="0">
              <a:solidFill>
                <a:srgbClr val="7F7F7F"/>
              </a:solidFill>
            </a:endParaRPr>
          </a:p>
        </p:txBody>
      </p:sp>
      <p:sp>
        <p:nvSpPr>
          <p:cNvPr id="75" name="TextBox 74"/>
          <p:cNvSpPr txBox="1"/>
          <p:nvPr/>
        </p:nvSpPr>
        <p:spPr>
          <a:xfrm>
            <a:off x="7521368" y="3330037"/>
            <a:ext cx="1622631" cy="2708434"/>
          </a:xfrm>
          <a:prstGeom prst="rect">
            <a:avLst/>
          </a:prstGeom>
          <a:noFill/>
        </p:spPr>
        <p:txBody>
          <a:bodyPr wrap="square" rtlCol="0">
            <a:spAutoFit/>
          </a:bodyPr>
          <a:lstStyle/>
          <a:p>
            <a:r>
              <a:rPr lang="en-US" sz="1000" i="1" dirty="0" smtClean="0">
                <a:solidFill>
                  <a:srgbClr val="7F7F7F"/>
                </a:solidFill>
              </a:rPr>
              <a:t>Stem Cell Lines: ADSCs are of mesodermal lineage but are </a:t>
            </a:r>
            <a:r>
              <a:rPr lang="en-US" sz="1000" i="1" dirty="0" err="1" smtClean="0">
                <a:solidFill>
                  <a:srgbClr val="7F7F7F"/>
                </a:solidFill>
              </a:rPr>
              <a:t>multipotent</a:t>
            </a:r>
            <a:r>
              <a:rPr lang="en-US" sz="1000" i="1" dirty="0" smtClean="0">
                <a:solidFill>
                  <a:srgbClr val="7F7F7F"/>
                </a:solidFill>
              </a:rPr>
              <a:t> in that they can differentiate into endodermal cell lineages and restore ectodermal lineage nerve cell dopamine production in a mouse model. Their abundance, their short doubling time of 2–4 days, and their ease of extraction make them a viable and exciting source of stem cells that avoid some of the ethical issues associated with embryonic stem cells. </a:t>
            </a:r>
            <a:endParaRPr lang="en-US" sz="1000" i="1" dirty="0">
              <a:solidFill>
                <a:srgbClr val="7F7F7F"/>
              </a:solidFill>
            </a:endParaRPr>
          </a:p>
        </p:txBody>
      </p:sp>
      <p:pic>
        <p:nvPicPr>
          <p:cNvPr id="64" name="Picture 63" descr="Video_icon1.png">
            <a:hlinkClick r:id="rId21"/>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7421663" y="6292239"/>
            <a:ext cx="146070" cy="109286"/>
          </a:xfrm>
          <a:prstGeom prst="rect">
            <a:avLst/>
          </a:prstGeom>
        </p:spPr>
      </p:pic>
      <p:pic>
        <p:nvPicPr>
          <p:cNvPr id="76" name="Picture 75" descr="Credits2.png"/>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14299" y="6487399"/>
            <a:ext cx="8922849" cy="367953"/>
          </a:xfrm>
          <a:prstGeom prst="rect">
            <a:avLst/>
          </a:prstGeom>
        </p:spPr>
      </p:pic>
      <p:grpSp>
        <p:nvGrpSpPr>
          <p:cNvPr id="2" name="Group 1"/>
          <p:cNvGrpSpPr/>
          <p:nvPr/>
        </p:nvGrpSpPr>
        <p:grpSpPr>
          <a:xfrm>
            <a:off x="1765872" y="1682968"/>
            <a:ext cx="632779" cy="1225091"/>
            <a:chOff x="1771231" y="1579903"/>
            <a:chExt cx="632779" cy="1225091"/>
          </a:xfrm>
        </p:grpSpPr>
        <p:pic>
          <p:nvPicPr>
            <p:cNvPr id="81" name="Picture 80" descr="full tube.png"/>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771231" y="1579903"/>
              <a:ext cx="632779" cy="1225091"/>
            </a:xfrm>
            <a:prstGeom prst="rect">
              <a:avLst/>
            </a:prstGeom>
          </p:spPr>
        </p:pic>
        <p:pic>
          <p:nvPicPr>
            <p:cNvPr id="82" name="Picture 81" descr="swirl arrow.png"/>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972356" y="2620958"/>
              <a:ext cx="228446" cy="145770"/>
            </a:xfrm>
            <a:prstGeom prst="rect">
              <a:avLst/>
            </a:prstGeom>
          </p:spPr>
        </p:pic>
      </p:grpSp>
      <p:pic>
        <p:nvPicPr>
          <p:cNvPr id="83" name="Picture 82" descr="empty tube.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91634" y="1679344"/>
            <a:ext cx="636374" cy="1230200"/>
          </a:xfrm>
          <a:prstGeom prst="rect">
            <a:avLst/>
          </a:prstGeom>
        </p:spPr>
      </p:pic>
      <p:pic>
        <p:nvPicPr>
          <p:cNvPr id="3" name="Picture 2" descr="Screen Shot 2015-06-30 at 3.47.37 PM.png"/>
          <p:cNvPicPr>
            <a:picLocks noChangeAspect="1"/>
          </p:cNvPicPr>
          <p:nvPr/>
        </p:nvPicPr>
        <p:blipFill rotWithShape="1">
          <a:blip r:embed="rId26">
            <a:alphaModFix amt="75000"/>
            <a:extLst>
              <a:ext uri="{28A0092B-C50C-407E-A947-70E740481C1C}">
                <a14:useLocalDpi xmlns:a14="http://schemas.microsoft.com/office/drawing/2010/main" val="0"/>
              </a:ext>
            </a:extLst>
          </a:blip>
          <a:srcRect r="1646" b="50000"/>
          <a:stretch/>
        </p:blipFill>
        <p:spPr>
          <a:xfrm flipV="1">
            <a:off x="3393252" y="1990094"/>
            <a:ext cx="481160" cy="127968"/>
          </a:xfrm>
          <a:prstGeom prst="rect">
            <a:avLst/>
          </a:prstGeom>
        </p:spPr>
      </p:pic>
    </p:spTree>
    <p:extLst>
      <p:ext uri="{BB962C8B-B14F-4D97-AF65-F5344CB8AC3E}">
        <p14:creationId xmlns:p14="http://schemas.microsoft.com/office/powerpoint/2010/main" val="32590422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1000"/>
                                        <p:tgtEl>
                                          <p:spTgt spid="3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37"/>
                                        </p:tgtEl>
                                        <p:attrNameLst>
                                          <p:attrName>style.visibility</p:attrName>
                                        </p:attrNameLst>
                                      </p:cBhvr>
                                      <p:to>
                                        <p:strVal val="hidden"/>
                                      </p:to>
                                    </p:set>
                                  </p:childTnLst>
                                </p:cTn>
                              </p:par>
                              <p:par>
                                <p:cTn id="39" presetID="10" presetClass="entr" presetSubtype="0"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500"/>
                                        <p:tgtEl>
                                          <p:spTgt spid="2"/>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nodeType="clickEffect">
                                  <p:stCondLst>
                                    <p:cond delay="0"/>
                                  </p:stCondLst>
                                  <p:childTnLst>
                                    <p:set>
                                      <p:cBhvr>
                                        <p:cTn id="45" dur="1" fill="hold">
                                          <p:stCondLst>
                                            <p:cond delay="0"/>
                                          </p:stCondLst>
                                        </p:cTn>
                                        <p:tgtEl>
                                          <p:spTgt spid="2"/>
                                        </p:tgtEl>
                                        <p:attrNameLst>
                                          <p:attrName>style.visibility</p:attrName>
                                        </p:attrNameLst>
                                      </p:cBhvr>
                                      <p:to>
                                        <p:strVal val="hidden"/>
                                      </p:to>
                                    </p:set>
                                  </p:childTnLst>
                                </p:cTn>
                              </p:par>
                              <p:par>
                                <p:cTn id="46" presetID="10" presetClass="entr" presetSubtype="0" fill="hold"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fade">
                                      <p:cBhvr>
                                        <p:cTn id="48" dur="1000"/>
                                        <p:tgtEl>
                                          <p:spTgt spid="40"/>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fade">
                                      <p:cBhvr>
                                        <p:cTn id="56" dur="500"/>
                                        <p:tgtEl>
                                          <p:spTgt spid="5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fade">
                                      <p:cBhvr>
                                        <p:cTn id="59" dur="500"/>
                                        <p:tgtEl>
                                          <p:spTgt spid="51"/>
                                        </p:tgtEl>
                                      </p:cBhvr>
                                    </p:animEffect>
                                  </p:childTnLst>
                                </p:cTn>
                              </p:par>
                              <p:par>
                                <p:cTn id="60" presetID="10" presetClass="entr" presetSubtype="0" fill="hold"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500"/>
                                        <p:tgtEl>
                                          <p:spTgt spid="44"/>
                                        </p:tgtEl>
                                      </p:cBhvr>
                                    </p:animEffect>
                                  </p:childTnLst>
                                </p:cTn>
                              </p:par>
                              <p:par>
                                <p:cTn id="68" presetID="10" presetClass="entr" presetSubtype="0" fill="hold" nodeType="withEffect">
                                  <p:stCondLst>
                                    <p:cond delay="1000"/>
                                  </p:stCondLst>
                                  <p:childTnLst>
                                    <p:set>
                                      <p:cBhvr>
                                        <p:cTn id="69" dur="1" fill="hold">
                                          <p:stCondLst>
                                            <p:cond delay="0"/>
                                          </p:stCondLst>
                                        </p:cTn>
                                        <p:tgtEl>
                                          <p:spTgt spid="43"/>
                                        </p:tgtEl>
                                        <p:attrNameLst>
                                          <p:attrName>style.visibility</p:attrName>
                                        </p:attrNameLst>
                                      </p:cBhvr>
                                      <p:to>
                                        <p:strVal val="visible"/>
                                      </p:to>
                                    </p:set>
                                    <p:animEffect transition="in" filter="fade">
                                      <p:cBhvr>
                                        <p:cTn id="70" dur="500"/>
                                        <p:tgtEl>
                                          <p:spTgt spid="43"/>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nodeType="clickEffect">
                                  <p:stCondLst>
                                    <p:cond delay="0"/>
                                  </p:stCondLst>
                                  <p:childTnLst>
                                    <p:animEffect transition="out" filter="fade">
                                      <p:cBhvr>
                                        <p:cTn id="74" dur="500"/>
                                        <p:tgtEl>
                                          <p:spTgt spid="44"/>
                                        </p:tgtEl>
                                      </p:cBhvr>
                                    </p:animEffect>
                                    <p:set>
                                      <p:cBhvr>
                                        <p:cTn id="75" dur="1" fill="hold">
                                          <p:stCondLst>
                                            <p:cond delay="499"/>
                                          </p:stCondLst>
                                        </p:cTn>
                                        <p:tgtEl>
                                          <p:spTgt spid="44"/>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500"/>
                                        <p:tgtEl>
                                          <p:spTgt spid="43"/>
                                        </p:tgtEl>
                                      </p:cBhvr>
                                    </p:animEffect>
                                    <p:set>
                                      <p:cBhvr>
                                        <p:cTn id="78" dur="1" fill="hold">
                                          <p:stCondLst>
                                            <p:cond delay="499"/>
                                          </p:stCondLst>
                                        </p:cTn>
                                        <p:tgtEl>
                                          <p:spTgt spid="43"/>
                                        </p:tgtEl>
                                        <p:attrNameLst>
                                          <p:attrName>style.visibility</p:attrName>
                                        </p:attrNameLst>
                                      </p:cBhvr>
                                      <p:to>
                                        <p:strVal val="hidden"/>
                                      </p:to>
                                    </p:set>
                                  </p:childTnLst>
                                </p:cTn>
                              </p:par>
                              <p:par>
                                <p:cTn id="79" presetID="10" presetClass="entr" presetSubtype="0" fill="hold" nodeType="with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fade">
                                      <p:cBhvr>
                                        <p:cTn id="81" dur="500"/>
                                        <p:tgtEl>
                                          <p:spTgt spid="3"/>
                                        </p:tgtEl>
                                      </p:cBhvr>
                                    </p:animEffect>
                                  </p:childTnLst>
                                </p:cTn>
                              </p:par>
                              <p:par>
                                <p:cTn id="82" presetID="0" presetClass="path" presetSubtype="0" accel="50000" decel="50000" fill="hold" nodeType="withEffect">
                                  <p:stCondLst>
                                    <p:cond delay="0"/>
                                  </p:stCondLst>
                                  <p:childTnLst>
                                    <p:animMotion origin="layout" path="M -4.83765E-6 -0.00093 L -0.00138 0.07683 " pathEditMode="relative" rAng="0" ptsTypes="AA">
                                      <p:cBhvr>
                                        <p:cTn id="83" dur="2000" fill="hold"/>
                                        <p:tgtEl>
                                          <p:spTgt spid="3"/>
                                        </p:tgtEl>
                                        <p:attrNameLst>
                                          <p:attrName>ppt_x</p:attrName>
                                          <p:attrName>ppt_y</p:attrName>
                                        </p:attrNameLst>
                                      </p:cBhvr>
                                      <p:rCtr x="-69" y="3888"/>
                                    </p:animMotion>
                                  </p:childTnLst>
                                </p:cTn>
                              </p:par>
                            </p:childTnLst>
                          </p:cTn>
                        </p:par>
                      </p:childTnLst>
                    </p:cTn>
                  </p:par>
                  <p:par>
                    <p:cTn id="84" fill="hold">
                      <p:stCondLst>
                        <p:cond delay="indefinite"/>
                      </p:stCondLst>
                      <p:childTnLst>
                        <p:par>
                          <p:cTn id="85" fill="hold">
                            <p:stCondLst>
                              <p:cond delay="0"/>
                            </p:stCondLst>
                            <p:childTnLst>
                              <p:par>
                                <p:cTn id="86" presetID="10" presetClass="exit" presetSubtype="0" fill="hold" nodeType="clickEffect">
                                  <p:stCondLst>
                                    <p:cond delay="0"/>
                                  </p:stCondLst>
                                  <p:childTnLst>
                                    <p:animEffect transition="out" filter="fade">
                                      <p:cBhvr>
                                        <p:cTn id="87" dur="500"/>
                                        <p:tgtEl>
                                          <p:spTgt spid="3"/>
                                        </p:tgtEl>
                                      </p:cBhvr>
                                    </p:animEffect>
                                    <p:set>
                                      <p:cBhvr>
                                        <p:cTn id="88" dur="1" fill="hold">
                                          <p:stCondLst>
                                            <p:cond delay="499"/>
                                          </p:stCondLst>
                                        </p:cTn>
                                        <p:tgtEl>
                                          <p:spTgt spid="3"/>
                                        </p:tgtEl>
                                        <p:attrNameLst>
                                          <p:attrName>style.visibility</p:attrName>
                                        </p:attrNameLst>
                                      </p:cBhvr>
                                      <p:to>
                                        <p:strVal val="hidden"/>
                                      </p:to>
                                    </p:set>
                                  </p:childTnLst>
                                </p:cTn>
                              </p:par>
                              <p:par>
                                <p:cTn id="89" presetID="10" presetClass="entr" presetSubtype="0" fill="hold" nodeType="with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500"/>
                                        <p:tgtEl>
                                          <p:spTgt spid="42"/>
                                        </p:tgtEl>
                                      </p:cBhvr>
                                    </p:animEffect>
                                  </p:childTnLst>
                                </p:cTn>
                              </p:par>
                              <p:par>
                                <p:cTn id="92" presetID="10" presetClass="entr" presetSubtype="0" fill="hold" nodeType="withEffect">
                                  <p:stCondLst>
                                    <p:cond delay="0"/>
                                  </p:stCondLst>
                                  <p:childTnLst>
                                    <p:set>
                                      <p:cBhvr>
                                        <p:cTn id="93" dur="1" fill="hold">
                                          <p:stCondLst>
                                            <p:cond delay="0"/>
                                          </p:stCondLst>
                                        </p:cTn>
                                        <p:tgtEl>
                                          <p:spTgt spid="53"/>
                                        </p:tgtEl>
                                        <p:attrNameLst>
                                          <p:attrName>style.visibility</p:attrName>
                                        </p:attrNameLst>
                                      </p:cBhvr>
                                      <p:to>
                                        <p:strVal val="visible"/>
                                      </p:to>
                                    </p:set>
                                    <p:animEffect transition="in" filter="fade">
                                      <p:cBhvr>
                                        <p:cTn id="94" dur="500"/>
                                        <p:tgtEl>
                                          <p:spTgt spid="53"/>
                                        </p:tgtEl>
                                      </p:cBhvr>
                                    </p:animEffect>
                                  </p:childTnLst>
                                </p:cTn>
                              </p:par>
                              <p:par>
                                <p:cTn id="95" presetID="10" presetClass="entr" presetSubtype="0" fill="hold" nodeType="withEffect">
                                  <p:stCondLst>
                                    <p:cond delay="0"/>
                                  </p:stCondLst>
                                  <p:childTnLst>
                                    <p:set>
                                      <p:cBhvr>
                                        <p:cTn id="96" dur="1" fill="hold">
                                          <p:stCondLst>
                                            <p:cond delay="0"/>
                                          </p:stCondLst>
                                        </p:cTn>
                                        <p:tgtEl>
                                          <p:spTgt spid="52"/>
                                        </p:tgtEl>
                                        <p:attrNameLst>
                                          <p:attrName>style.visibility</p:attrName>
                                        </p:attrNameLst>
                                      </p:cBhvr>
                                      <p:to>
                                        <p:strVal val="visible"/>
                                      </p:to>
                                    </p:set>
                                    <p:animEffect transition="in" filter="fade">
                                      <p:cBhvr>
                                        <p:cTn id="97" dur="500"/>
                                        <p:tgtEl>
                                          <p:spTgt spid="52"/>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
                                        </p:tgtEl>
                                        <p:attrNameLst>
                                          <p:attrName>style.visibility</p:attrName>
                                        </p:attrNameLst>
                                      </p:cBhvr>
                                      <p:to>
                                        <p:strVal val="visible"/>
                                      </p:to>
                                    </p:set>
                                    <p:animEffect transition="in" filter="fade">
                                      <p:cBhvr>
                                        <p:cTn id="100" dur="500"/>
                                        <p:tgtEl>
                                          <p:spTgt spid="54"/>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5"/>
                                        </p:tgtEl>
                                        <p:attrNameLst>
                                          <p:attrName>style.visibility</p:attrName>
                                        </p:attrNameLst>
                                      </p:cBhvr>
                                      <p:to>
                                        <p:strVal val="visible"/>
                                      </p:to>
                                    </p:set>
                                    <p:animEffect transition="in" filter="fade">
                                      <p:cBhvr>
                                        <p:cTn id="103" dur="500"/>
                                        <p:tgtEl>
                                          <p:spTgt spid="55"/>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nodeType="clickEffect">
                                  <p:stCondLst>
                                    <p:cond delay="0"/>
                                  </p:stCondLst>
                                  <p:childTnLst>
                                    <p:set>
                                      <p:cBhvr>
                                        <p:cTn id="107" dur="1" fill="hold">
                                          <p:stCondLst>
                                            <p:cond delay="0"/>
                                          </p:stCondLst>
                                        </p:cTn>
                                        <p:tgtEl>
                                          <p:spTgt spid="56"/>
                                        </p:tgtEl>
                                        <p:attrNameLst>
                                          <p:attrName>style.visibility</p:attrName>
                                        </p:attrNameLst>
                                      </p:cBhvr>
                                      <p:to>
                                        <p:strVal val="visible"/>
                                      </p:to>
                                    </p:set>
                                    <p:animEffect transition="in" filter="fade">
                                      <p:cBhvr>
                                        <p:cTn id="108" dur="500"/>
                                        <p:tgtEl>
                                          <p:spTgt spid="56"/>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nodeType="clickEffect">
                                  <p:stCondLst>
                                    <p:cond delay="0"/>
                                  </p:stCondLst>
                                  <p:childTnLst>
                                    <p:set>
                                      <p:cBhvr>
                                        <p:cTn id="112" dur="1" fill="hold">
                                          <p:stCondLst>
                                            <p:cond delay="0"/>
                                          </p:stCondLst>
                                        </p:cTn>
                                        <p:tgtEl>
                                          <p:spTgt spid="60"/>
                                        </p:tgtEl>
                                        <p:attrNameLst>
                                          <p:attrName>style.visibility</p:attrName>
                                        </p:attrNameLst>
                                      </p:cBhvr>
                                      <p:to>
                                        <p:strVal val="visible"/>
                                      </p:to>
                                    </p:set>
                                    <p:animEffect transition="in" filter="fade">
                                      <p:cBhvr>
                                        <p:cTn id="113" dur="500"/>
                                        <p:tgtEl>
                                          <p:spTgt spid="60"/>
                                        </p:tgtEl>
                                      </p:cBhvr>
                                    </p:animEffect>
                                  </p:childTnLst>
                                </p:cTn>
                              </p:par>
                              <p:par>
                                <p:cTn id="114" presetID="10" presetClass="entr" presetSubtype="0" fill="hold" nodeType="withEffect">
                                  <p:stCondLst>
                                    <p:cond delay="0"/>
                                  </p:stCondLst>
                                  <p:childTnLst>
                                    <p:set>
                                      <p:cBhvr>
                                        <p:cTn id="115" dur="1" fill="hold">
                                          <p:stCondLst>
                                            <p:cond delay="0"/>
                                          </p:stCondLst>
                                        </p:cTn>
                                        <p:tgtEl>
                                          <p:spTgt spid="70"/>
                                        </p:tgtEl>
                                        <p:attrNameLst>
                                          <p:attrName>style.visibility</p:attrName>
                                        </p:attrNameLst>
                                      </p:cBhvr>
                                      <p:to>
                                        <p:strVal val="visible"/>
                                      </p:to>
                                    </p:set>
                                    <p:animEffect transition="in" filter="fade">
                                      <p:cBhvr>
                                        <p:cTn id="116" dur="500"/>
                                        <p:tgtEl>
                                          <p:spTgt spid="70"/>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500"/>
                                        <p:tgtEl>
                                          <p:spTgt spid="65"/>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nodeType="clickEffect">
                                  <p:stCondLst>
                                    <p:cond delay="0"/>
                                  </p:stCondLst>
                                  <p:childTnLst>
                                    <p:set>
                                      <p:cBhvr>
                                        <p:cTn id="123" dur="1" fill="hold">
                                          <p:stCondLst>
                                            <p:cond delay="0"/>
                                          </p:stCondLst>
                                        </p:cTn>
                                        <p:tgtEl>
                                          <p:spTgt spid="57"/>
                                        </p:tgtEl>
                                        <p:attrNameLst>
                                          <p:attrName>style.visibility</p:attrName>
                                        </p:attrNameLst>
                                      </p:cBhvr>
                                      <p:to>
                                        <p:strVal val="visible"/>
                                      </p:to>
                                    </p:set>
                                    <p:animEffect transition="in" filter="fade">
                                      <p:cBhvr>
                                        <p:cTn id="124" dur="500"/>
                                        <p:tgtEl>
                                          <p:spTgt spid="57"/>
                                        </p:tgtEl>
                                      </p:cBhvr>
                                    </p:animEffect>
                                  </p:childTnLst>
                                </p:cTn>
                              </p:par>
                              <p:par>
                                <p:cTn id="125" presetID="10" presetClass="entr" presetSubtype="0" fill="hold" nodeType="withEffect">
                                  <p:stCondLst>
                                    <p:cond delay="0"/>
                                  </p:stCondLst>
                                  <p:childTnLst>
                                    <p:set>
                                      <p:cBhvr>
                                        <p:cTn id="126" dur="1" fill="hold">
                                          <p:stCondLst>
                                            <p:cond delay="0"/>
                                          </p:stCondLst>
                                        </p:cTn>
                                        <p:tgtEl>
                                          <p:spTgt spid="71"/>
                                        </p:tgtEl>
                                        <p:attrNameLst>
                                          <p:attrName>style.visibility</p:attrName>
                                        </p:attrNameLst>
                                      </p:cBhvr>
                                      <p:to>
                                        <p:strVal val="visible"/>
                                      </p:to>
                                    </p:set>
                                    <p:animEffect transition="in" filter="fade">
                                      <p:cBhvr>
                                        <p:cTn id="127" dur="500"/>
                                        <p:tgtEl>
                                          <p:spTgt spid="71"/>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66"/>
                                        </p:tgtEl>
                                        <p:attrNameLst>
                                          <p:attrName>style.visibility</p:attrName>
                                        </p:attrNameLst>
                                      </p:cBhvr>
                                      <p:to>
                                        <p:strVal val="visible"/>
                                      </p:to>
                                    </p:set>
                                    <p:animEffect transition="in" filter="fade">
                                      <p:cBhvr>
                                        <p:cTn id="130" dur="500"/>
                                        <p:tgtEl>
                                          <p:spTgt spid="66"/>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nodeType="clickEffect">
                                  <p:stCondLst>
                                    <p:cond delay="0"/>
                                  </p:stCondLst>
                                  <p:childTnLst>
                                    <p:set>
                                      <p:cBhvr>
                                        <p:cTn id="134" dur="1" fill="hold">
                                          <p:stCondLst>
                                            <p:cond delay="0"/>
                                          </p:stCondLst>
                                        </p:cTn>
                                        <p:tgtEl>
                                          <p:spTgt spid="58"/>
                                        </p:tgtEl>
                                        <p:attrNameLst>
                                          <p:attrName>style.visibility</p:attrName>
                                        </p:attrNameLst>
                                      </p:cBhvr>
                                      <p:to>
                                        <p:strVal val="visible"/>
                                      </p:to>
                                    </p:set>
                                    <p:animEffect transition="in" filter="fade">
                                      <p:cBhvr>
                                        <p:cTn id="135" dur="500"/>
                                        <p:tgtEl>
                                          <p:spTgt spid="58"/>
                                        </p:tgtEl>
                                      </p:cBhvr>
                                    </p:animEffect>
                                  </p:childTnLst>
                                </p:cTn>
                              </p:par>
                              <p:par>
                                <p:cTn id="136" presetID="10" presetClass="entr" presetSubtype="0" fill="hold" nodeType="withEffect">
                                  <p:stCondLst>
                                    <p:cond delay="0"/>
                                  </p:stCondLst>
                                  <p:childTnLst>
                                    <p:set>
                                      <p:cBhvr>
                                        <p:cTn id="137" dur="1" fill="hold">
                                          <p:stCondLst>
                                            <p:cond delay="0"/>
                                          </p:stCondLst>
                                        </p:cTn>
                                        <p:tgtEl>
                                          <p:spTgt spid="69"/>
                                        </p:tgtEl>
                                        <p:attrNameLst>
                                          <p:attrName>style.visibility</p:attrName>
                                        </p:attrNameLst>
                                      </p:cBhvr>
                                      <p:to>
                                        <p:strVal val="visible"/>
                                      </p:to>
                                    </p:set>
                                    <p:animEffect transition="in" filter="fade">
                                      <p:cBhvr>
                                        <p:cTn id="138" dur="500"/>
                                        <p:tgtEl>
                                          <p:spTgt spid="69"/>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7"/>
                                        </p:tgtEl>
                                        <p:attrNameLst>
                                          <p:attrName>style.visibility</p:attrName>
                                        </p:attrNameLst>
                                      </p:cBhvr>
                                      <p:to>
                                        <p:strVal val="visible"/>
                                      </p:to>
                                    </p:set>
                                    <p:animEffect transition="in" filter="fade">
                                      <p:cBhvr>
                                        <p:cTn id="141" dur="500"/>
                                        <p:tgtEl>
                                          <p:spTgt spid="67"/>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nodeType="clickEffect">
                                  <p:stCondLst>
                                    <p:cond delay="0"/>
                                  </p:stCondLst>
                                  <p:childTnLst>
                                    <p:set>
                                      <p:cBhvr>
                                        <p:cTn id="145" dur="1" fill="hold">
                                          <p:stCondLst>
                                            <p:cond delay="0"/>
                                          </p:stCondLst>
                                        </p:cTn>
                                        <p:tgtEl>
                                          <p:spTgt spid="63"/>
                                        </p:tgtEl>
                                        <p:attrNameLst>
                                          <p:attrName>style.visibility</p:attrName>
                                        </p:attrNameLst>
                                      </p:cBhvr>
                                      <p:to>
                                        <p:strVal val="visible"/>
                                      </p:to>
                                    </p:set>
                                    <p:animEffect transition="in" filter="fade">
                                      <p:cBhvr>
                                        <p:cTn id="146" dur="500"/>
                                        <p:tgtEl>
                                          <p:spTgt spid="63"/>
                                        </p:tgtEl>
                                      </p:cBhvr>
                                    </p:animEffect>
                                  </p:childTnLst>
                                </p:cTn>
                              </p:par>
                              <p:par>
                                <p:cTn id="147" presetID="10" presetClass="entr" presetSubtype="0" fill="hold" nodeType="withEffect">
                                  <p:stCondLst>
                                    <p:cond delay="0"/>
                                  </p:stCondLst>
                                  <p:childTnLst>
                                    <p:set>
                                      <p:cBhvr>
                                        <p:cTn id="148" dur="1" fill="hold">
                                          <p:stCondLst>
                                            <p:cond delay="0"/>
                                          </p:stCondLst>
                                        </p:cTn>
                                        <p:tgtEl>
                                          <p:spTgt spid="59"/>
                                        </p:tgtEl>
                                        <p:attrNameLst>
                                          <p:attrName>style.visibility</p:attrName>
                                        </p:attrNameLst>
                                      </p:cBhvr>
                                      <p:to>
                                        <p:strVal val="visible"/>
                                      </p:to>
                                    </p:set>
                                    <p:animEffect transition="in" filter="fade">
                                      <p:cBhvr>
                                        <p:cTn id="149" dur="500"/>
                                        <p:tgtEl>
                                          <p:spTgt spid="59"/>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68"/>
                                        </p:tgtEl>
                                        <p:attrNameLst>
                                          <p:attrName>style.visibility</p:attrName>
                                        </p:attrNameLst>
                                      </p:cBhvr>
                                      <p:to>
                                        <p:strVal val="visible"/>
                                      </p:to>
                                    </p:set>
                                    <p:animEffect transition="in" filter="fade">
                                      <p:cBhvr>
                                        <p:cTn id="152" dur="500"/>
                                        <p:tgtEl>
                                          <p:spTgt spid="68"/>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61"/>
                                        </p:tgtEl>
                                        <p:attrNameLst>
                                          <p:attrName>style.visibility</p:attrName>
                                        </p:attrNameLst>
                                      </p:cBhvr>
                                      <p:to>
                                        <p:strVal val="visible"/>
                                      </p:to>
                                    </p:set>
                                    <p:animEffect transition="in" filter="fade">
                                      <p:cBhvr>
                                        <p:cTn id="155" dur="500"/>
                                        <p:tgtEl>
                                          <p:spTgt spid="61"/>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62"/>
                                        </p:tgtEl>
                                        <p:attrNameLst>
                                          <p:attrName>style.visibility</p:attrName>
                                        </p:attrNameLst>
                                      </p:cBhvr>
                                      <p:to>
                                        <p:strVal val="visible"/>
                                      </p:to>
                                    </p:set>
                                    <p:animEffect transition="in" filter="fade">
                                      <p:cBhvr>
                                        <p:cTn id="158" dur="500"/>
                                        <p:tgtEl>
                                          <p:spTgt spid="62"/>
                                        </p:tgtEl>
                                      </p:cBhvr>
                                    </p:animEffect>
                                  </p:childTnLst>
                                </p:cTn>
                              </p:par>
                            </p:childTnLst>
                          </p:cTn>
                        </p:par>
                      </p:childTnLst>
                    </p:cTn>
                  </p:par>
                  <p:par>
                    <p:cTn id="159" fill="hold">
                      <p:stCondLst>
                        <p:cond delay="indefinite"/>
                      </p:stCondLst>
                      <p:childTnLst>
                        <p:par>
                          <p:cTn id="160" fill="hold">
                            <p:stCondLst>
                              <p:cond delay="0"/>
                            </p:stCondLst>
                            <p:childTnLst>
                              <p:par>
                                <p:cTn id="161" presetID="10" presetClass="entr" presetSubtype="0" fill="hold" nodeType="clickEffect">
                                  <p:stCondLst>
                                    <p:cond delay="0"/>
                                  </p:stCondLst>
                                  <p:childTnLst>
                                    <p:set>
                                      <p:cBhvr>
                                        <p:cTn id="162" dur="1" fill="hold">
                                          <p:stCondLst>
                                            <p:cond delay="0"/>
                                          </p:stCondLst>
                                        </p:cTn>
                                        <p:tgtEl>
                                          <p:spTgt spid="64"/>
                                        </p:tgtEl>
                                        <p:attrNameLst>
                                          <p:attrName>style.visibility</p:attrName>
                                        </p:attrNameLst>
                                      </p:cBhvr>
                                      <p:to>
                                        <p:strVal val="visible"/>
                                      </p:to>
                                    </p:set>
                                    <p:animEffect transition="in" filter="fade">
                                      <p:cBhvr>
                                        <p:cTn id="163" dur="500"/>
                                        <p:tgtEl>
                                          <p:spTgt spid="64"/>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nodeType="clickEffect">
                                  <p:stCondLst>
                                    <p:cond delay="0"/>
                                  </p:stCondLst>
                                  <p:childTnLst>
                                    <p:set>
                                      <p:cBhvr>
                                        <p:cTn id="167" dur="1" fill="hold">
                                          <p:stCondLst>
                                            <p:cond delay="0"/>
                                          </p:stCondLst>
                                        </p:cTn>
                                        <p:tgtEl>
                                          <p:spTgt spid="72"/>
                                        </p:tgtEl>
                                        <p:attrNameLst>
                                          <p:attrName>style.visibility</p:attrName>
                                        </p:attrNameLst>
                                      </p:cBhvr>
                                      <p:to>
                                        <p:strVal val="visible"/>
                                      </p:to>
                                    </p:set>
                                    <p:animEffect transition="in" filter="fade">
                                      <p:cBhvr>
                                        <p:cTn id="168" dur="500"/>
                                        <p:tgtEl>
                                          <p:spTgt spid="72"/>
                                        </p:tgtEl>
                                      </p:cBhvr>
                                    </p:animEffect>
                                  </p:childTnLst>
                                </p:cTn>
                              </p:par>
                            </p:childTnLst>
                          </p:cTn>
                        </p:par>
                      </p:childTnLst>
                    </p:cTn>
                  </p:par>
                  <p:par>
                    <p:cTn id="169" fill="hold">
                      <p:stCondLst>
                        <p:cond delay="indefinite"/>
                      </p:stCondLst>
                      <p:childTnLst>
                        <p:par>
                          <p:cTn id="170" fill="hold">
                            <p:stCondLst>
                              <p:cond delay="0"/>
                            </p:stCondLst>
                            <p:childTnLst>
                              <p:par>
                                <p:cTn id="171" presetID="10" presetClass="entr" presetSubtype="0" fill="hold" nodeType="clickEffect">
                                  <p:stCondLst>
                                    <p:cond delay="0"/>
                                  </p:stCondLst>
                                  <p:childTnLst>
                                    <p:set>
                                      <p:cBhvr>
                                        <p:cTn id="172" dur="1" fill="hold">
                                          <p:stCondLst>
                                            <p:cond delay="0"/>
                                          </p:stCondLst>
                                        </p:cTn>
                                        <p:tgtEl>
                                          <p:spTgt spid="73"/>
                                        </p:tgtEl>
                                        <p:attrNameLst>
                                          <p:attrName>style.visibility</p:attrName>
                                        </p:attrNameLst>
                                      </p:cBhvr>
                                      <p:to>
                                        <p:strVal val="visible"/>
                                      </p:to>
                                    </p:set>
                                    <p:animEffect transition="in" filter="fade">
                                      <p:cBhvr>
                                        <p:cTn id="173" dur="500"/>
                                        <p:tgtEl>
                                          <p:spTgt spid="73"/>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74"/>
                                        </p:tgtEl>
                                        <p:attrNameLst>
                                          <p:attrName>style.visibility</p:attrName>
                                        </p:attrNameLst>
                                      </p:cBhvr>
                                      <p:to>
                                        <p:strVal val="visible"/>
                                      </p:to>
                                    </p:set>
                                    <p:animEffect transition="in" filter="fade">
                                      <p:cBhvr>
                                        <p:cTn id="176" dur="500"/>
                                        <p:tgtEl>
                                          <p:spTgt spid="74"/>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75"/>
                                        </p:tgtEl>
                                        <p:attrNameLst>
                                          <p:attrName>style.visibility</p:attrName>
                                        </p:attrNameLst>
                                      </p:cBhvr>
                                      <p:to>
                                        <p:strVal val="visible"/>
                                      </p:to>
                                    </p:set>
                                    <p:animEffect transition="in" filter="fade">
                                      <p:cBhvr>
                                        <p:cTn id="17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50" grpId="0"/>
      <p:bldP spid="51" grpId="0"/>
      <p:bldP spid="54" grpId="0"/>
      <p:bldP spid="55" grpId="0"/>
      <p:bldP spid="61" grpId="0"/>
      <p:bldP spid="62" grpId="0"/>
      <p:bldP spid="65" grpId="0"/>
      <p:bldP spid="66" grpId="0"/>
      <p:bldP spid="67" grpId="0"/>
      <p:bldP spid="68" grpId="0"/>
      <p:bldP spid="74" grpId="0"/>
      <p:bldP spid="7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2438"/>
            <a:ext cx="8229600" cy="1143000"/>
          </a:xfrm>
        </p:spPr>
        <p:txBody>
          <a:bodyPr>
            <a:normAutofit fontScale="90000"/>
          </a:bodyPr>
          <a:lstStyle/>
          <a:p>
            <a:r>
              <a:rPr lang="en-US" sz="6000" dirty="0" smtClean="0">
                <a:solidFill>
                  <a:srgbClr val="12919C"/>
                </a:solidFill>
                <a:latin typeface="Arial"/>
                <a:ea typeface="ＭＳ Ｐゴシック" charset="0"/>
                <a:cs typeface="Arial"/>
              </a:rPr>
              <a:t>Fat Stem Cells</a:t>
            </a:r>
            <a:br>
              <a:rPr lang="en-US" sz="6000" dirty="0" smtClean="0">
                <a:solidFill>
                  <a:srgbClr val="12919C"/>
                </a:solidFill>
                <a:latin typeface="Arial"/>
                <a:ea typeface="ＭＳ Ｐゴシック" charset="0"/>
                <a:cs typeface="Arial"/>
              </a:rPr>
            </a:br>
            <a:r>
              <a:rPr lang="en-US" sz="3200" i="1" dirty="0" smtClean="0">
                <a:solidFill>
                  <a:srgbClr val="595959"/>
                </a:solidFill>
                <a:latin typeface="Arial"/>
                <a:ea typeface="ＭＳ Ｐゴシック" charset="0"/>
                <a:cs typeface="Arial"/>
              </a:rPr>
              <a:t>Adipose Derived Stem Cells</a:t>
            </a:r>
            <a:endParaRPr lang="en-US" i="1" dirty="0"/>
          </a:p>
        </p:txBody>
      </p:sp>
      <p:sp>
        <p:nvSpPr>
          <p:cNvPr id="3" name="Content Placeholder 2"/>
          <p:cNvSpPr>
            <a:spLocks noGrp="1"/>
          </p:cNvSpPr>
          <p:nvPr>
            <p:ph idx="1"/>
          </p:nvPr>
        </p:nvSpPr>
        <p:spPr>
          <a:xfrm>
            <a:off x="457200" y="2635616"/>
            <a:ext cx="8229600" cy="4525963"/>
          </a:xfrm>
        </p:spPr>
        <p:txBody>
          <a:bodyPr/>
          <a:lstStyle/>
          <a:p>
            <a:r>
              <a:rPr lang="en-US" dirty="0" smtClean="0">
                <a:solidFill>
                  <a:schemeClr val="tx1">
                    <a:lumMod val="75000"/>
                    <a:lumOff val="25000"/>
                  </a:schemeClr>
                </a:solidFill>
              </a:rPr>
              <a:t>Plastic Surgery (Rodriguez)</a:t>
            </a:r>
          </a:p>
          <a:p>
            <a:r>
              <a:rPr lang="en-US" dirty="0" err="1" smtClean="0">
                <a:solidFill>
                  <a:schemeClr val="tx1">
                    <a:lumMod val="75000"/>
                    <a:lumOff val="25000"/>
                  </a:schemeClr>
                </a:solidFill>
              </a:rPr>
              <a:t>Adistem</a:t>
            </a:r>
            <a:r>
              <a:rPr lang="en-US" dirty="0" smtClean="0">
                <a:solidFill>
                  <a:schemeClr val="tx1">
                    <a:lumMod val="75000"/>
                    <a:lumOff val="25000"/>
                  </a:schemeClr>
                </a:solidFill>
              </a:rPr>
              <a:t> Company Video  </a:t>
            </a:r>
          </a:p>
          <a:p>
            <a:r>
              <a:rPr lang="en-US" dirty="0">
                <a:solidFill>
                  <a:schemeClr val="tx1">
                    <a:lumMod val="75000"/>
                    <a:lumOff val="25000"/>
                  </a:schemeClr>
                </a:solidFill>
              </a:rPr>
              <a:t>Suzanne Somers Stem Cell Breast </a:t>
            </a:r>
            <a:r>
              <a:rPr lang="en-US" dirty="0" smtClean="0">
                <a:solidFill>
                  <a:schemeClr val="tx1">
                    <a:lumMod val="75000"/>
                    <a:lumOff val="25000"/>
                  </a:schemeClr>
                </a:solidFill>
              </a:rPr>
              <a:t>Reconstruction &amp; Wounded Warrior</a:t>
            </a:r>
          </a:p>
          <a:p>
            <a:pPr marL="0" indent="0">
              <a:buNone/>
            </a:pPr>
            <a:r>
              <a:rPr lang="en-US" dirty="0" smtClean="0">
                <a:solidFill>
                  <a:schemeClr val="tx1">
                    <a:lumMod val="75000"/>
                    <a:lumOff val="25000"/>
                  </a:schemeClr>
                </a:solidFill>
              </a:rPr>
              <a:t>    on </a:t>
            </a:r>
            <a:r>
              <a:rPr lang="en-US" dirty="0">
                <a:solidFill>
                  <a:schemeClr val="tx1">
                    <a:lumMod val="75000"/>
                    <a:lumOff val="25000"/>
                  </a:schemeClr>
                </a:solidFill>
              </a:rPr>
              <a:t>Dr. Oz </a:t>
            </a:r>
          </a:p>
          <a:p>
            <a:r>
              <a:rPr lang="en-US" dirty="0" err="1" smtClean="0">
                <a:solidFill>
                  <a:schemeClr val="tx1">
                    <a:lumMod val="75000"/>
                    <a:lumOff val="25000"/>
                  </a:schemeClr>
                </a:solidFill>
              </a:rPr>
              <a:t>Okyanos</a:t>
            </a:r>
            <a:r>
              <a:rPr lang="en-US" dirty="0" smtClean="0">
                <a:solidFill>
                  <a:schemeClr val="tx1">
                    <a:lumMod val="75000"/>
                    <a:lumOff val="25000"/>
                  </a:schemeClr>
                </a:solidFill>
              </a:rPr>
              <a:t> Company Interview</a:t>
            </a:r>
          </a:p>
        </p:txBody>
      </p:sp>
      <p:pic>
        <p:nvPicPr>
          <p:cNvPr id="4" name="Picture 3" descr="Video_icon1.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5953" y="2743200"/>
            <a:ext cx="535190" cy="400416"/>
          </a:xfrm>
          <a:prstGeom prst="rect">
            <a:avLst/>
          </a:prstGeom>
        </p:spPr>
      </p:pic>
      <p:pic>
        <p:nvPicPr>
          <p:cNvPr id="5" name="Picture 4"/>
          <p:cNvPicPr>
            <a:picLocks noChangeAspect="1"/>
          </p:cNvPicPr>
          <p:nvPr/>
        </p:nvPicPr>
        <p:blipFill>
          <a:blip r:embed="rId5"/>
          <a:stretch>
            <a:fillRect/>
          </a:stretch>
        </p:blipFill>
        <p:spPr>
          <a:xfrm>
            <a:off x="6980452" y="2990484"/>
            <a:ext cx="1970773" cy="2616200"/>
          </a:xfrm>
          <a:prstGeom prst="rect">
            <a:avLst/>
          </a:prstGeom>
        </p:spPr>
      </p:pic>
      <p:pic>
        <p:nvPicPr>
          <p:cNvPr id="6" name="Picture 5" descr="Video_icon1.png">
            <a:hlinkClick r:id="rId6"/>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8358" y="3321416"/>
            <a:ext cx="535190" cy="400416"/>
          </a:xfrm>
          <a:prstGeom prst="rect">
            <a:avLst/>
          </a:prstGeom>
        </p:spPr>
      </p:pic>
      <p:pic>
        <p:nvPicPr>
          <p:cNvPr id="7" name="Picture 6" descr="Video_icon1.png">
            <a:hlinkClick r:id="rId7"/>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6491" y="5555884"/>
            <a:ext cx="535190" cy="400416"/>
          </a:xfrm>
          <a:prstGeom prst="rect">
            <a:avLst/>
          </a:prstGeom>
        </p:spPr>
      </p:pic>
      <p:pic>
        <p:nvPicPr>
          <p:cNvPr id="8" name="Picture 7" descr="Video_icon1.png">
            <a:hlinkClick r:id="rId8"/>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3053" y="4958984"/>
            <a:ext cx="535190" cy="400416"/>
          </a:xfrm>
          <a:prstGeom prst="rect">
            <a:avLst/>
          </a:prstGeom>
        </p:spPr>
      </p:pic>
      <p:pic>
        <p:nvPicPr>
          <p:cNvPr id="9" name="Picture 8" descr="Logos.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9330" y="6291690"/>
            <a:ext cx="2255242" cy="342184"/>
          </a:xfrm>
          <a:prstGeom prst="rect">
            <a:avLst/>
          </a:prstGeom>
        </p:spPr>
      </p:pic>
    </p:spTree>
    <p:extLst>
      <p:ext uri="{BB962C8B-B14F-4D97-AF65-F5344CB8AC3E}">
        <p14:creationId xmlns:p14="http://schemas.microsoft.com/office/powerpoint/2010/main" val="20611827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2-22 at 12.47.3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2200" y="0"/>
            <a:ext cx="6935123" cy="6858000"/>
          </a:xfrm>
          <a:prstGeom prst="rect">
            <a:avLst/>
          </a:prstGeom>
        </p:spPr>
      </p:pic>
    </p:spTree>
    <p:extLst>
      <p:ext uri="{BB962C8B-B14F-4D97-AF65-F5344CB8AC3E}">
        <p14:creationId xmlns:p14="http://schemas.microsoft.com/office/powerpoint/2010/main" val="289828469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Screen shot 2013-04-27 at 6.51.47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2100" y="0"/>
            <a:ext cx="8559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558409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741</TotalTime>
  <Words>1439</Words>
  <Application>Microsoft Macintosh PowerPoint</Application>
  <PresentationFormat>On-screen Show (4:3)</PresentationFormat>
  <Paragraphs>98</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Fat Stem Cells Adipose Derived Stem Cells</vt:lpstr>
      <vt:lpstr>PowerPoint Presentation</vt:lpstr>
      <vt:lpstr>PowerPoint Presentation</vt:lpstr>
    </vt:vector>
  </TitlesOfParts>
  <Company>The New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Karina Kirnos</dc:creator>
  <cp:lastModifiedBy>Katayoun Chamany</cp:lastModifiedBy>
  <cp:revision>66</cp:revision>
  <dcterms:created xsi:type="dcterms:W3CDTF">2014-07-01T15:04:40Z</dcterms:created>
  <dcterms:modified xsi:type="dcterms:W3CDTF">2016-03-03T13:23:43Z</dcterms:modified>
</cp:coreProperties>
</file>