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2" showSpecialPlsOnTitleSld="0" saveSubsetFonts="1" autoCompressPictures="0">
  <p:sldMasterIdLst>
    <p:sldMasterId id="2147483648" r:id="rId1"/>
  </p:sldMasterIdLst>
  <p:notesMasterIdLst>
    <p:notesMasterId r:id="rId22"/>
  </p:notesMasterIdLst>
  <p:handoutMasterIdLst>
    <p:handoutMasterId r:id="rId23"/>
  </p:handoutMasterIdLst>
  <p:sldIdLst>
    <p:sldId id="257" r:id="rId2"/>
    <p:sldId id="258" r:id="rId3"/>
    <p:sldId id="276" r:id="rId4"/>
    <p:sldId id="265" r:id="rId5"/>
    <p:sldId id="277" r:id="rId6"/>
    <p:sldId id="275" r:id="rId7"/>
    <p:sldId id="268" r:id="rId8"/>
    <p:sldId id="274" r:id="rId9"/>
    <p:sldId id="278" r:id="rId10"/>
    <p:sldId id="270" r:id="rId11"/>
    <p:sldId id="272" r:id="rId12"/>
    <p:sldId id="266" r:id="rId13"/>
    <p:sldId id="273" r:id="rId14"/>
    <p:sldId id="264" r:id="rId15"/>
    <p:sldId id="269" r:id="rId16"/>
    <p:sldId id="259" r:id="rId17"/>
    <p:sldId id="260" r:id="rId18"/>
    <p:sldId id="261" r:id="rId19"/>
    <p:sldId id="263" r:id="rId20"/>
    <p:sldId id="267"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919C"/>
    <a:srgbClr val="052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52" autoAdjust="0"/>
    <p:restoredTop sz="86423" autoAdjust="0"/>
  </p:normalViewPr>
  <p:slideViewPr>
    <p:cSldViewPr snapToGrid="0" snapToObjects="1">
      <p:cViewPr>
        <p:scale>
          <a:sx n="121" d="100"/>
          <a:sy n="121" d="100"/>
        </p:scale>
        <p:origin x="-1376" y="3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FB9525F-5B73-9E41-8BA2-106BF0CE87DB}" type="datetime1">
              <a:rPr lang="en-US" smtClean="0"/>
              <a:t>2/23/16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0A6442-16B1-0A4F-BAF3-ECE6C41B475B}" type="slidenum">
              <a:rPr lang="en-US" smtClean="0"/>
              <a:t>‹#›</a:t>
            </a:fld>
            <a:endParaRPr lang="en-US"/>
          </a:p>
        </p:txBody>
      </p:sp>
    </p:spTree>
    <p:extLst>
      <p:ext uri="{BB962C8B-B14F-4D97-AF65-F5344CB8AC3E}">
        <p14:creationId xmlns:p14="http://schemas.microsoft.com/office/powerpoint/2010/main" val="42272989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B785A-57A8-3C40-B402-75EFC71D1425}" type="datetime1">
              <a:rPr lang="en-US" smtClean="0"/>
              <a:t>2/23/16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C61D8-F973-6D4C-B901-DA1CFC376FEA}" type="slidenum">
              <a:rPr lang="en-US" smtClean="0"/>
              <a:t>‹#›</a:t>
            </a:fld>
            <a:endParaRPr lang="en-US"/>
          </a:p>
        </p:txBody>
      </p:sp>
    </p:spTree>
    <p:extLst>
      <p:ext uri="{BB962C8B-B14F-4D97-AF65-F5344CB8AC3E}">
        <p14:creationId xmlns:p14="http://schemas.microsoft.com/office/powerpoint/2010/main" val="324962243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www.kickstarter.com/projects/394281483/fixed-the-science-fiction-of-human-enhancement-doc"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www.katiecouric.com/videos/could-this-medical-mystery-keep-us-young-forever/"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2</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 typeface="+mj-lt"/>
              <a:buNone/>
            </a:pPr>
            <a:r>
              <a:rPr lang="en-US" dirty="0" smtClean="0"/>
              <a:t>When</a:t>
            </a:r>
            <a:r>
              <a:rPr lang="en-US" baseline="0" dirty="0" smtClean="0"/>
              <a:t> stem cell research first emerged in the public eye, p</a:t>
            </a:r>
            <a:r>
              <a:rPr lang="en-US" dirty="0" smtClean="0"/>
              <a:t>ublic</a:t>
            </a:r>
            <a:r>
              <a:rPr lang="en-US" baseline="0" dirty="0" smtClean="0"/>
              <a:t> understanding of stem cell research was limited to their potential in a therapeutic context, and primarily through transplant therapy. Those tissues of the body that rapidly turn over, like blood are considered highly regenerative. Though bone marrow stem cell transplants have been used for over 50 years to treat a variety of blood disorders,  or restore the immune system after depletion as a result of cancer chemotherapy, contemporary stem cell research has expanded beyond transplant therapy to disease modeling, toxin screening, and drug testing. Moreover, some types of stem cells are better suited for transplant therapy due to the necessity of immunological matching between donor and recipient. When both are one and the same, graft rejection is reduced as is the case with adult stem cells and adult stem cells that have been reprogramming to a more pluripotent state such as </a:t>
            </a:r>
            <a:r>
              <a:rPr lang="en-US" baseline="0" dirty="0" err="1" smtClean="0"/>
              <a:t>iPSCS</a:t>
            </a:r>
            <a:r>
              <a:rPr lang="en-US" baseline="0" dirty="0" smtClean="0"/>
              <a:t>. Similarly, fetal, cord, and placental blood stem cells also appear to have less specialization specific to the donor, and thus less likely to be rejected by the recipient. Though it would follow then that ESCs would also be less differentiated, it is not yet clear how widely these cells can be used in transplant therapy. In addition to immunological matching, the sheer quantity of cells needed for transplant therapy can also prove challenging, though new techniques of stem cell expansion are in use, broadening the potential of cord and other blood based stem cells. For instance the number of stem cells found in some adult tissues are only 1% or less, while other tissues have a higher proportion.  </a:t>
            </a:r>
          </a:p>
          <a:p>
            <a:pPr marL="0" indent="0">
              <a:spcBef>
                <a:spcPct val="0"/>
              </a:spcBef>
              <a:buFont typeface="+mj-lt"/>
              <a:buNone/>
            </a:pPr>
            <a:endParaRPr lang="en-US" baseline="0" dirty="0" smtClean="0"/>
          </a:p>
          <a:p>
            <a:pPr marL="0" indent="0">
              <a:spcBef>
                <a:spcPct val="0"/>
              </a:spcBef>
              <a:buFont typeface="+mj-lt"/>
              <a:buNone/>
            </a:pPr>
            <a:r>
              <a:rPr lang="en-US" baseline="0" dirty="0" smtClean="0"/>
              <a:t>Because related individuals share immunological proteins, some parents with children living with genetic disorders have chosen to conceive of children through In Vitro </a:t>
            </a:r>
            <a:r>
              <a:rPr lang="en-US" baseline="0" dirty="0" err="1" smtClean="0"/>
              <a:t>Fertlization</a:t>
            </a:r>
            <a:r>
              <a:rPr lang="en-US" baseline="0" dirty="0" smtClean="0"/>
              <a:t> and </a:t>
            </a:r>
            <a:r>
              <a:rPr lang="en-US" baseline="0" dirty="0" err="1" smtClean="0"/>
              <a:t>Preimplantation</a:t>
            </a:r>
            <a:r>
              <a:rPr lang="en-US" baseline="0" dirty="0" smtClean="0"/>
              <a:t> Genetic Diagnosis in which embryos are screened for immunological matching and lack of genetic disease risk variants as they will serve as a source of stem cells for their sibling. The video below reviews the case of the Trevino family  who not only used these techniques to create a </a:t>
            </a:r>
            <a:r>
              <a:rPr lang="en-US" baseline="0" dirty="0" err="1" smtClean="0"/>
              <a:t>saviour</a:t>
            </a:r>
            <a:r>
              <a:rPr lang="en-US" baseline="0" dirty="0" smtClean="0"/>
              <a:t> sibling for their son,  but migrated to the United States, sought religious advice, and repeatedly drew bone marrow stem cells  by drilling into the hip of the sister </a:t>
            </a:r>
            <a:r>
              <a:rPr lang="en-US" baseline="0" dirty="0" err="1" smtClean="0"/>
              <a:t>saviour</a:t>
            </a:r>
            <a:r>
              <a:rPr lang="en-US" baseline="0" dirty="0" smtClean="0"/>
              <a:t> sibling.  George Daley the researcher interested in studying  the family’s disease, NEMO, was able to create stem cell lines to model this disease in a Petri dish as well as treat the son through transplant therapy.</a:t>
            </a:r>
          </a:p>
          <a:p>
            <a:pPr marL="0" indent="0">
              <a:spcBef>
                <a:spcPct val="0"/>
              </a:spcBef>
              <a:buFont typeface="+mj-lt"/>
              <a:buNone/>
            </a:pPr>
            <a:endParaRPr lang="en-US" baseline="0" dirty="0" smtClean="0"/>
          </a:p>
          <a:p>
            <a:pPr marL="0" indent="0">
              <a:spcBef>
                <a:spcPct val="0"/>
              </a:spcBef>
              <a:buFont typeface="+mj-lt"/>
              <a:buNone/>
            </a:pPr>
            <a:r>
              <a:rPr lang="en-US" b="1" dirty="0" smtClean="0"/>
              <a:t>References: </a:t>
            </a:r>
          </a:p>
          <a:p>
            <a:pPr marL="0" indent="0">
              <a:spcBef>
                <a:spcPct val="0"/>
              </a:spcBef>
              <a:buFont typeface="+mj-lt"/>
              <a:buNone/>
            </a:pPr>
            <a:endParaRPr lang="en-US" b="1" dirty="0" smtClean="0"/>
          </a:p>
          <a:p>
            <a:pPr marL="0" indent="0">
              <a:spcBef>
                <a:spcPct val="0"/>
              </a:spcBef>
              <a:buFont typeface="+mj-lt"/>
              <a:buNone/>
            </a:pPr>
            <a:r>
              <a:rPr lang="en-US" b="1" dirty="0" smtClean="0"/>
              <a:t>1. Video : </a:t>
            </a:r>
            <a:r>
              <a:rPr lang="en-US" dirty="0" smtClean="0"/>
              <a:t>April 2, 2010. Rollin, B, Embryonic Stem</a:t>
            </a:r>
            <a:r>
              <a:rPr lang="en-US" baseline="0" dirty="0" smtClean="0"/>
              <a:t> Cell Controversy. Religion and Ethics Weekly. </a:t>
            </a:r>
            <a:r>
              <a:rPr lang="en-US" dirty="0" smtClean="0"/>
              <a:t>http://</a:t>
            </a:r>
            <a:r>
              <a:rPr lang="en-US" dirty="0" err="1" smtClean="0"/>
              <a:t>www.pbs.org</a:t>
            </a:r>
            <a:r>
              <a:rPr lang="en-US" dirty="0" smtClean="0"/>
              <a:t>/</a:t>
            </a:r>
            <a:r>
              <a:rPr lang="en-US" dirty="0" err="1" smtClean="0"/>
              <a:t>wnet</a:t>
            </a:r>
            <a:r>
              <a:rPr lang="en-US" dirty="0" smtClean="0"/>
              <a:t>/</a:t>
            </a:r>
            <a:r>
              <a:rPr lang="en-US" dirty="0" err="1" smtClean="0"/>
              <a:t>religionandethics</a:t>
            </a:r>
            <a:r>
              <a:rPr lang="en-US" dirty="0" smtClean="0"/>
              <a:t>/episodes/april-2-2010/embryonic-stem-cell-controversy/5995/ (7”) </a:t>
            </a:r>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11</a:t>
            </a:fld>
            <a:endParaRPr lang="en-US"/>
          </a:p>
        </p:txBody>
      </p:sp>
    </p:spTree>
    <p:extLst>
      <p:ext uri="{BB962C8B-B14F-4D97-AF65-F5344CB8AC3E}">
        <p14:creationId xmlns:p14="http://schemas.microsoft.com/office/powerpoint/2010/main" val="2307363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The economic benefit to nations that pursue stem cell research is not trivial given the potential to decrease health expenditures for chronic diseases, income created by patents and licensing fees for cell lines and therapies, and commercial profits from cosmetic applications. Stem cell research also has the potential to maintain the social fabric of families that have been living with chronic or untreatable diseases through more appropriate medical interventions or restore identity for those that experience tissue loss due to prophylactic surgeries. Because stem cell research using embryos is controversial, politicians often take a stance regarding federal or state funding the aligns with their constituencies, but this also gives rise to a strong lobbying front from patient advocacy groups and disability rights activists. However, because the Department of Defense invests in stem cell research, it is clear that there are some who believe it the products of this field are important to maintain national security primarily in the rehabilitation of soldiers wounded in war, but also to use artificially constructed immune systems to test vaccines against </a:t>
            </a:r>
            <a:r>
              <a:rPr lang="en-US" b="0" baseline="0" dirty="0" err="1" smtClean="0"/>
              <a:t>bioweapoenry</a:t>
            </a:r>
            <a:r>
              <a:rPr lang="en-US" b="0" baseline="0" dirty="0" smtClean="0"/>
              <a:t>.  However, the National Institutes of Health has experienced reduced federal funds, leading some organizations to support this field using private funding and others like the New York Stem Cell Foundation (NYSCF) have turned to a a public-private model. NYSCF is a recipient of NYSTEM state funds as well as a leader of raising funds to support a stem cell research facility  in New York City.  Susan Solomon, the founder of NYSCF, explains that stem cell research will improve and personalize health approaches by combining basic science with information technology. In her </a:t>
            </a:r>
            <a:r>
              <a:rPr lang="en-US" b="0" baseline="0" dirty="0" err="1" smtClean="0"/>
              <a:t>TEDGlobal</a:t>
            </a:r>
            <a:r>
              <a:rPr lang="en-US" b="0" baseline="0" dirty="0" smtClean="0"/>
              <a:t> presentation she addresses the economic, social, and medical potential of stem cell research, emphasizing the need for a human model for diseases, something she describes as ”stem cell avatars” in a dish. </a:t>
            </a:r>
            <a:endParaRPr lang="en-US" b="0" dirty="0" smtClean="0"/>
          </a:p>
          <a:p>
            <a:endParaRPr lang="en-US" b="1" dirty="0" smtClean="0"/>
          </a:p>
          <a:p>
            <a:r>
              <a:rPr lang="en-US" b="1" dirty="0" smtClean="0"/>
              <a:t>References:</a:t>
            </a:r>
            <a:r>
              <a:rPr lang="en-US" b="1" baseline="0" dirty="0" smtClean="0"/>
              <a:t> </a:t>
            </a:r>
          </a:p>
          <a:p>
            <a:endParaRPr lang="en-US" b="1" baseline="0" dirty="0" smtClean="0"/>
          </a:p>
          <a:p>
            <a:r>
              <a:rPr lang="en-US" b="1" baseline="0" dirty="0" smtClean="0"/>
              <a:t>1. </a:t>
            </a:r>
            <a:r>
              <a:rPr lang="en-US" b="0" baseline="0" dirty="0" smtClean="0"/>
              <a:t> </a:t>
            </a:r>
            <a:r>
              <a:rPr lang="en-US" b="1" baseline="0" dirty="0" err="1" smtClean="0"/>
              <a:t>TEDVideo</a:t>
            </a:r>
            <a:r>
              <a:rPr lang="en-US" b="1" baseline="0" dirty="0" smtClean="0"/>
              <a:t>: </a:t>
            </a:r>
            <a:r>
              <a:rPr lang="en-US" b="0" baseline="0" dirty="0" smtClean="0"/>
              <a:t> Solomon, S. Susan Solomon: The Promise of Research with Stem Cells. TEDGLobal2012. https://</a:t>
            </a:r>
            <a:r>
              <a:rPr lang="en-US" b="0" baseline="0" dirty="0" err="1" smtClean="0"/>
              <a:t>www.ted.com</a:t>
            </a:r>
            <a:r>
              <a:rPr lang="en-US" b="0" baseline="0" dirty="0" smtClean="0"/>
              <a:t>/talks/</a:t>
            </a:r>
            <a:r>
              <a:rPr lang="en-US" b="0" baseline="0" dirty="0" err="1" smtClean="0"/>
              <a:t>susan_solomon_the_promise_of_research_with_stem_cells</a:t>
            </a:r>
            <a:r>
              <a:rPr lang="en-US" b="0" baseline="0" dirty="0" smtClean="0"/>
              <a:t>  (15”)</a:t>
            </a:r>
            <a:endParaRPr lang="en-US" b="1" dirty="0"/>
          </a:p>
        </p:txBody>
      </p:sp>
      <p:sp>
        <p:nvSpPr>
          <p:cNvPr id="4" name="Slide Number Placeholder 3"/>
          <p:cNvSpPr>
            <a:spLocks noGrp="1"/>
          </p:cNvSpPr>
          <p:nvPr>
            <p:ph type="sldNum" sz="quarter" idx="10"/>
          </p:nvPr>
        </p:nvSpPr>
        <p:spPr/>
        <p:txBody>
          <a:bodyPr/>
          <a:lstStyle/>
          <a:p>
            <a:fld id="{F35C61D8-F973-6D4C-B901-DA1CFC376FEA}" type="slidenum">
              <a:rPr lang="en-US" smtClean="0"/>
              <a:t>13</a:t>
            </a:fld>
            <a:endParaRPr lang="en-US"/>
          </a:p>
        </p:txBody>
      </p:sp>
    </p:spTree>
    <p:extLst>
      <p:ext uri="{BB962C8B-B14F-4D97-AF65-F5344CB8AC3E}">
        <p14:creationId xmlns:p14="http://schemas.microsoft.com/office/powerpoint/2010/main" val="2501751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Calibri" charset="0"/>
                <a:ea typeface="ＭＳ Ｐゴシック" charset="0"/>
                <a:cs typeface="ＭＳ Ｐゴシック" charset="0"/>
              </a:rPr>
              <a:t>Many of the sources</a:t>
            </a:r>
            <a:r>
              <a:rPr lang="en-US" baseline="0" dirty="0" smtClean="0">
                <a:latin typeface="Calibri" charset="0"/>
                <a:ea typeface="ＭＳ Ｐゴシック" charset="0"/>
                <a:cs typeface="ＭＳ Ｐゴシック" charset="0"/>
              </a:rPr>
              <a:t> of stem cells are  ethically controversial and often are intertwined with other political debates such as those surrounding the right to choose abortion. In addition, when the first human embryonic stem cells were first derived the research was conducted in the United States using private funding. Private funds were necessary to fund this research, as the The Dickey Wicker Amendment or appropriations rider ( which is incorrectly referred to as a law in this news video clip hosted by Adam </a:t>
            </a:r>
            <a:r>
              <a:rPr lang="en-US" baseline="0" dirty="0" err="1" smtClean="0">
                <a:latin typeface="Calibri" charset="0"/>
                <a:ea typeface="ＭＳ Ｐゴシック" charset="0"/>
                <a:cs typeface="ＭＳ Ｐゴシック" charset="0"/>
              </a:rPr>
              <a:t>Schrager</a:t>
            </a:r>
            <a:r>
              <a:rPr lang="en-US" baseline="0" dirty="0" smtClean="0">
                <a:latin typeface="Calibri" charset="0"/>
                <a:ea typeface="ＭＳ Ｐゴシック" charset="0"/>
                <a:cs typeface="ＭＳ Ｐゴシック" charset="0"/>
              </a:rPr>
              <a:t> on Channel9news.com), which has been signed each year since 1996, prohibits federal funding for any research that would result in the creation or destruction of human embryos for research purposes.  In Jamie Thomson’s lab </a:t>
            </a:r>
            <a:r>
              <a:rPr lang="en-US" baseline="0" dirty="0" err="1" smtClean="0">
                <a:latin typeface="Calibri" charset="0"/>
                <a:ea typeface="ＭＳ Ｐゴシック" charset="0"/>
                <a:cs typeface="ＭＳ Ｐゴシック" charset="0"/>
              </a:rPr>
              <a:t>hESCs</a:t>
            </a:r>
            <a:r>
              <a:rPr lang="en-US" baseline="0" dirty="0" smtClean="0">
                <a:latin typeface="Calibri" charset="0"/>
                <a:ea typeface="ＭＳ Ｐゴシック" charset="0"/>
                <a:cs typeface="ＭＳ Ｐゴシック" charset="0"/>
              </a:rPr>
              <a:t> were derived from </a:t>
            </a:r>
            <a:r>
              <a:rPr lang="en-US" baseline="0" dirty="0" err="1" smtClean="0">
                <a:latin typeface="Calibri" charset="0"/>
                <a:ea typeface="ＭＳ Ｐゴシック" charset="0"/>
                <a:cs typeface="ＭＳ Ｐゴシック" charset="0"/>
              </a:rPr>
              <a:t>extranumerary</a:t>
            </a:r>
            <a:r>
              <a:rPr lang="en-US" baseline="0" dirty="0" smtClean="0">
                <a:latin typeface="Calibri" charset="0"/>
                <a:ea typeface="ＭＳ Ｐゴシック" charset="0"/>
                <a:cs typeface="ＭＳ Ｐゴシック" charset="0"/>
              </a:rPr>
              <a:t> embryos from a collaborating IVF clinic while John Gearhart’s lab utilized germ cell tissues  from aborted fetuses to derive pluripotent primordial germ cells. Since the late 1990s, Colorado Representative Diana </a:t>
            </a:r>
            <a:r>
              <a:rPr lang="en-US" baseline="0" dirty="0" err="1" smtClean="0">
                <a:latin typeface="Calibri" charset="0"/>
                <a:ea typeface="ＭＳ Ｐゴシック" charset="0"/>
                <a:cs typeface="ＭＳ Ｐゴシック" charset="0"/>
              </a:rPr>
              <a:t>Degette</a:t>
            </a:r>
            <a:r>
              <a:rPr lang="en-US" baseline="0" dirty="0" smtClean="0">
                <a:latin typeface="Calibri" charset="0"/>
                <a:ea typeface="ＭＳ Ｐゴシック" charset="0"/>
                <a:cs typeface="ＭＳ Ｐゴシック" charset="0"/>
              </a:rPr>
              <a:t> has been worked across  partisan lines to introduce legislation that would legalize the use of </a:t>
            </a:r>
            <a:r>
              <a:rPr lang="en-US" baseline="0" dirty="0" err="1" smtClean="0">
                <a:latin typeface="Calibri" charset="0"/>
                <a:ea typeface="ＭＳ Ｐゴシック" charset="0"/>
                <a:cs typeface="ＭＳ Ｐゴシック" charset="0"/>
              </a:rPr>
              <a:t>extranumerary</a:t>
            </a:r>
            <a:r>
              <a:rPr lang="en-US" baseline="0" dirty="0" smtClean="0">
                <a:latin typeface="Calibri" charset="0"/>
                <a:ea typeface="ＭＳ Ｐゴシック" charset="0"/>
                <a:cs typeface="ＭＳ Ｐゴシック" charset="0"/>
              </a:rPr>
              <a:t> embryos for stem cells research, however, after two vetoes by President Bush the bills  have not yet come to the floor again. Sean Morrison a stem cell researcher became an activist for Proposal 2 in Michigan to support the use of </a:t>
            </a:r>
            <a:r>
              <a:rPr lang="en-US" baseline="0" dirty="0" err="1" smtClean="0">
                <a:latin typeface="Calibri" charset="0"/>
                <a:ea typeface="ＭＳ Ｐゴシック" charset="0"/>
                <a:cs typeface="ＭＳ Ｐゴシック" charset="0"/>
              </a:rPr>
              <a:t>extranumerary</a:t>
            </a:r>
            <a:r>
              <a:rPr lang="en-US" baseline="0" dirty="0" smtClean="0">
                <a:latin typeface="Calibri" charset="0"/>
                <a:ea typeface="ＭＳ Ｐゴシック" charset="0"/>
                <a:cs typeface="ＭＳ Ｐゴシック" charset="0"/>
              </a:rPr>
              <a:t> embryos for </a:t>
            </a:r>
            <a:r>
              <a:rPr lang="en-US" baseline="0" dirty="0" err="1" smtClean="0">
                <a:latin typeface="Calibri" charset="0"/>
                <a:ea typeface="ＭＳ Ｐゴシック" charset="0"/>
                <a:cs typeface="ＭＳ Ｐゴシック" charset="0"/>
              </a:rPr>
              <a:t>hESCR</a:t>
            </a:r>
            <a:r>
              <a:rPr lang="en-US" baseline="0" dirty="0" smtClean="0">
                <a:latin typeface="Calibri" charset="0"/>
                <a:ea typeface="ＭＳ Ｐゴシック" charset="0"/>
                <a:cs typeface="ＭＳ Ｐゴシック" charset="0"/>
              </a:rPr>
              <a:t>.  California is preparing a campaign to renew its ten-year state effort for funding stem cell research in 2016. Some states nations have taken more cautionary approaches given the ethical concerns of their constituencies regarding the moral status of the embryo, human research subjects, and egg commodification. Though California has supported stem cell research using embryos, it has not approved payment or compensation for </a:t>
            </a:r>
            <a:r>
              <a:rPr lang="en-US" baseline="0" dirty="0" err="1" smtClean="0">
                <a:latin typeface="Calibri" charset="0"/>
                <a:ea typeface="ＭＳ Ｐゴシック" charset="0"/>
                <a:cs typeface="ＭＳ Ｐゴシック" charset="0"/>
              </a:rPr>
              <a:t>cocyte</a:t>
            </a:r>
            <a:r>
              <a:rPr lang="en-US" baseline="0" dirty="0" smtClean="0">
                <a:latin typeface="Calibri" charset="0"/>
                <a:ea typeface="ＭＳ Ｐゴシック" charset="0"/>
                <a:cs typeface="ＭＳ Ｐゴシック" charset="0"/>
              </a:rPr>
              <a:t> providers despite state proposals brought forth to do so, while New York has moved this payment scheme forward. </a:t>
            </a:r>
          </a:p>
          <a:p>
            <a:endParaRPr lang="en-US" dirty="0" smtClean="0"/>
          </a:p>
          <a:p>
            <a:endParaRPr lang="en-US" dirty="0" smtClean="0"/>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smtClean="0">
                <a:latin typeface="Calibri" charset="0"/>
                <a:ea typeface="ＭＳ Ｐゴシック" charset="0"/>
                <a:cs typeface="ＭＳ Ｐゴシック" charset="0"/>
              </a:rPr>
              <a:t>Report: </a:t>
            </a:r>
            <a:r>
              <a:rPr lang="en-US" b="0" dirty="0" err="1" smtClean="0">
                <a:latin typeface="Calibri" charset="0"/>
                <a:ea typeface="ＭＳ Ｐゴシック" charset="0"/>
                <a:cs typeface="ＭＳ Ｐゴシック" charset="0"/>
              </a:rPr>
              <a:t>Fossett</a:t>
            </a:r>
            <a:r>
              <a:rPr lang="en-US" b="0" dirty="0" smtClean="0">
                <a:latin typeface="Calibri" charset="0"/>
                <a:ea typeface="ＭＳ Ｐゴシック" charset="0"/>
                <a:cs typeface="ＭＳ Ｐゴシック" charset="0"/>
              </a:rPr>
              <a:t>,</a:t>
            </a:r>
            <a:r>
              <a:rPr lang="en-US" b="1" dirty="0" smtClean="0">
                <a:latin typeface="Calibri" charset="0"/>
                <a:ea typeface="ＭＳ Ｐゴシック" charset="0"/>
                <a:cs typeface="ＭＳ Ｐゴシック" charset="0"/>
              </a:rPr>
              <a:t> </a:t>
            </a:r>
            <a:r>
              <a:rPr lang="en-US" b="0" dirty="0" smtClean="0">
                <a:latin typeface="Calibri" charset="0"/>
                <a:ea typeface="ＭＳ Ｐゴシック" charset="0"/>
                <a:cs typeface="ＭＳ Ｐゴシック" charset="0"/>
              </a:rPr>
              <a:t>J. Aug 2, 2007. Federalism by Necessity: State and Private Support for Human Embryonic Stem Cell Research. Rockefeller Institute Policy Brief. 1-13. http://</a:t>
            </a:r>
            <a:r>
              <a:rPr lang="en-US" b="0" dirty="0" err="1" smtClean="0">
                <a:latin typeface="Calibri" charset="0"/>
                <a:ea typeface="ＭＳ Ｐゴシック" charset="0"/>
                <a:cs typeface="ＭＳ Ｐゴシック" charset="0"/>
              </a:rPr>
              <a:t>www.rockinst.org</a:t>
            </a:r>
            <a:r>
              <a:rPr lang="en-US" b="0" dirty="0" smtClean="0">
                <a:latin typeface="Calibri" charset="0"/>
                <a:ea typeface="ＭＳ Ｐゴシック" charset="0"/>
                <a:cs typeface="ＭＳ Ｐゴシック" charset="0"/>
              </a:rPr>
              <a:t>/</a:t>
            </a:r>
            <a:r>
              <a:rPr lang="en-US" b="0" dirty="0" err="1" smtClean="0">
                <a:latin typeface="Calibri" charset="0"/>
                <a:ea typeface="ＭＳ Ｐゴシック" charset="0"/>
                <a:cs typeface="ＭＳ Ｐゴシック" charset="0"/>
              </a:rPr>
              <a:t>pdf</a:t>
            </a:r>
            <a:r>
              <a:rPr lang="en-US" b="0" dirty="0" smtClean="0">
                <a:latin typeface="Calibri" charset="0"/>
                <a:ea typeface="ＭＳ Ｐゴシック" charset="0"/>
                <a:cs typeface="ＭＳ Ｐゴシック" charset="0"/>
              </a:rPr>
              <a:t>/</a:t>
            </a:r>
            <a:r>
              <a:rPr lang="en-US" b="0" dirty="0" err="1" smtClean="0">
                <a:latin typeface="Calibri" charset="0"/>
                <a:ea typeface="ＭＳ Ｐゴシック" charset="0"/>
                <a:cs typeface="ＭＳ Ｐゴシック" charset="0"/>
              </a:rPr>
              <a:t>health_care</a:t>
            </a:r>
            <a:r>
              <a:rPr lang="en-US" b="0" dirty="0" smtClean="0">
                <a:latin typeface="Calibri" charset="0"/>
                <a:ea typeface="ＭＳ Ｐゴシック" charset="0"/>
                <a:cs typeface="ＭＳ Ｐゴシック" charset="0"/>
              </a:rPr>
              <a:t>/2007-08-09-federalism_by_necessity_state_and_private_support_for_human_embryonic_stem_cell_research.pdf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smtClean="0">
                <a:latin typeface="Calibri" charset="0"/>
                <a:ea typeface="ＭＳ Ｐゴシック" charset="0"/>
                <a:cs typeface="ＭＳ Ｐゴシック" charset="0"/>
              </a:rPr>
              <a:t>News Video:</a:t>
            </a:r>
            <a:r>
              <a:rPr lang="en-US" b="1" baseline="0" dirty="0" smtClean="0">
                <a:latin typeface="Calibri" charset="0"/>
                <a:ea typeface="ＭＳ Ｐゴシック" charset="0"/>
                <a:cs typeface="ＭＳ Ｐゴシック" charset="0"/>
              </a:rPr>
              <a:t> </a:t>
            </a:r>
            <a:r>
              <a:rPr lang="en-US" b="0" baseline="0" dirty="0" err="1" smtClean="0">
                <a:latin typeface="Calibri" charset="0"/>
                <a:ea typeface="ＭＳ Ｐゴシック" charset="0"/>
                <a:cs typeface="ＭＳ Ｐゴシック" charset="0"/>
              </a:rPr>
              <a:t>Schrager</a:t>
            </a:r>
            <a:r>
              <a:rPr lang="en-US" b="0" baseline="0" dirty="0" smtClean="0">
                <a:latin typeface="Calibri" charset="0"/>
                <a:ea typeface="ＭＳ Ｐゴシック" charset="0"/>
                <a:cs typeface="ＭＳ Ｐゴシック" charset="0"/>
              </a:rPr>
              <a:t>, A. 2010. Diana </a:t>
            </a:r>
            <a:r>
              <a:rPr lang="en-US" b="0" baseline="0" dirty="0" err="1" smtClean="0">
                <a:latin typeface="Calibri" charset="0"/>
                <a:ea typeface="ＭＳ Ｐゴシック" charset="0"/>
                <a:cs typeface="ＭＳ Ｐゴシック" charset="0"/>
              </a:rPr>
              <a:t>Degette</a:t>
            </a:r>
            <a:r>
              <a:rPr lang="en-US" b="0" baseline="0" dirty="0" smtClean="0">
                <a:latin typeface="Calibri" charset="0"/>
                <a:ea typeface="ＭＳ Ｐゴシック" charset="0"/>
                <a:cs typeface="ＭＳ Ｐゴシック" charset="0"/>
              </a:rPr>
              <a:t> </a:t>
            </a:r>
            <a:r>
              <a:rPr lang="en-US" b="0" dirty="0" smtClean="0">
                <a:latin typeface="Calibri" charset="0"/>
                <a:ea typeface="ＭＳ Ｐゴシック" charset="0"/>
                <a:cs typeface="ＭＳ Ｐゴシック" charset="0"/>
              </a:rPr>
              <a:t>Wants to Reintroduce Embryonic stem cell bill. http://www.9news.com/video/</a:t>
            </a:r>
            <a:r>
              <a:rPr lang="en-US" b="0" dirty="0" err="1" smtClean="0">
                <a:latin typeface="Calibri" charset="0"/>
                <a:ea typeface="ＭＳ Ｐゴシック" charset="0"/>
                <a:cs typeface="ＭＳ Ｐゴシック" charset="0"/>
              </a:rPr>
              <a:t>default.aspx?bctid</a:t>
            </a:r>
            <a:r>
              <a:rPr lang="en-US" b="0" dirty="0" smtClean="0">
                <a:latin typeface="Calibri" charset="0"/>
                <a:ea typeface="ＭＳ Ｐゴシック" charset="0"/>
                <a:cs typeface="ＭＳ Ｐゴシック" charset="0"/>
              </a:rPr>
              <a:t>=595231897001(2:01”)</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baseline="0" dirty="0" smtClean="0">
                <a:latin typeface="Calibri" charset="0"/>
                <a:ea typeface="ＭＳ Ｐゴシック" charset="0"/>
                <a:cs typeface="ＭＳ Ｐゴシック" charset="0"/>
              </a:rPr>
              <a:t>Video: </a:t>
            </a:r>
            <a:r>
              <a:rPr lang="en-US" b="0" baseline="0" dirty="0" smtClean="0">
                <a:latin typeface="Calibri" charset="0"/>
                <a:ea typeface="ＭＳ Ｐゴシック" charset="0"/>
                <a:cs typeface="ＭＳ Ｐゴシック" charset="0"/>
              </a:rPr>
              <a:t> Hayden, E. July 2, 2014 Stem Cells: Hope On the Line. Nature. http://</a:t>
            </a:r>
            <a:r>
              <a:rPr lang="en-US" b="0" baseline="0" dirty="0" err="1" smtClean="0">
                <a:latin typeface="Calibri" charset="0"/>
                <a:ea typeface="ＭＳ Ｐゴシック" charset="0"/>
                <a:cs typeface="ＭＳ Ｐゴシック" charset="0"/>
              </a:rPr>
              <a:t>www.nature.com</a:t>
            </a:r>
            <a:r>
              <a:rPr lang="en-US" b="0" baseline="0" dirty="0" smtClean="0">
                <a:latin typeface="Calibri" charset="0"/>
                <a:ea typeface="ＭＳ Ｐゴシック" charset="0"/>
                <a:cs typeface="ＭＳ Ｐゴシック" charset="0"/>
              </a:rPr>
              <a:t>/news/stem-cells-hope-on-the-line-1.15499   (3:11”)</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smtClean="0">
                <a:latin typeface="Calibri" charset="0"/>
                <a:ea typeface="ＭＳ Ｐゴシック" charset="0"/>
                <a:cs typeface="ＭＳ Ｐゴシック" charset="0"/>
              </a:rPr>
              <a:t>Video:</a:t>
            </a:r>
            <a:r>
              <a:rPr lang="en-US" b="1" baseline="0" dirty="0" smtClean="0">
                <a:latin typeface="Calibri" charset="0"/>
                <a:ea typeface="ＭＳ Ｐゴシック" charset="0"/>
                <a:cs typeface="ＭＳ Ｐゴシック" charset="0"/>
              </a:rPr>
              <a:t> </a:t>
            </a:r>
            <a:r>
              <a:rPr lang="en-US" b="0" dirty="0" smtClean="0">
                <a:latin typeface="Calibri" charset="0"/>
                <a:ea typeface="ＭＳ Ｐゴシック" charset="0"/>
                <a:cs typeface="ＭＳ Ｐゴシック" charset="0"/>
              </a:rPr>
              <a:t>Ibiomagazine.2011.</a:t>
            </a:r>
            <a:r>
              <a:rPr lang="en-US" b="0" baseline="0" dirty="0" smtClean="0">
                <a:latin typeface="Calibri" charset="0"/>
                <a:ea typeface="ＭＳ Ｐゴシック" charset="0"/>
                <a:cs typeface="ＭＳ Ｐゴシック" charset="0"/>
              </a:rPr>
              <a:t> Seam Morrison (Michigan/ HHMI): Stem Cell Politics. http://</a:t>
            </a:r>
            <a:r>
              <a:rPr lang="en-US" b="0" baseline="0" dirty="0" err="1" smtClean="0">
                <a:latin typeface="Calibri" charset="0"/>
                <a:ea typeface="ＭＳ Ｐゴシック" charset="0"/>
                <a:cs typeface="ＭＳ Ｐゴシック" charset="0"/>
              </a:rPr>
              <a:t>www.youtube.com</a:t>
            </a:r>
            <a:r>
              <a:rPr lang="en-US" b="0" baseline="0" dirty="0" smtClean="0">
                <a:latin typeface="Calibri" charset="0"/>
                <a:ea typeface="ＭＳ Ｐゴシック" charset="0"/>
                <a:cs typeface="ＭＳ Ｐゴシック" charset="0"/>
              </a:rPr>
              <a:t>/</a:t>
            </a:r>
            <a:r>
              <a:rPr lang="en-US" b="0" baseline="0" dirty="0" err="1" smtClean="0">
                <a:latin typeface="Calibri" charset="0"/>
                <a:ea typeface="ＭＳ Ｐゴシック" charset="0"/>
                <a:cs typeface="ＭＳ Ｐゴシック" charset="0"/>
              </a:rPr>
              <a:t>watch?v</a:t>
            </a:r>
            <a:r>
              <a:rPr lang="en-US" b="0" baseline="0" dirty="0" smtClean="0">
                <a:latin typeface="Calibri" charset="0"/>
                <a:ea typeface="ＭＳ Ｐゴシック" charset="0"/>
                <a:cs typeface="ＭＳ Ｐゴシック" charset="0"/>
              </a:rPr>
              <a:t>=EJFuwUHz8gM (9”)</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endParaRPr lang="en-US" b="1" dirty="0" smtClean="0">
              <a:latin typeface="Calibri"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14</a:t>
            </a:fld>
            <a:endParaRPr lang="en-US"/>
          </a:p>
        </p:txBody>
      </p:sp>
    </p:spTree>
    <p:extLst>
      <p:ext uri="{BB962C8B-B14F-4D97-AF65-F5344CB8AC3E}">
        <p14:creationId xmlns:p14="http://schemas.microsoft.com/office/powerpoint/2010/main" val="2747425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a:t>
            </a:r>
            <a:r>
              <a:rPr lang="en-US" baseline="0" dirty="0" smtClean="0"/>
              <a:t> the advent of a human rights approach to health, many organizations and individuals dedicated to providing health have grappled with a definition that can encompass all manifestations of health ( physical, cognitive, emotional, etc.) while providing enough criteria to allow for adequate  assessment of the outcomes of various health promoting programs.  Though the World Health Organization’s definition is broad and  well meaning, some criticize it  precisely  by casting such a wide net it poses significant challenges in the measure  of health outcomes. Extending the work of  Louis Pasteur who proposed that an organism’s terrain is as important to its being as its own biology,  philosopher and physician Georges </a:t>
            </a:r>
            <a:r>
              <a:rPr lang="en-US" baseline="0" dirty="0" err="1" smtClean="0"/>
              <a:t>Canguilhem</a:t>
            </a:r>
            <a:r>
              <a:rPr lang="en-US" baseline="0" dirty="0" smtClean="0"/>
              <a:t> also argued that evolution favors diversity such that it provides ways for individuals in a species to adapt to changing environments and conditions and thus each individual complements the others in a community, ensuring health and survival. This view is also shared by those living with disability  and who do not necessarily see regenerative medicine as the key to their health but rather an investment in social services and design that supports the diversity of all in the community. </a:t>
            </a:r>
            <a:endParaRPr lang="en-US" dirty="0" smtClean="0"/>
          </a:p>
          <a:p>
            <a:endParaRPr lang="en-US" dirty="0" smtClean="0"/>
          </a:p>
          <a:p>
            <a:r>
              <a:rPr lang="en-US" b="1" dirty="0" smtClean="0"/>
              <a:t>References:</a:t>
            </a:r>
            <a:r>
              <a:rPr lang="en-US" b="1" baseline="0" dirty="0" smtClean="0"/>
              <a:t> </a:t>
            </a:r>
            <a:endParaRPr lang="en-US" b="1" dirty="0" smtClean="0"/>
          </a:p>
          <a:p>
            <a:endParaRPr lang="en-US" dirty="0" smtClean="0"/>
          </a:p>
          <a:p>
            <a:pPr marL="228600" indent="-228600">
              <a:buAutoNum type="arabicPeriod"/>
            </a:pPr>
            <a:r>
              <a:rPr lang="en-US" sz="1200" b="1" kern="1200" baseline="0" dirty="0" smtClean="0">
                <a:solidFill>
                  <a:schemeClr val="tx1"/>
                </a:solidFill>
                <a:effectLst/>
                <a:latin typeface="+mn-lt"/>
                <a:ea typeface="+mn-ea"/>
                <a:cs typeface="+mn-cs"/>
              </a:rPr>
              <a:t>Medical Editorial: </a:t>
            </a:r>
            <a:r>
              <a:rPr lang="en-US" sz="1200" kern="1200" dirty="0" smtClean="0">
                <a:solidFill>
                  <a:schemeClr val="tx1"/>
                </a:solidFill>
                <a:effectLst/>
                <a:latin typeface="+mn-lt"/>
                <a:ea typeface="+mn-ea"/>
                <a:cs typeface="+mn-cs"/>
              </a:rPr>
              <a:t>Anonymous. March 7, 2009.  What is Health? The Ability to Adapt. The Lancet.</a:t>
            </a:r>
            <a:r>
              <a:rPr lang="en-US" sz="1200" kern="1200" baseline="0" dirty="0" smtClean="0">
                <a:solidFill>
                  <a:schemeClr val="tx1"/>
                </a:solidFill>
                <a:effectLst/>
                <a:latin typeface="+mn-lt"/>
                <a:ea typeface="+mn-ea"/>
                <a:cs typeface="+mn-cs"/>
              </a:rPr>
              <a:t> 373: 781. </a:t>
            </a:r>
          </a:p>
          <a:p>
            <a:pPr marL="228600" indent="-228600">
              <a:buAutoNum type="arabicPeriod"/>
            </a:pPr>
            <a:r>
              <a:rPr lang="en-US" sz="1200" b="1" kern="1200" baseline="0" dirty="0" smtClean="0">
                <a:solidFill>
                  <a:schemeClr val="tx1"/>
                </a:solidFill>
                <a:effectLst/>
                <a:latin typeface="+mn-lt"/>
                <a:ea typeface="+mn-ea"/>
                <a:cs typeface="+mn-cs"/>
              </a:rPr>
              <a:t>Editoria</a:t>
            </a:r>
            <a:r>
              <a:rPr lang="en-US" sz="1200" kern="1200" baseline="0" dirty="0" smtClean="0">
                <a:solidFill>
                  <a:schemeClr val="tx1"/>
                </a:solidFill>
                <a:effectLst/>
                <a:latin typeface="+mn-lt"/>
                <a:ea typeface="+mn-ea"/>
                <a:cs typeface="+mn-cs"/>
              </a:rPr>
              <a:t>l: 	Davis, L. Sept 25, 2011.  Why is Disability Missing from the Discourse on Diversity. The Chronicle of Higher Education.</a:t>
            </a:r>
          </a:p>
          <a:p>
            <a:pPr marL="228600" indent="-228600">
              <a:buAutoNum type="arabicPeriod"/>
            </a:pPr>
            <a:r>
              <a:rPr lang="en-US" sz="1200" b="1" kern="1200" baseline="0" dirty="0" smtClean="0">
                <a:solidFill>
                  <a:schemeClr val="tx1"/>
                </a:solidFill>
                <a:effectLst/>
                <a:latin typeface="+mn-lt"/>
                <a:ea typeface="+mn-ea"/>
                <a:cs typeface="+mn-cs"/>
              </a:rPr>
              <a:t>Book Chapter: </a:t>
            </a:r>
            <a:r>
              <a:rPr lang="en-US" sz="1200" kern="1200" baseline="0" dirty="0" smtClean="0">
                <a:solidFill>
                  <a:schemeClr val="tx1"/>
                </a:solidFill>
                <a:effectLst/>
                <a:latin typeface="+mn-lt"/>
                <a:ea typeface="+mn-ea"/>
                <a:cs typeface="+mn-cs"/>
              </a:rPr>
              <a:t>Shakespeare, Tom. 2006. “Just Around the Corner” In Disability Rights and Wrongs.  </a:t>
            </a:r>
            <a:r>
              <a:rPr lang="en-US" sz="1200" kern="1200" baseline="0" dirty="0" err="1" smtClean="0">
                <a:solidFill>
                  <a:schemeClr val="tx1"/>
                </a:solidFill>
                <a:effectLst/>
                <a:latin typeface="+mn-lt"/>
                <a:ea typeface="+mn-ea"/>
                <a:cs typeface="+mn-cs"/>
              </a:rPr>
              <a:t>Routledge</a:t>
            </a:r>
            <a:r>
              <a:rPr lang="en-US" sz="1200" kern="1200" baseline="0" dirty="0" smtClean="0">
                <a:solidFill>
                  <a:schemeClr val="tx1"/>
                </a:solidFill>
                <a:effectLst/>
                <a:latin typeface="+mn-lt"/>
                <a:ea typeface="+mn-ea"/>
                <a:cs typeface="+mn-cs"/>
              </a:rPr>
              <a:t> Press. NY. 103-117.</a:t>
            </a:r>
          </a:p>
          <a:p>
            <a:pPr marL="228600" indent="-228600">
              <a:buAutoNum type="arabicPeriod"/>
            </a:pPr>
            <a:r>
              <a:rPr lang="en-US" sz="1200" b="1" kern="1200" baseline="0" dirty="0" smtClean="0">
                <a:solidFill>
                  <a:schemeClr val="tx1"/>
                </a:solidFill>
                <a:effectLst/>
                <a:latin typeface="+mn-lt"/>
                <a:ea typeface="+mn-ea"/>
                <a:cs typeface="+mn-cs"/>
              </a:rPr>
              <a:t>Research Article: </a:t>
            </a:r>
            <a:r>
              <a:rPr lang="en-US" sz="1200" kern="1200" baseline="0" dirty="0" smtClean="0">
                <a:solidFill>
                  <a:schemeClr val="tx1"/>
                </a:solidFill>
                <a:effectLst/>
                <a:latin typeface="+mn-lt"/>
                <a:ea typeface="+mn-ea"/>
                <a:cs typeface="+mn-cs"/>
              </a:rPr>
              <a:t>Hahn, H.D and Todd D. Belt. 2004. Disability identity and attitudes toward cure in a sample of disabled activists. Journal of Health and Social </a:t>
            </a:r>
            <a:r>
              <a:rPr lang="en-US" sz="1200" kern="1200" baseline="0" dirty="0" err="1" smtClean="0">
                <a:solidFill>
                  <a:schemeClr val="tx1"/>
                </a:solidFill>
                <a:effectLst/>
                <a:latin typeface="+mn-lt"/>
                <a:ea typeface="+mn-ea"/>
                <a:cs typeface="+mn-cs"/>
              </a:rPr>
              <a:t>Behaviour</a:t>
            </a:r>
            <a:r>
              <a:rPr lang="en-US" sz="1200" kern="1200" baseline="0" dirty="0" smtClean="0">
                <a:solidFill>
                  <a:schemeClr val="tx1"/>
                </a:solidFill>
                <a:effectLst/>
                <a:latin typeface="+mn-lt"/>
                <a:ea typeface="+mn-ea"/>
                <a:cs typeface="+mn-cs"/>
              </a:rPr>
              <a:t>. 45: 451-264. (14 pages)  Skim the statistical data and many pages are references. </a:t>
            </a:r>
          </a:p>
          <a:p>
            <a:pPr marL="228600" indent="-228600">
              <a:buAutoNum type="arabicPeriod"/>
            </a:pPr>
            <a:r>
              <a:rPr lang="en-US" sz="1200" b="1" kern="1200" baseline="0" dirty="0" smtClean="0">
                <a:solidFill>
                  <a:schemeClr val="tx1"/>
                </a:solidFill>
                <a:effectLst/>
                <a:latin typeface="+mn-lt"/>
                <a:ea typeface="+mn-ea"/>
                <a:cs typeface="+mn-cs"/>
              </a:rPr>
              <a:t>Video:  </a:t>
            </a:r>
            <a:r>
              <a:rPr lang="en-US" sz="1200" kern="1200" baseline="0" dirty="0" smtClean="0">
                <a:solidFill>
                  <a:schemeClr val="tx1"/>
                </a:solidFill>
                <a:effectLst/>
                <a:latin typeface="+mn-lt"/>
                <a:ea typeface="+mn-ea"/>
                <a:cs typeface="+mn-cs"/>
              </a:rPr>
              <a:t>20th Anniversary of the ADA . 12:00-15:00 and 24- 31:00 minutes.  http://</a:t>
            </a:r>
            <a:r>
              <a:rPr lang="en-US" sz="1200" kern="1200" baseline="0" dirty="0" err="1" smtClean="0">
                <a:solidFill>
                  <a:schemeClr val="tx1"/>
                </a:solidFill>
                <a:effectLst/>
                <a:latin typeface="+mn-lt"/>
                <a:ea typeface="+mn-ea"/>
                <a:cs typeface="+mn-cs"/>
              </a:rPr>
              <a:t>www.youtube.com</a:t>
            </a:r>
            <a:r>
              <a:rPr lang="en-US" sz="1200" kern="1200" baseline="0" dirty="0" smtClean="0">
                <a:solidFill>
                  <a:schemeClr val="tx1"/>
                </a:solidFill>
                <a:effectLst/>
                <a:latin typeface="+mn-lt"/>
                <a:ea typeface="+mn-ea"/>
                <a:cs typeface="+mn-cs"/>
              </a:rPr>
              <a:t>/</a:t>
            </a:r>
            <a:r>
              <a:rPr lang="en-US" sz="1200" kern="1200" baseline="0" dirty="0" err="1" smtClean="0">
                <a:solidFill>
                  <a:schemeClr val="tx1"/>
                </a:solidFill>
                <a:effectLst/>
                <a:latin typeface="+mn-lt"/>
                <a:ea typeface="+mn-ea"/>
                <a:cs typeface="+mn-cs"/>
              </a:rPr>
              <a:t>watch?v</a:t>
            </a:r>
            <a:r>
              <a:rPr lang="en-US" sz="1200" kern="1200" baseline="0" dirty="0" smtClean="0">
                <a:solidFill>
                  <a:schemeClr val="tx1"/>
                </a:solidFill>
                <a:effectLst/>
                <a:latin typeface="+mn-lt"/>
                <a:ea typeface="+mn-ea"/>
                <a:cs typeface="+mn-cs"/>
              </a:rPr>
              <a:t>=r3ok5abPhw0 </a:t>
            </a:r>
          </a:p>
          <a:p>
            <a:pPr marL="228600" indent="-228600">
              <a:buAutoNum type="arabicPeriod"/>
            </a:pP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community of individuals who support research and development to stop or reverse aging and restore organs that have degenerated due to accident or disease, is known as The </a:t>
            </a:r>
            <a:r>
              <a:rPr lang="en-US" baseline="0" dirty="0" err="1" smtClean="0"/>
              <a:t>Immortalists</a:t>
            </a:r>
            <a:r>
              <a:rPr lang="en-US" baseline="0" dirty="0" smtClean="0"/>
              <a:t>. There are others who see stem cell research and science and technology as means toward enhancement as can be seen in the trailer of the documentary FIXED. </a:t>
            </a:r>
          </a:p>
          <a:p>
            <a:endParaRPr lang="en-US" baseline="0" dirty="0" smtClean="0"/>
          </a:p>
          <a:p>
            <a:r>
              <a:rPr lang="en-US" b="1" dirty="0" smtClean="0"/>
              <a:t> References:</a:t>
            </a:r>
            <a:r>
              <a:rPr lang="en-US" b="1" baseline="0" dirty="0" smtClean="0"/>
              <a:t> </a:t>
            </a:r>
          </a:p>
          <a:p>
            <a:pPr marL="228600" indent="-228600">
              <a:buAutoNum type="arabicPeriod"/>
            </a:pPr>
            <a:r>
              <a:rPr lang="en-US" sz="1200" b="1" kern="1200" dirty="0" err="1" smtClean="0">
                <a:solidFill>
                  <a:schemeClr val="tx1"/>
                </a:solidFill>
                <a:effectLst/>
                <a:latin typeface="+mn-lt"/>
                <a:ea typeface="+mn-ea"/>
                <a:cs typeface="+mn-cs"/>
              </a:rPr>
              <a:t>Video</a:t>
            </a:r>
            <a:r>
              <a:rPr lang="en-US" sz="1200" kern="1200" dirty="0" err="1" smtClean="0">
                <a:solidFill>
                  <a:schemeClr val="tx1"/>
                </a:solidFill>
                <a:effectLst/>
                <a:latin typeface="+mn-lt"/>
                <a:ea typeface="+mn-ea"/>
                <a:cs typeface="+mn-cs"/>
              </a:rPr>
              <a:t>:Brashear</a:t>
            </a:r>
            <a:r>
              <a:rPr lang="en-US" sz="1200" kern="1200" dirty="0" smtClean="0">
                <a:solidFill>
                  <a:schemeClr val="tx1"/>
                </a:solidFill>
                <a:effectLst/>
                <a:latin typeface="+mn-lt"/>
                <a:ea typeface="+mn-ea"/>
                <a:cs typeface="+mn-cs"/>
              </a:rPr>
              <a:t>, R. 2011. FIXED:</a:t>
            </a:r>
            <a:r>
              <a:rPr lang="en-US" sz="1200" kern="1200" baseline="0" dirty="0" smtClean="0">
                <a:solidFill>
                  <a:schemeClr val="tx1"/>
                </a:solidFill>
                <a:effectLst/>
                <a:latin typeface="+mn-lt"/>
                <a:ea typeface="+mn-ea"/>
                <a:cs typeface="+mn-cs"/>
              </a:rPr>
              <a:t> The Science/Fiction of Human Enhancement Documentary. </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3"/>
              </a:rPr>
              <a:t>http://www.kickstarter.com/projects/394281483/fixed-the-science-fiction-of-human-enhancement-doc</a:t>
            </a:r>
            <a:r>
              <a:rPr lang="en-US" sz="1200" kern="1200" dirty="0" smtClean="0">
                <a:solidFill>
                  <a:schemeClr val="tx1"/>
                </a:solidFill>
                <a:effectLst/>
                <a:latin typeface="+mn-lt"/>
                <a:ea typeface="+mn-ea"/>
                <a:cs typeface="+mn-cs"/>
              </a:rPr>
              <a:t>  (7:50”)</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baseline="0" dirty="0" smtClean="0"/>
              <a:t>Video Excerpt: </a:t>
            </a:r>
            <a:r>
              <a:rPr lang="en-US" sz="1200" kern="1200" dirty="0" smtClean="0">
                <a:solidFill>
                  <a:schemeClr val="tx1"/>
                </a:solidFill>
                <a:effectLst/>
                <a:latin typeface="+mn-lt"/>
                <a:ea typeface="+mn-ea"/>
                <a:cs typeface="+mn-cs"/>
              </a:rPr>
              <a:t>Brashear.,</a:t>
            </a:r>
            <a:r>
              <a:rPr lang="en-US" sz="1200" kern="1200" baseline="0" dirty="0" smtClean="0">
                <a:solidFill>
                  <a:schemeClr val="tx1"/>
                </a:solidFill>
                <a:effectLst/>
                <a:latin typeface="+mn-lt"/>
                <a:ea typeface="+mn-ea"/>
                <a:cs typeface="+mn-cs"/>
              </a:rPr>
              <a:t> R. </a:t>
            </a:r>
            <a:r>
              <a:rPr lang="en-US" sz="1200" kern="1200" dirty="0" smtClean="0">
                <a:solidFill>
                  <a:schemeClr val="tx1"/>
                </a:solidFill>
                <a:effectLst/>
                <a:latin typeface="+mn-lt"/>
                <a:ea typeface="+mn-ea"/>
                <a:cs typeface="+mn-cs"/>
              </a:rPr>
              <a:t>FIXED. http://</a:t>
            </a:r>
            <a:r>
              <a:rPr lang="en-US" sz="1200" kern="1200" dirty="0" err="1" smtClean="0">
                <a:solidFill>
                  <a:schemeClr val="tx1"/>
                </a:solidFill>
                <a:effectLst/>
                <a:latin typeface="+mn-lt"/>
                <a:ea typeface="+mn-ea"/>
                <a:cs typeface="+mn-cs"/>
              </a:rPr>
              <a:t>www.fixedthemovie.com</a:t>
            </a:r>
            <a:r>
              <a:rPr lang="en-US" sz="1200" kern="1200" dirty="0" smtClean="0">
                <a:solidFill>
                  <a:schemeClr val="tx1"/>
                </a:solidFill>
                <a:effectLst/>
                <a:latin typeface="+mn-lt"/>
                <a:ea typeface="+mn-ea"/>
                <a:cs typeface="+mn-cs"/>
              </a:rPr>
              <a:t>/about/trailer/</a:t>
            </a:r>
          </a:p>
          <a:p>
            <a:pPr marL="228600" indent="-228600">
              <a:buAutoNum type="arabicPeriod"/>
            </a:pPr>
            <a:endParaRPr lang="en-US" sz="1200" kern="1200" dirty="0" smtClean="0">
              <a:solidFill>
                <a:schemeClr val="tx1"/>
              </a:solidFill>
              <a:effectLst/>
              <a:latin typeface="+mn-lt"/>
              <a:ea typeface="+mn-ea"/>
              <a:cs typeface="+mn-cs"/>
            </a:endParaRPr>
          </a:p>
          <a:p>
            <a:pPr marL="228600" indent="-228600">
              <a:buAutoNum type="arabicPeriod"/>
            </a:pPr>
            <a:endParaRPr lang="en-US" b="1"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ea typeface="ＭＳ Ｐゴシック" charset="0"/>
                <a:cs typeface="ＭＳ Ｐゴシック" charset="0"/>
              </a:rPr>
              <a:t>Beating Heart in a Dish</a:t>
            </a:r>
          </a:p>
          <a:p>
            <a:r>
              <a:rPr lang="en-US" dirty="0">
                <a:latin typeface="Calibri" charset="0"/>
                <a:ea typeface="ＭＳ Ｐゴシック" charset="0"/>
                <a:cs typeface="ＭＳ Ｐゴシック" charset="0"/>
              </a:rPr>
              <a:t>In </a:t>
            </a:r>
            <a:r>
              <a:rPr lang="en-US" dirty="0" smtClean="0">
                <a:latin typeface="Calibri" charset="0"/>
                <a:ea typeface="ＭＳ Ｐゴシック" charset="0"/>
                <a:cs typeface="ＭＳ Ｐゴシック" charset="0"/>
              </a:rPr>
              <a:t>1912, </a:t>
            </a:r>
            <a:r>
              <a:rPr lang="en-US" dirty="0">
                <a:latin typeface="Calibri" charset="0"/>
                <a:ea typeface="ＭＳ Ｐゴシック" charset="0"/>
                <a:cs typeface="ＭＳ Ｐゴシック" charset="0"/>
              </a:rPr>
              <a:t>Alexis Carrel claimed that he was able to demonstrate the immortality of somatic differentiated cells in culture with his famous chick beating heart culture.  Having won the Nobel Prize for his work on suturing of blood vessels, </a:t>
            </a:r>
            <a:r>
              <a:rPr lang="en-US" dirty="0" smtClean="0">
                <a:latin typeface="Calibri" charset="0"/>
                <a:ea typeface="ＭＳ Ｐゴシック" charset="0"/>
                <a:cs typeface="ＭＳ Ｐゴシック" charset="0"/>
              </a:rPr>
              <a:t>Carrel </a:t>
            </a:r>
            <a:r>
              <a:rPr lang="en-US" dirty="0">
                <a:latin typeface="Calibri" charset="0"/>
                <a:ea typeface="ＭＳ Ｐゴシック" charset="0"/>
                <a:cs typeface="ＭＳ Ｐゴシック" charset="0"/>
              </a:rPr>
              <a:t>created an in vitro environment in which he could pump fluid to a disembodied organ</a:t>
            </a:r>
            <a:r>
              <a:rPr lang="en-US" dirty="0" smtClean="0">
                <a:latin typeface="Calibri" charset="0"/>
                <a:ea typeface="ＭＳ Ｐゴシック" charset="0"/>
                <a:cs typeface="ＭＳ Ｐゴシック" charset="0"/>
              </a:rPr>
              <a:t>. </a:t>
            </a:r>
            <a:r>
              <a:rPr lang="en-US" dirty="0">
                <a:latin typeface="Calibri" charset="0"/>
                <a:ea typeface="ＭＳ Ｐゴシック" charset="0"/>
                <a:cs typeface="ＭＳ Ｐゴシック" charset="0"/>
              </a:rPr>
              <a:t>He fed a chick beating heart culture with growth media for almost 40 by years, yet no one else could replicate his results. It was later discovered by </a:t>
            </a:r>
            <a:r>
              <a:rPr lang="en-US" dirty="0" err="1">
                <a:latin typeface="Calibri" charset="0"/>
                <a:ea typeface="ＭＳ Ｐゴシック" charset="0"/>
                <a:cs typeface="ＭＳ Ｐゴシック" charset="0"/>
              </a:rPr>
              <a:t>Hayflick</a:t>
            </a:r>
            <a:r>
              <a:rPr lang="en-US" dirty="0">
                <a:latin typeface="Calibri" charset="0"/>
                <a:ea typeface="ＭＳ Ｐゴシック" charset="0"/>
                <a:cs typeface="ＭＳ Ｐゴシック" charset="0"/>
              </a:rPr>
              <a:t> and Moorhead,  that in fact the cells were not immortal, but that most probably the culture media was either contaminated with viruses that transformed the heart cells into immortal cells, activating telomerase, or that he was continually supplying the culture with fresh stem cells as they reside in the chicken blood he was using for </a:t>
            </a:r>
            <a:r>
              <a:rPr lang="en-US" dirty="0" smtClean="0">
                <a:latin typeface="Calibri" charset="0"/>
                <a:ea typeface="ＭＳ Ｐゴシック" charset="0"/>
                <a:cs typeface="ＭＳ Ｐゴシック" charset="0"/>
              </a:rPr>
              <a:t>culture. Students</a:t>
            </a:r>
            <a:r>
              <a:rPr lang="en-US" baseline="0" dirty="0" smtClean="0">
                <a:latin typeface="Calibri" charset="0"/>
                <a:ea typeface="ＭＳ Ｐゴシック" charset="0"/>
                <a:cs typeface="ＭＳ Ｐゴシック" charset="0"/>
              </a:rPr>
              <a:t> may want to reflect on the scientific method and consider how </a:t>
            </a:r>
            <a:r>
              <a:rPr lang="en-US" dirty="0" smtClean="0">
                <a:latin typeface="Calibri" charset="0"/>
                <a:ea typeface="ＭＳ Ｐゴシック" charset="0"/>
                <a:cs typeface="ＭＳ Ｐゴシック" charset="0"/>
              </a:rPr>
              <a:t> Carrel have conducted his experiment to eliminate</a:t>
            </a:r>
            <a:r>
              <a:rPr lang="en-US" baseline="0" dirty="0" smtClean="0">
                <a:latin typeface="Calibri" charset="0"/>
                <a:ea typeface="ＭＳ Ｐゴシック" charset="0"/>
                <a:cs typeface="ＭＳ Ｐゴシック" charset="0"/>
              </a:rPr>
              <a:t> any change of contamination-</a:t>
            </a:r>
            <a:r>
              <a:rPr lang="en-US" dirty="0" smtClean="0">
                <a:latin typeface="Calibri" charset="0"/>
                <a:ea typeface="ＭＳ Ｐゴシック" charset="0"/>
                <a:cs typeface="ＭＳ Ｐゴシック" charset="0"/>
              </a:rPr>
              <a:t> What was missing in his experimental design? Later </a:t>
            </a:r>
            <a:r>
              <a:rPr lang="en-US" dirty="0" err="1" smtClean="0">
                <a:latin typeface="Calibri" charset="0"/>
                <a:ea typeface="ＭＳ Ｐゴシック" charset="0"/>
                <a:cs typeface="ＭＳ Ｐゴシック" charset="0"/>
              </a:rPr>
              <a:t>Hayflick</a:t>
            </a:r>
            <a:r>
              <a:rPr lang="en-US" dirty="0" smtClean="0">
                <a:latin typeface="Calibri" charset="0"/>
                <a:ea typeface="ＭＳ Ｐゴシック" charset="0"/>
                <a:cs typeface="ＭＳ Ｐゴシック" charset="0"/>
              </a:rPr>
              <a:t> and Moorhead proposed the existence of a limit of cell divisions and the idea of something that counts the number of divisions. </a:t>
            </a:r>
          </a:p>
          <a:p>
            <a:endParaRPr lang="en-US" dirty="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In 1938, Carrel </a:t>
            </a:r>
            <a:r>
              <a:rPr lang="en-US" dirty="0">
                <a:latin typeface="Calibri" charset="0"/>
                <a:ea typeface="ＭＳ Ｐゴシック" charset="0"/>
                <a:cs typeface="ＭＳ Ｐゴシック" charset="0"/>
              </a:rPr>
              <a:t>is pictured </a:t>
            </a:r>
            <a:r>
              <a:rPr lang="en-US" dirty="0" smtClean="0">
                <a:latin typeface="Calibri" charset="0"/>
                <a:ea typeface="ＭＳ Ｐゴシック" charset="0"/>
                <a:cs typeface="ＭＳ Ｐゴシック" charset="0"/>
              </a:rPr>
              <a:t>on the cover of Time magazine f </a:t>
            </a:r>
            <a:r>
              <a:rPr lang="en-US" dirty="0">
                <a:latin typeface="Calibri" charset="0"/>
                <a:ea typeface="ＭＳ Ｐゴシック" charset="0"/>
                <a:cs typeface="ＭＳ Ｐゴシック" charset="0"/>
              </a:rPr>
              <a:t>with Charles </a:t>
            </a:r>
            <a:r>
              <a:rPr lang="en-US" dirty="0" smtClean="0">
                <a:latin typeface="Calibri" charset="0"/>
                <a:ea typeface="ＭＳ Ｐゴシック" charset="0"/>
                <a:cs typeface="ＭＳ Ｐゴシック" charset="0"/>
              </a:rPr>
              <a:t>Lindbergh,</a:t>
            </a:r>
            <a:r>
              <a:rPr lang="en-US" baseline="0" dirty="0" smtClean="0">
                <a:latin typeface="Calibri" charset="0"/>
                <a:ea typeface="ＭＳ Ｐゴシック" charset="0"/>
                <a:cs typeface="ＭＳ Ｐゴシック" charset="0"/>
              </a:rPr>
              <a:t> </a:t>
            </a:r>
            <a:r>
              <a:rPr lang="en-US" dirty="0" smtClean="0">
                <a:latin typeface="Calibri" charset="0"/>
                <a:ea typeface="ＭＳ Ｐゴシック" charset="0"/>
                <a:cs typeface="ＭＳ Ｐゴシック" charset="0"/>
              </a:rPr>
              <a:t>first </a:t>
            </a:r>
            <a:r>
              <a:rPr lang="en-US" dirty="0">
                <a:latin typeface="Calibri" charset="0"/>
                <a:ea typeface="ＭＳ Ｐゴシック" charset="0"/>
                <a:cs typeface="ＭＳ Ｐゴシック" charset="0"/>
              </a:rPr>
              <a:t>aviator to fly from </a:t>
            </a:r>
            <a:r>
              <a:rPr lang="en-US" dirty="0" smtClean="0">
                <a:latin typeface="Calibri" charset="0"/>
                <a:ea typeface="ＭＳ Ｐゴシック" charset="0"/>
                <a:cs typeface="ＭＳ Ｐゴシック" charset="0"/>
              </a:rPr>
              <a:t>New</a:t>
            </a:r>
            <a:r>
              <a:rPr lang="en-US" baseline="0" dirty="0" smtClean="0">
                <a:latin typeface="Calibri" charset="0"/>
                <a:ea typeface="ＭＳ Ｐゴシック" charset="0"/>
                <a:cs typeface="ＭＳ Ｐゴシック" charset="0"/>
              </a:rPr>
              <a:t> York</a:t>
            </a:r>
            <a:r>
              <a:rPr lang="en-US" dirty="0" smtClean="0">
                <a:latin typeface="Calibri" charset="0"/>
                <a:ea typeface="ＭＳ Ｐゴシック" charset="0"/>
                <a:cs typeface="ＭＳ Ｐゴシック" charset="0"/>
              </a:rPr>
              <a:t> </a:t>
            </a:r>
            <a:r>
              <a:rPr lang="en-US" dirty="0">
                <a:latin typeface="Calibri" charset="0"/>
                <a:ea typeface="ＭＳ Ｐゴシック" charset="0"/>
                <a:cs typeface="ＭＳ Ｐゴシック" charset="0"/>
              </a:rPr>
              <a:t>to Paris without </a:t>
            </a:r>
            <a:r>
              <a:rPr lang="en-US" dirty="0" smtClean="0">
                <a:latin typeface="Calibri" charset="0"/>
                <a:ea typeface="ＭＳ Ｐゴシック" charset="0"/>
                <a:cs typeface="ＭＳ Ｐゴシック" charset="0"/>
              </a:rPr>
              <a:t>stopping, </a:t>
            </a:r>
            <a:r>
              <a:rPr lang="en-US" dirty="0">
                <a:latin typeface="Calibri" charset="0"/>
                <a:ea typeface="ＭＳ Ｐゴシック" charset="0"/>
                <a:cs typeface="ＭＳ Ｐゴシック" charset="0"/>
              </a:rPr>
              <a:t>as </a:t>
            </a:r>
            <a:r>
              <a:rPr lang="en-US" dirty="0" smtClean="0">
                <a:latin typeface="Calibri" charset="0"/>
                <a:ea typeface="ＭＳ Ｐゴシック" charset="0"/>
                <a:cs typeface="ＭＳ Ｐゴシック" charset="0"/>
              </a:rPr>
              <a:t>the two</a:t>
            </a:r>
            <a:r>
              <a:rPr lang="en-US" baseline="0" dirty="0" smtClean="0">
                <a:latin typeface="Calibri" charset="0"/>
                <a:ea typeface="ＭＳ Ｐゴシック" charset="0"/>
                <a:cs typeface="ＭＳ Ｐゴシック" charset="0"/>
              </a:rPr>
              <a:t> mean shared a </a:t>
            </a:r>
            <a:r>
              <a:rPr lang="en-US" dirty="0" smtClean="0">
                <a:latin typeface="Calibri" charset="0"/>
                <a:ea typeface="ＭＳ Ｐゴシック" charset="0"/>
                <a:cs typeface="ＭＳ Ｐゴシック" charset="0"/>
              </a:rPr>
              <a:t> </a:t>
            </a:r>
            <a:r>
              <a:rPr lang="en-US" dirty="0">
                <a:latin typeface="Calibri" charset="0"/>
                <a:ea typeface="ＭＳ Ｐゴシック" charset="0"/>
                <a:cs typeface="ＭＳ Ｐゴシック" charset="0"/>
              </a:rPr>
              <a:t>fascination with immortality and pushing the bounds of human </a:t>
            </a:r>
            <a:r>
              <a:rPr lang="en-US" dirty="0" smtClean="0">
                <a:latin typeface="Calibri" charset="0"/>
                <a:ea typeface="ＭＳ Ｐゴシック" charset="0"/>
                <a:cs typeface="ＭＳ Ｐゴシック" charset="0"/>
              </a:rPr>
              <a:t>physiology. </a:t>
            </a:r>
            <a:r>
              <a:rPr lang="en-US" dirty="0">
                <a:latin typeface="Calibri" charset="0"/>
                <a:ea typeface="ＭＳ Ｐゴシック" charset="0"/>
                <a:cs typeface="ＭＳ Ｐゴシック" charset="0"/>
              </a:rPr>
              <a:t>Lindbergh had a </a:t>
            </a:r>
            <a:r>
              <a:rPr lang="en-US" dirty="0" smtClean="0">
                <a:latin typeface="Calibri" charset="0"/>
                <a:ea typeface="ＭＳ Ｐゴシック" charset="0"/>
                <a:cs typeface="ＭＳ Ｐゴシック" charset="0"/>
              </a:rPr>
              <a:t>sister-in-law  ailing from heart </a:t>
            </a:r>
            <a:r>
              <a:rPr lang="en-US" dirty="0">
                <a:latin typeface="Calibri" charset="0"/>
                <a:ea typeface="ＭＳ Ｐゴシック" charset="0"/>
                <a:cs typeface="ＭＳ Ｐゴシック" charset="0"/>
              </a:rPr>
              <a:t>failure.  It is important to note that many science fiction writers have used Carrel in his work to discuss dystopias about human futures. Journalist David M. Friedman wrote the book “ The </a:t>
            </a:r>
            <a:r>
              <a:rPr lang="en-US" dirty="0" err="1" smtClean="0">
                <a:latin typeface="Calibri" charset="0"/>
                <a:ea typeface="ＭＳ Ｐゴシック" charset="0"/>
                <a:cs typeface="ＭＳ Ｐゴシック" charset="0"/>
              </a:rPr>
              <a:t>Immortalists</a:t>
            </a:r>
            <a:r>
              <a:rPr lang="en-US" dirty="0" smtClean="0">
                <a:latin typeface="Calibri" charset="0"/>
                <a:ea typeface="ＭＳ Ｐゴシック" charset="0"/>
                <a:cs typeface="ＭＳ Ｐゴシック" charset="0"/>
              </a:rPr>
              <a:t>,” </a:t>
            </a:r>
            <a:r>
              <a:rPr lang="en-US" dirty="0">
                <a:latin typeface="Calibri" charset="0"/>
                <a:ea typeface="ＭＳ Ｐゴシック" charset="0"/>
                <a:cs typeface="ＭＳ Ｐゴシック" charset="0"/>
              </a:rPr>
              <a:t>which details the two men’s fascination with immortality, but only for the right people. They were both eugenicists. Lindbergh was </a:t>
            </a:r>
            <a:r>
              <a:rPr lang="en-US" dirty="0" smtClean="0">
                <a:latin typeface="Calibri" charset="0"/>
                <a:ea typeface="ＭＳ Ｐゴシック" charset="0"/>
                <a:cs typeface="ＭＳ Ｐゴシック" charset="0"/>
              </a:rPr>
              <a:t>quoted </a:t>
            </a:r>
            <a:r>
              <a:rPr lang="en-US" dirty="0">
                <a:latin typeface="Calibri" charset="0"/>
                <a:ea typeface="ＭＳ Ｐゴシック" charset="0"/>
                <a:cs typeface="ＭＳ Ｐゴシック" charset="0"/>
              </a:rPr>
              <a:t>as saying in his 1948 treatise “Of Flight and </a:t>
            </a:r>
            <a:r>
              <a:rPr lang="en-US" dirty="0" smtClean="0">
                <a:latin typeface="Calibri" charset="0"/>
                <a:ea typeface="ＭＳ Ｐゴシック" charset="0"/>
                <a:cs typeface="ＭＳ Ｐゴシック" charset="0"/>
              </a:rPr>
              <a:t>Life” </a:t>
            </a:r>
          </a:p>
          <a:p>
            <a:endParaRPr lang="en-US" dirty="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“We </a:t>
            </a:r>
            <a:r>
              <a:rPr lang="en-US" dirty="0">
                <a:latin typeface="Calibri" charset="0"/>
                <a:ea typeface="ＭＳ Ｐゴシック" charset="0"/>
                <a:cs typeface="ＭＳ Ｐゴシック" charset="0"/>
              </a:rPr>
              <a:t>cannot escape the fact that our civilization was built, and still depends, upon the quality rather than the equality of men.” </a:t>
            </a:r>
            <a:r>
              <a:rPr lang="en-US" dirty="0" smtClean="0">
                <a:latin typeface="Calibri" charset="0"/>
                <a:ea typeface="ＭＳ Ｐゴシック" charset="0"/>
                <a:cs typeface="ＭＳ Ｐゴシック" charset="0"/>
              </a:rPr>
              <a:t>( p35)</a:t>
            </a:r>
          </a:p>
          <a:p>
            <a:endParaRPr lang="en-US"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As </a:t>
            </a:r>
            <a:r>
              <a:rPr lang="en-US" dirty="0">
                <a:latin typeface="Calibri" charset="0"/>
                <a:ea typeface="ＭＳ Ｐゴシック" charset="0"/>
                <a:cs typeface="ＭＳ Ｐゴシック" charset="0"/>
              </a:rPr>
              <a:t>late as 1969, he remained concerned that “after millions of years of successful evolution, human life is now deteriorating genetically,” warning in Life magazine that “we must contrive a new process of evolutionary selection” in order to survive. </a:t>
            </a:r>
            <a:r>
              <a:rPr lang="en-US" dirty="0" smtClean="0">
                <a:latin typeface="Calibri" charset="0"/>
                <a:ea typeface="ＭＳ Ｐゴシック" charset="0"/>
                <a:cs typeface="ＭＳ Ｐゴシック" charset="0"/>
              </a:rPr>
              <a:t>(Dunn, 2007). </a:t>
            </a:r>
            <a:endParaRPr lang="en-US" dirty="0">
              <a:latin typeface="Calibri" charset="0"/>
              <a:ea typeface="ＭＳ Ｐゴシック" charset="0"/>
              <a:cs typeface="ＭＳ Ｐゴシック" charset="0"/>
            </a:endParaRP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QUESTION</a:t>
            </a:r>
            <a:r>
              <a:rPr lang="en-US" dirty="0" smtClean="0">
                <a:latin typeface="Calibri" charset="0"/>
                <a:ea typeface="ＭＳ Ｐゴシック" charset="0"/>
                <a:cs typeface="ＭＳ Ｐゴシック" charset="0"/>
              </a:rPr>
              <a:t>:</a:t>
            </a:r>
          </a:p>
          <a:p>
            <a:pPr marL="0" marR="0" indent="0" algn="l" defTabSz="457200" rtl="0" eaLnBrk="1" fontAlgn="base" latinLnBrk="0" hangingPunct="1">
              <a:lnSpc>
                <a:spcPct val="100000"/>
              </a:lnSpc>
              <a:spcBef>
                <a:spcPct val="30000"/>
              </a:spcBef>
              <a:spcAft>
                <a:spcPct val="0"/>
              </a:spcAft>
              <a:buClrTx/>
              <a:buSzTx/>
              <a:buFontTx/>
              <a:buNone/>
              <a:tabLst/>
              <a:defRPr/>
            </a:pPr>
            <a:r>
              <a:rPr lang="en-US" b="1" baseline="0" dirty="0" smtClean="0"/>
              <a:t>References: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Research Article: </a:t>
            </a:r>
            <a:r>
              <a:rPr lang="en-US" b="0" baseline="0" dirty="0" smtClean="0"/>
              <a:t>Carrel, Alexis. 1912.On the Permanent Life of Tissues outside of the Organism. Journal of Experimental Medicine 15: 516–28.</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Magazine Cover: </a:t>
            </a:r>
            <a:r>
              <a:rPr lang="en-US" b="0" baseline="0" dirty="0" smtClean="0"/>
              <a:t>. June 13, 1938. Lindbergh, Carrel, and the Pump</a:t>
            </a:r>
            <a:r>
              <a:rPr lang="en-US" b="1" baseline="0" dirty="0" smtClean="0"/>
              <a:t>. </a:t>
            </a:r>
            <a:r>
              <a:rPr lang="en-US" b="0" baseline="0" dirty="0" smtClean="0"/>
              <a:t>Time Magazine. 31 (24.). http://</a:t>
            </a:r>
            <a:r>
              <a:rPr lang="en-US" b="0" baseline="0" dirty="0" err="1" smtClean="0"/>
              <a:t>content.time.com</a:t>
            </a:r>
            <a:r>
              <a:rPr lang="en-US" b="0" baseline="0" dirty="0" smtClean="0"/>
              <a:t>/time/covers/0,16641,19380613,00.html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Website: </a:t>
            </a:r>
            <a:r>
              <a:rPr lang="en-US" b="0" baseline="0" dirty="0" smtClean="0"/>
              <a:t>Jiang, L.  Alexis Carrel’s Immortal Chicken Heart Tissue Cultures (1912-1946).</a:t>
            </a:r>
            <a:r>
              <a:rPr lang="en-US" b="1" baseline="0" dirty="0" smtClean="0"/>
              <a:t> </a:t>
            </a:r>
            <a:r>
              <a:rPr lang="en-US" b="0" baseline="0" dirty="0" smtClean="0"/>
              <a:t>Arizona State University, School of Life Science. Center for Biology and Society. The Embryo Project Encyclopedia. http://</a:t>
            </a:r>
            <a:r>
              <a:rPr lang="en-US" b="0" baseline="0" dirty="0" err="1" smtClean="0"/>
              <a:t>embryo.asu.edu</a:t>
            </a:r>
            <a:r>
              <a:rPr lang="en-US" b="0" baseline="0" dirty="0" smtClean="0"/>
              <a:t>/pages/alexis-carrels-immortal-chick-heart-tissue-cultures-1912-1946#sthash.dM0PDfyv.dpuf</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News Article: </a:t>
            </a:r>
            <a:r>
              <a:rPr lang="en-US" baseline="0" dirty="0" err="1" smtClean="0"/>
              <a:t>Rensberger</a:t>
            </a:r>
            <a:r>
              <a:rPr lang="en-US" baseline="0" dirty="0" smtClean="0"/>
              <a:t>, B.  June 10, 1981. Microbes are Immortal,  So Why Aren’t Humans?  Washington Post: H01. http://</a:t>
            </a:r>
            <a:r>
              <a:rPr lang="en-US" baseline="0" dirty="0" err="1" smtClean="0"/>
              <a:t>www.washingtonpost.com</a:t>
            </a:r>
            <a:r>
              <a:rPr lang="en-US" baseline="0" dirty="0" smtClean="0"/>
              <a:t>/</a:t>
            </a:r>
            <a:r>
              <a:rPr lang="en-US" baseline="0" dirty="0" err="1" smtClean="0"/>
              <a:t>wp-srv</a:t>
            </a:r>
            <a:r>
              <a:rPr lang="en-US" baseline="0" dirty="0" smtClean="0"/>
              <a:t>/national/horizon/june98/</a:t>
            </a:r>
            <a:r>
              <a:rPr lang="en-US" baseline="0" dirty="0" err="1" smtClean="0"/>
              <a:t>microbes.htm</a:t>
            </a:r>
            <a:endParaRPr lang="en-US"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Book: </a:t>
            </a:r>
            <a:r>
              <a:rPr lang="en-US" b="0" baseline="0" dirty="0" smtClean="0"/>
              <a:t>Lindbergh, C. 1948 Of Flight and Life.  </a:t>
            </a:r>
            <a:r>
              <a:rPr lang="en-US" b="0" baseline="0" dirty="0" err="1" smtClean="0"/>
              <a:t>Scrbiners</a:t>
            </a:r>
            <a:r>
              <a:rPr lang="en-US" b="0" baseline="0" dirty="0" smtClean="0"/>
              <a:t>. New York.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Book: </a:t>
            </a:r>
            <a:r>
              <a:rPr lang="en-US" b="0" baseline="0" dirty="0" smtClean="0"/>
              <a:t> Friedman, D. 2007. The </a:t>
            </a:r>
            <a:r>
              <a:rPr lang="en-US" b="0" baseline="0" dirty="0" err="1" smtClean="0"/>
              <a:t>Immortalists</a:t>
            </a:r>
            <a:r>
              <a:rPr lang="en-US" b="0" baseline="0" dirty="0" smtClean="0"/>
              <a:t>: Charles Lindbergh, Dr. Alexis Carrel, and Their Daring Quest to Live Forever. </a:t>
            </a:r>
            <a:r>
              <a:rPr lang="en-US" b="0" baseline="0" dirty="0" err="1" smtClean="0"/>
              <a:t>Ecco</a:t>
            </a:r>
            <a:r>
              <a:rPr lang="en-US" b="0" baseline="0" dirty="0" smtClean="0"/>
              <a:t> HarperCollins. New York.  338. </a:t>
            </a:r>
            <a:endParaRPr lang="en-US" b="1"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Book Review</a:t>
            </a:r>
            <a:r>
              <a:rPr lang="en-US" baseline="0" dirty="0" smtClean="0"/>
              <a:t>: Dunn, K. 2007. Death defying. New York Times. http://</a:t>
            </a:r>
            <a:r>
              <a:rPr lang="en-US" baseline="0" dirty="0" err="1" smtClean="0"/>
              <a:t>www.nytimes.com</a:t>
            </a:r>
            <a:r>
              <a:rPr lang="en-US" baseline="0" dirty="0" smtClean="0"/>
              <a:t>/2007/10/07/books/review/Dunn2-t.html?pagewanted=</a:t>
            </a:r>
            <a:r>
              <a:rPr lang="en-US" baseline="0" dirty="0" err="1" smtClean="0"/>
              <a:t>print&amp;_r</a:t>
            </a:r>
            <a:r>
              <a:rPr lang="en-US" baseline="0" dirty="0" smtClean="0"/>
              <a:t>=0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Book Review: </a:t>
            </a:r>
            <a:r>
              <a:rPr lang="en-US" b="0" baseline="0" dirty="0" smtClean="0"/>
              <a:t> </a:t>
            </a:r>
            <a:r>
              <a:rPr lang="en-US" b="0" baseline="0" dirty="0" err="1" smtClean="0"/>
              <a:t>Clarfield</a:t>
            </a:r>
            <a:r>
              <a:rPr lang="en-US" b="0" baseline="0" dirty="0" smtClean="0"/>
              <a:t>, A. Jan 20, 2009. From high-flying hero to eugenics advocate. CMAJ. 18 (2):210. http://</a:t>
            </a:r>
            <a:r>
              <a:rPr lang="en-US" b="0" baseline="0" dirty="0" err="1" smtClean="0"/>
              <a:t>www.ncbi.nlm.nih.gov</a:t>
            </a:r>
            <a:r>
              <a:rPr lang="en-US" b="0" baseline="0" dirty="0" smtClean="0"/>
              <a:t>/</a:t>
            </a:r>
            <a:r>
              <a:rPr lang="en-US" b="0" baseline="0" dirty="0" err="1" smtClean="0"/>
              <a:t>pmc</a:t>
            </a:r>
            <a:r>
              <a:rPr lang="en-US" b="0" baseline="0" dirty="0" smtClean="0"/>
              <a:t>/articles/PMC2621292/</a:t>
            </a:r>
          </a:p>
          <a:p>
            <a:endParaRPr lang="en-US" dirty="0">
              <a:latin typeface="Calibri" charset="0"/>
              <a:ea typeface="ＭＳ Ｐゴシック" charset="0"/>
              <a:cs typeface="ＭＳ Ｐゴシック" charset="0"/>
            </a:endParaRP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D6FAFAA-DCAE-BB4C-BEF0-71345F082D65}" type="slidenum">
              <a:rPr lang="en-US" sz="1200"/>
              <a:pPr eaLnBrk="1" hangingPunct="1"/>
              <a:t>17</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Beating</a:t>
            </a:r>
            <a:r>
              <a:rPr lang="en-US" baseline="0" dirty="0" smtClean="0"/>
              <a:t> Heart in a Dish</a:t>
            </a:r>
          </a:p>
          <a:p>
            <a:r>
              <a:rPr lang="en-US" baseline="0" dirty="0" smtClean="0"/>
              <a:t>Heart disease is leading cause of mortality, and your heart will beat at least 2.7 billion times. How can  scientists create heart cells in a dish to treat or prevent cardiovascular disease? How do cells in the embryo come to beat synchronously during the development of the heart?  David Ewing Duncan, a science journalist, explored new biomedical approaches in this area and others through the Experimental Man Project which is co sponsored by  The </a:t>
            </a:r>
            <a:r>
              <a:rPr lang="en-US" b="0" baseline="0" dirty="0" smtClean="0"/>
              <a:t>Center for Life Science Policy and the University of California at Berkeley. Using </a:t>
            </a:r>
            <a:r>
              <a:rPr lang="en-US" b="0" baseline="0" dirty="0" err="1" smtClean="0"/>
              <a:t>iPSCs</a:t>
            </a:r>
            <a:r>
              <a:rPr lang="en-US" b="0" baseline="0" dirty="0" smtClean="0"/>
              <a:t> scientists were able to  induce the formation of functional heart cells immunologically matched to  Ewing’s heart in a Petri dish. </a:t>
            </a:r>
            <a:endParaRPr lang="en-US" dirty="0" smtClean="0"/>
          </a:p>
          <a:p>
            <a:endParaRPr lang="en-US" dirty="0" smtClean="0"/>
          </a:p>
          <a:p>
            <a:pPr marL="0" indent="0">
              <a:buFont typeface="+mj-lt"/>
              <a:buNone/>
            </a:pPr>
            <a:r>
              <a:rPr lang="en-US" b="1" dirty="0" smtClean="0"/>
              <a:t>References:</a:t>
            </a:r>
            <a:r>
              <a:rPr lang="en-US" b="1" baseline="0" dirty="0" smtClean="0"/>
              <a:t> </a:t>
            </a:r>
          </a:p>
          <a:p>
            <a:pPr marL="228600" indent="-228600">
              <a:buFont typeface="+mj-lt"/>
              <a:buAutoNum type="arabicPeriod"/>
            </a:pPr>
            <a:r>
              <a:rPr lang="en-US" b="1" baseline="0" dirty="0" smtClean="0"/>
              <a:t>Website: </a:t>
            </a:r>
            <a:r>
              <a:rPr lang="en-US" b="0" baseline="0" dirty="0" smtClean="0"/>
              <a:t>Duncan, D. The Experimental Man Project. http://</a:t>
            </a:r>
            <a:r>
              <a:rPr lang="en-US" b="0" baseline="0" dirty="0" err="1" smtClean="0"/>
              <a:t>www.experimentalman.com</a:t>
            </a:r>
            <a:r>
              <a:rPr lang="en-US" b="0" baseline="0" dirty="0" smtClean="0"/>
              <a:t>. Website is a joint project of the Center for Life Science Policy and the University of California at Berkeley. MIT Technology Review. </a:t>
            </a:r>
          </a:p>
          <a:p>
            <a:pPr marL="228600" indent="-228600">
              <a:buFont typeface="+mj-lt"/>
              <a:buAutoNum type="arabicPeriod"/>
            </a:pPr>
            <a:r>
              <a:rPr lang="en-US" b="1" baseline="0" dirty="0" smtClean="0"/>
              <a:t>Science News Article: </a:t>
            </a:r>
            <a:r>
              <a:rPr lang="en-US" b="0" baseline="0" dirty="0" smtClean="0"/>
              <a:t>Duncan, D. Aug 23,  2011. Growing Heart Cells Just For You. MIT Technology Review. http://</a:t>
            </a:r>
            <a:r>
              <a:rPr lang="en-US" b="0" baseline="0" dirty="0" err="1" smtClean="0"/>
              <a:t>www.technologyreview.com</a:t>
            </a:r>
            <a:r>
              <a:rPr lang="en-US" b="0" baseline="0" dirty="0" smtClean="0"/>
              <a:t>/</a:t>
            </a:r>
            <a:r>
              <a:rPr lang="en-US" b="0" baseline="0" dirty="0" err="1" smtClean="0"/>
              <a:t>featuredstory</a:t>
            </a:r>
            <a:r>
              <a:rPr lang="en-US" b="0" baseline="0" dirty="0" smtClean="0"/>
              <a:t>/425129/growing-heart-cells-just-for-you/. Image in slide taken from this article. </a:t>
            </a:r>
          </a:p>
          <a:p>
            <a:pPr marL="228600" indent="-228600">
              <a:buFont typeface="+mj-lt"/>
              <a:buAutoNum type="arabicPeriod"/>
            </a:pPr>
            <a:r>
              <a:rPr lang="en-US" b="1" baseline="0" dirty="0" smtClean="0"/>
              <a:t>Video: </a:t>
            </a:r>
            <a:r>
              <a:rPr lang="en-US" b="0" baseline="0" dirty="0" smtClean="0"/>
              <a:t> Ruffing, G. 2011. </a:t>
            </a:r>
            <a:r>
              <a:rPr lang="en-US" baseline="0" dirty="0" smtClean="0"/>
              <a:t>David Ewing Duncan Experimental Man project video of the design process with interviews with scientists and Ewing the journalist himself .Video made by Matthew Guzman. Bottom on the page is the video link </a:t>
            </a:r>
          </a:p>
          <a:p>
            <a:pPr marL="0" indent="0">
              <a:buFont typeface="+mj-lt"/>
              <a:buNone/>
            </a:pPr>
            <a:r>
              <a:rPr lang="en-US" baseline="0" dirty="0" smtClean="0"/>
              <a:t>http://</a:t>
            </a:r>
            <a:r>
              <a:rPr lang="en-US" baseline="0" dirty="0" err="1" smtClean="0"/>
              <a:t>www.technologyreview.com</a:t>
            </a:r>
            <a:r>
              <a:rPr lang="en-US" baseline="0" dirty="0" smtClean="0"/>
              <a:t>/</a:t>
            </a:r>
            <a:r>
              <a:rPr lang="en-US" baseline="0" dirty="0" err="1" smtClean="0"/>
              <a:t>featuredstory</a:t>
            </a:r>
            <a:r>
              <a:rPr lang="en-US" baseline="0" dirty="0" smtClean="0"/>
              <a:t>/425129/growing-heart-cells-just-for-you/</a:t>
            </a:r>
          </a:p>
          <a:p>
            <a:r>
              <a:rPr lang="en-US" baseline="0" dirty="0" smtClean="0"/>
              <a:t>2:20” introduction by Duncan of the </a:t>
            </a:r>
            <a:r>
              <a:rPr lang="en-US" baseline="0" dirty="0" err="1" smtClean="0"/>
              <a:t>iPSC</a:t>
            </a:r>
            <a:r>
              <a:rPr lang="en-US" baseline="0" dirty="0" smtClean="0"/>
              <a:t> process to create </a:t>
            </a:r>
            <a:r>
              <a:rPr lang="en-US" baseline="0" dirty="0" err="1" smtClean="0"/>
              <a:t>cardiomyocytes</a:t>
            </a:r>
            <a:r>
              <a:rPr lang="en-US" baseline="0" dirty="0" smtClean="0"/>
              <a:t> </a:t>
            </a:r>
          </a:p>
          <a:p>
            <a:r>
              <a:rPr lang="en-US" baseline="0" dirty="0" smtClean="0"/>
              <a:t>2:30” beating heart cells; Chris Parker Cellular Dynamics</a:t>
            </a:r>
          </a:p>
          <a:p>
            <a:r>
              <a:rPr lang="en-US" baseline="0" dirty="0" smtClean="0"/>
              <a:t>3:48” screening drugs; personalized medicine, for effect and toxicity, and genetic susceptibility</a:t>
            </a:r>
          </a:p>
          <a:p>
            <a:r>
              <a:rPr lang="en-US" baseline="0" dirty="0" smtClean="0"/>
              <a:t>4:58” Jamie Thomson, discoverer of the first </a:t>
            </a:r>
            <a:r>
              <a:rPr lang="en-US" baseline="0" dirty="0" err="1" smtClean="0"/>
              <a:t>hESCs</a:t>
            </a:r>
            <a:r>
              <a:rPr lang="en-US" baseline="0" dirty="0" smtClean="0"/>
              <a:t> comments on this innovation</a:t>
            </a:r>
          </a:p>
          <a:p>
            <a:pPr marL="228600" indent="-228600">
              <a:buFont typeface="+mj-lt"/>
              <a:buAutoNum type="arabicPeriod"/>
            </a:pPr>
            <a:endParaRPr lang="en-US" b="0" baseline="0" dirty="0" smtClean="0"/>
          </a:p>
          <a:p>
            <a:pPr marL="228600" indent="-228600">
              <a:buFont typeface="+mj-lt"/>
              <a:buAutoNum type="arabicPeriod"/>
            </a:pPr>
            <a:endParaRPr lang="en-US" b="0" baseline="0" dirty="0" smtClean="0"/>
          </a:p>
          <a:p>
            <a:pPr marL="228600" indent="-228600">
              <a:buFont typeface="+mj-lt"/>
              <a:buAutoNum type="arabicPeriod"/>
            </a:pPr>
            <a:endParaRPr lang="en-US" b="0" baseline="0" dirty="0" smtClean="0"/>
          </a:p>
        </p:txBody>
      </p:sp>
      <p:sp>
        <p:nvSpPr>
          <p:cNvPr id="64516" name="Slide Number Placeholder 3"/>
          <p:cNvSpPr>
            <a:spLocks noGrp="1"/>
          </p:cNvSpPr>
          <p:nvPr>
            <p:ph type="sldNum" sz="quarter" idx="5"/>
          </p:nvPr>
        </p:nvSpPr>
        <p:spPr bwMode="auto">
          <a:noFill/>
          <a:ln>
            <a:miter lim="800000"/>
            <a:headEnd/>
            <a:tailEnd/>
          </a:ln>
        </p:spPr>
        <p:txBody>
          <a:bodyPr/>
          <a:lstStyle/>
          <a:p>
            <a:fld id="{33975ABF-3D89-E741-9D14-2ED98D1D77C5}" type="slidenum">
              <a:rPr lang="en-US"/>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Beating</a:t>
            </a:r>
            <a:r>
              <a:rPr lang="en-US" baseline="0" dirty="0" smtClean="0"/>
              <a:t> Heart Biology, </a:t>
            </a:r>
            <a:r>
              <a:rPr lang="en-US" baseline="0" dirty="0" err="1" smtClean="0"/>
              <a:t>Nanoimaging</a:t>
            </a:r>
            <a:r>
              <a:rPr lang="en-US" baseline="0" dirty="0" smtClean="0"/>
              <a:t>, and Mathematical Models </a:t>
            </a:r>
          </a:p>
          <a:p>
            <a:r>
              <a:rPr lang="en-US" baseline="0" dirty="0" smtClean="0"/>
              <a:t>This project is the production of an interdisciplinary team of creative scientists, programmers, and filmmakers and the data of the Barcelona Supercomputing Center. This visual rendition secured the Science Visualization Challenge Award in 2012. </a:t>
            </a:r>
          </a:p>
          <a:p>
            <a:endParaRPr lang="en-US" baseline="0" dirty="0" smtClean="0"/>
          </a:p>
          <a:p>
            <a:r>
              <a:rPr lang="en-US" b="1" baseline="0" dirty="0" smtClean="0"/>
              <a:t>References: </a:t>
            </a:r>
          </a:p>
          <a:p>
            <a:r>
              <a:rPr lang="en-US" b="1" baseline="0" dirty="0" smtClean="0"/>
              <a:t>1. Animation and Film: </a:t>
            </a:r>
            <a:r>
              <a:rPr lang="en-US" b="0" baseline="0" dirty="0" smtClean="0"/>
              <a:t>Marin, G. Sept 28, 2012.Alya Red The Computational Cardiac Model. Barcelona Supercomputing Center.  2012 Science Visualization Winner. You Tube. http://</a:t>
            </a:r>
            <a:r>
              <a:rPr lang="en-US" b="0" baseline="0" dirty="0" err="1" smtClean="0"/>
              <a:t>www.youtube.com</a:t>
            </a:r>
            <a:r>
              <a:rPr lang="en-US" b="0" baseline="0" dirty="0" smtClean="0"/>
              <a:t>/</a:t>
            </a:r>
            <a:r>
              <a:rPr lang="en-US" b="0" baseline="0" dirty="0" err="1" smtClean="0"/>
              <a:t>watch?v</a:t>
            </a:r>
            <a:r>
              <a:rPr lang="en-US" b="0" baseline="0" dirty="0" smtClean="0"/>
              <a:t>=tKD2hfF27rM (4:12”)</a:t>
            </a:r>
          </a:p>
          <a:p>
            <a:endParaRPr lang="en-US" baseline="0" dirty="0" smtClean="0"/>
          </a:p>
          <a:p>
            <a:endParaRPr lang="en-US" dirty="0"/>
          </a:p>
        </p:txBody>
      </p:sp>
      <p:sp>
        <p:nvSpPr>
          <p:cNvPr id="64516" name="Slide Number Placeholder 3"/>
          <p:cNvSpPr>
            <a:spLocks noGrp="1"/>
          </p:cNvSpPr>
          <p:nvPr>
            <p:ph type="sldNum" sz="quarter" idx="5"/>
          </p:nvPr>
        </p:nvSpPr>
        <p:spPr bwMode="auto">
          <a:noFill/>
          <a:ln>
            <a:miter lim="800000"/>
            <a:headEnd/>
            <a:tailEnd/>
          </a:ln>
        </p:spPr>
        <p:txBody>
          <a:bodyPr/>
          <a:lstStyle/>
          <a:p>
            <a:fld id="{33975ABF-3D89-E741-9D14-2ED98D1D77C5}" type="slidenum">
              <a:rPr lang="en-US"/>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humans age they experience disability which requires  adaptation to anew identity, memory loss, bone fragility, digestive changes, cognitive decline, heart disease, muscle loss, decreased fertility, and decreased sex drive.</a:t>
            </a:r>
            <a:r>
              <a:rPr lang="en-US" baseline="0" dirty="0" smtClean="0"/>
              <a:t> </a:t>
            </a:r>
            <a:endParaRPr lang="en-US" dirty="0" smtClean="0"/>
          </a:p>
          <a:p>
            <a:r>
              <a:rPr lang="en-US" dirty="0" smtClean="0"/>
              <a:t>If we are able to regenerate and rejuvenate the body  this may seem marvelous  but it is also a frightening prospect given some of the shared</a:t>
            </a:r>
            <a:r>
              <a:rPr lang="en-US" baseline="0" dirty="0" smtClean="0"/>
              <a:t> characteristics among stem cells, cancer cells, and cells in those living with immortality pathology, such as Brooke Greenberg, Brooke recently passed away at the age of 21, however her body stopped aging at the age of five years old both physically and cognitively. Dr. Eric </a:t>
            </a:r>
            <a:r>
              <a:rPr lang="en-US" baseline="0" dirty="0" err="1" smtClean="0"/>
              <a:t>Shadt</a:t>
            </a:r>
            <a:r>
              <a:rPr lang="en-US" baseline="0" dirty="0" smtClean="0"/>
              <a:t> is investigating the process through genetic mutational studies using the model organism Drosophila, a fruit fly, and also through isolation of her stem cells, Her stem cells have been differentiated into neurons in an effort to learn more about her lack of cell aging. </a:t>
            </a:r>
            <a:endParaRPr lang="en-US" dirty="0" smtClean="0"/>
          </a:p>
          <a:p>
            <a:endParaRPr lang="en-US" dirty="0" smtClean="0"/>
          </a:p>
          <a:p>
            <a:r>
              <a:rPr lang="en-US" b="1" dirty="0" smtClean="0"/>
              <a:t>References:</a:t>
            </a:r>
            <a:r>
              <a:rPr lang="en-US" b="1" baseline="0" dirty="0" smtClean="0"/>
              <a:t> </a:t>
            </a:r>
          </a:p>
          <a:p>
            <a:pPr marL="228600" indent="-228600">
              <a:buAutoNum type="arabicPeriod"/>
            </a:pPr>
            <a:r>
              <a:rPr lang="en-US" b="1" baseline="0" dirty="0" smtClean="0"/>
              <a:t>Talk Show Video: </a:t>
            </a:r>
            <a:r>
              <a:rPr lang="en-US" b="0" baseline="0" dirty="0" smtClean="0"/>
              <a:t>Couric. K. </a:t>
            </a:r>
            <a:r>
              <a:rPr lang="en-US" sz="1200" b="0" kern="1200" dirty="0" smtClean="0">
                <a:solidFill>
                  <a:schemeClr val="tx1"/>
                </a:solidFill>
                <a:effectLst/>
                <a:latin typeface="Gill Sans Light" charset="0"/>
                <a:ea typeface="ＭＳ Ｐゴシック" charset="-128"/>
                <a:cs typeface="ＭＳ Ｐゴシック" charset="-128"/>
              </a:rPr>
              <a:t>Jan 10, 2013</a:t>
            </a:r>
            <a:r>
              <a:rPr lang="en-US" sz="1200" kern="1200" dirty="0" smtClean="0">
                <a:solidFill>
                  <a:schemeClr val="tx1"/>
                </a:solidFill>
                <a:effectLst/>
                <a:latin typeface="Gill Sans Light" charset="0"/>
                <a:ea typeface="ＭＳ Ｐゴシック" charset="-128"/>
                <a:cs typeface="ＭＳ Ｐゴシック" charset="-128"/>
              </a:rPr>
              <a:t>. Could This Medical Mystery Keep Us Ageless Forever? Katie. ABC News.</a:t>
            </a:r>
            <a:r>
              <a:rPr lang="en-US" sz="1200" kern="1200" baseline="0" dirty="0" smtClean="0">
                <a:solidFill>
                  <a:schemeClr val="tx1"/>
                </a:solidFill>
                <a:effectLst/>
                <a:latin typeface="Gill Sans Light" charset="0"/>
                <a:ea typeface="ＭＳ Ｐゴシック" charset="-128"/>
                <a:cs typeface="ＭＳ Ｐゴシック" charset="-128"/>
              </a:rPr>
              <a:t> </a:t>
            </a:r>
            <a:r>
              <a:rPr lang="en-US" sz="1200" u="sng" kern="1200" dirty="0" smtClean="0">
                <a:solidFill>
                  <a:schemeClr val="tx1"/>
                </a:solidFill>
                <a:effectLst/>
                <a:latin typeface="Gill Sans Light" charset="0"/>
                <a:ea typeface="ＭＳ Ｐゴシック" charset="-128"/>
                <a:cs typeface="ＭＳ Ｐゴシック" charset="-128"/>
                <a:hlinkClick r:id="rId3"/>
              </a:rPr>
              <a:t>http://www.katiecouric.com/videos/could-this-medical-mystery-keep-us-young-forever/</a:t>
            </a:r>
            <a:r>
              <a:rPr lang="en-US" sz="1200" u="sng" kern="1200" dirty="0" smtClean="0">
                <a:solidFill>
                  <a:schemeClr val="tx1"/>
                </a:solidFill>
                <a:effectLst/>
                <a:latin typeface="Gill Sans Light" charset="0"/>
                <a:ea typeface="ＭＳ Ｐゴシック" charset="-128"/>
                <a:cs typeface="ＭＳ Ｐゴシック" charset="-128"/>
              </a:rPr>
              <a:t>(</a:t>
            </a:r>
            <a:r>
              <a:rPr lang="en-US" sz="1200" kern="1200" dirty="0" smtClean="0">
                <a:solidFill>
                  <a:schemeClr val="tx1"/>
                </a:solidFill>
                <a:effectLst/>
                <a:latin typeface="Gill Sans Light" charset="0"/>
                <a:ea typeface="ＭＳ Ｐゴシック" charset="-128"/>
                <a:cs typeface="ＭＳ Ｐゴシック" charset="-128"/>
              </a:rPr>
              <a:t> 6’ )</a:t>
            </a:r>
            <a:endParaRPr lang="en-US" dirty="0" smtClean="0"/>
          </a:p>
          <a:p>
            <a:pPr marL="0" indent="0">
              <a:buNone/>
            </a:pPr>
            <a:r>
              <a:rPr lang="en-US" sz="1200" kern="1200" dirty="0" smtClean="0">
                <a:solidFill>
                  <a:schemeClr val="tx1"/>
                </a:solidFill>
                <a:effectLst/>
                <a:latin typeface="Gill Sans Light" charset="0"/>
                <a:ea typeface="ＭＳ Ｐゴシック" charset="-128"/>
                <a:cs typeface="ＭＳ Ｐゴシック" charset="-128"/>
              </a:rPr>
              <a:t>Brooke Greenberg Family and Dr. Eric </a:t>
            </a:r>
            <a:r>
              <a:rPr lang="en-US" sz="1200" kern="1200" dirty="0" err="1" smtClean="0">
                <a:solidFill>
                  <a:schemeClr val="tx1"/>
                </a:solidFill>
                <a:effectLst/>
                <a:latin typeface="Gill Sans Light" charset="0"/>
                <a:ea typeface="ＭＳ Ｐゴシック" charset="-128"/>
                <a:cs typeface="ＭＳ Ｐゴシック" charset="-128"/>
              </a:rPr>
              <a:t>Shadt</a:t>
            </a:r>
            <a:r>
              <a:rPr lang="en-US" sz="1200" kern="1200" dirty="0" smtClean="0">
                <a:solidFill>
                  <a:schemeClr val="tx1"/>
                </a:solidFill>
                <a:effectLst/>
                <a:latin typeface="Gill Sans Light" charset="0"/>
                <a:ea typeface="ＭＳ Ｐゴシック" charset="-128"/>
                <a:cs typeface="ＭＳ Ｐゴシック" charset="-128"/>
              </a:rPr>
              <a:t> from ICAHN Institute of Genomics and </a:t>
            </a:r>
            <a:r>
              <a:rPr lang="en-US" sz="1200" kern="1200" dirty="0" err="1" smtClean="0">
                <a:solidFill>
                  <a:schemeClr val="tx1"/>
                </a:solidFill>
                <a:effectLst/>
                <a:latin typeface="Gill Sans Light" charset="0"/>
                <a:ea typeface="ＭＳ Ｐゴシック" charset="-128"/>
                <a:cs typeface="ＭＳ Ｐゴシック" charset="-128"/>
              </a:rPr>
              <a:t>Multiscale</a:t>
            </a:r>
            <a:r>
              <a:rPr lang="en-US" sz="1200" kern="1200" dirty="0" smtClean="0">
                <a:solidFill>
                  <a:schemeClr val="tx1"/>
                </a:solidFill>
                <a:effectLst/>
                <a:latin typeface="Gill Sans Light" charset="0"/>
                <a:ea typeface="ＭＳ Ｐゴシック" charset="-128"/>
                <a:cs typeface="ＭＳ Ｐゴシック" charset="-128"/>
              </a:rPr>
              <a:t> Biology at Mount Sinai NYC</a:t>
            </a:r>
            <a:r>
              <a:rPr lang="en-US" sz="1200" kern="1200" baseline="0" dirty="0" smtClean="0">
                <a:solidFill>
                  <a:schemeClr val="tx1"/>
                </a:solidFill>
                <a:effectLst/>
                <a:latin typeface="Gill Sans Light" charset="0"/>
                <a:ea typeface="ＭＳ Ｐゴシック" charset="-128"/>
                <a:cs typeface="ＭＳ Ｐゴシック" charset="-128"/>
              </a:rPr>
              <a:t> present  an a</a:t>
            </a:r>
            <a:r>
              <a:rPr lang="en-US" sz="1200" kern="1200" dirty="0" smtClean="0">
                <a:solidFill>
                  <a:schemeClr val="tx1"/>
                </a:solidFill>
                <a:effectLst/>
                <a:latin typeface="Gill Sans Light" charset="0"/>
                <a:ea typeface="ＭＳ Ｐゴシック" charset="-128"/>
                <a:cs typeface="ＭＳ Ｐゴシック" charset="-128"/>
              </a:rPr>
              <a:t>geless  case study.</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p:cNvSpPr>
          <p:nvPr>
            <p:ph type="sldImg"/>
          </p:nvPr>
        </p:nvSpPr>
        <p:spPr>
          <a:ln/>
        </p:spPr>
      </p:sp>
      <p:sp>
        <p:nvSpPr>
          <p:cNvPr id="214019" name="Notes Placeholder 2"/>
          <p:cNvSpPr>
            <a:spLocks noGrp="1"/>
          </p:cNvSpPr>
          <p:nvPr>
            <p:ph type="body" idx="1"/>
          </p:nvPr>
        </p:nvSpPr>
        <p:spPr>
          <a:noFill/>
          <a:ln/>
        </p:spPr>
        <p:txBody>
          <a:bodyPr/>
          <a:lstStyle/>
          <a:p>
            <a:r>
              <a:rPr lang="en-US" dirty="0" smtClean="0"/>
              <a:t>As</a:t>
            </a:r>
            <a:r>
              <a:rPr lang="en-US" baseline="0" dirty="0" smtClean="0"/>
              <a:t> more advances are made in stem cell research, it is important to consider issues of access and equity with respect to  participation, use, and service. </a:t>
            </a:r>
            <a:r>
              <a:rPr lang="en-US" dirty="0" smtClean="0"/>
              <a:t>An interdisciplinary team has created the curriculum entitled Stem Cells Across the Curriculum (SCAC) using</a:t>
            </a:r>
            <a:r>
              <a:rPr lang="en-US" baseline="0" dirty="0" smtClean="0"/>
              <a:t> an approach that </a:t>
            </a:r>
            <a:r>
              <a:rPr lang="en-US" dirty="0" smtClean="0"/>
              <a:t>ensures a balanced, yet rigorous, view on life science research and its relationship with society. The curriculum is designed to question the normative</a:t>
            </a:r>
            <a:r>
              <a:rPr lang="en-US" baseline="0" dirty="0" smtClean="0"/>
              <a:t> assumptions associated with biomedical research: </a:t>
            </a:r>
          </a:p>
          <a:p>
            <a:endParaRPr lang="en-US" baseline="0" dirty="0" smtClean="0"/>
          </a:p>
          <a:p>
            <a:r>
              <a:rPr lang="en-US" dirty="0" smtClean="0"/>
              <a:t>•That bodies can be sites of experimentation and sources of biological material</a:t>
            </a:r>
          </a:p>
          <a:p>
            <a:r>
              <a:rPr lang="en-US" dirty="0" smtClean="0"/>
              <a:t>•That only “healthy” people can contribute to a productive society</a:t>
            </a:r>
          </a:p>
          <a:p>
            <a:r>
              <a:rPr lang="en-US" dirty="0" smtClean="0"/>
              <a:t>•That science and technology are the best ways to solve social problems.</a:t>
            </a:r>
          </a:p>
          <a:p>
            <a:r>
              <a:rPr lang="en-US" dirty="0" smtClean="0"/>
              <a:t>•That inequity is a by-product of holding a competitive edge</a:t>
            </a:r>
          </a:p>
          <a:p>
            <a:endParaRPr lang="en-US" dirty="0" smtClean="0"/>
          </a:p>
          <a:p>
            <a:r>
              <a:rPr lang="en-US" dirty="0" smtClean="0"/>
              <a:t>Issues surrounding  access to the</a:t>
            </a:r>
            <a:r>
              <a:rPr lang="en-US" baseline="0" dirty="0" smtClean="0"/>
              <a:t> products of stem cell research, include </a:t>
            </a:r>
            <a:r>
              <a:rPr lang="en-US" dirty="0" smtClean="0"/>
              <a:t>intellectual property, patents, </a:t>
            </a:r>
            <a:r>
              <a:rPr lang="en-US" dirty="0" err="1" smtClean="0"/>
              <a:t>biobanking</a:t>
            </a:r>
            <a:r>
              <a:rPr lang="en-US" dirty="0" smtClean="0"/>
              <a:t>, and disability discrimination are considered using a distributive justice approach that considers who benefits from the goods produced from stem cell research. Ethical</a:t>
            </a:r>
            <a:r>
              <a:rPr lang="en-US" baseline="0" dirty="0" smtClean="0"/>
              <a:t> issues regarding who directs, participates, or funds stem cell research such as the practices and policies associated with </a:t>
            </a:r>
            <a:r>
              <a:rPr lang="en-US" dirty="0" smtClean="0"/>
              <a:t>ethics committee composition, oocyte payment, and just participant selection in clinical trials are considered using a procedural justice framework that questions who directs stem cell research be they scientist, human research subject, or a policy maker. To provide cohesiveness and context for these diverse topics, we created four modules that span these areas to support deeper learning in particular areas of interest.</a:t>
            </a:r>
          </a:p>
          <a:p>
            <a:endParaRPr lang="en-US" dirty="0" smtClean="0"/>
          </a:p>
          <a:p>
            <a:r>
              <a:rPr lang="en-US" sz="1200" kern="1200" dirty="0" smtClean="0">
                <a:solidFill>
                  <a:schemeClr val="tx1"/>
                </a:solidFill>
                <a:effectLst/>
                <a:latin typeface="+mn-lt"/>
                <a:ea typeface="+mn-ea"/>
                <a:cs typeface="+mn-cs"/>
              </a:rPr>
              <a:t>These modules address fractious problems in the following way: </a:t>
            </a:r>
            <a:r>
              <a:rPr lang="en-US" sz="1200" i="1" kern="1200" dirty="0" err="1" smtClean="0">
                <a:solidFill>
                  <a:schemeClr val="tx1"/>
                </a:solidFill>
                <a:effectLst/>
                <a:latin typeface="+mn-lt"/>
                <a:ea typeface="+mn-ea"/>
                <a:cs typeface="+mn-cs"/>
              </a:rPr>
              <a:t>HeLa</a:t>
            </a:r>
            <a:r>
              <a:rPr lang="en-US" sz="1200" i="1" kern="1200" dirty="0" smtClean="0">
                <a:solidFill>
                  <a:schemeClr val="tx1"/>
                </a:solidFill>
                <a:effectLst/>
                <a:latin typeface="+mn-lt"/>
                <a:ea typeface="+mn-ea"/>
                <a:cs typeface="+mn-cs"/>
              </a:rPr>
              <a:t> Cells &amp; HPV Genes: Immortality &amp; Cancer</a:t>
            </a:r>
            <a:r>
              <a:rPr lang="en-US" sz="1200" kern="1200" dirty="0" smtClean="0">
                <a:solidFill>
                  <a:schemeClr val="tx1"/>
                </a:solidFill>
                <a:effectLst/>
                <a:latin typeface="+mn-lt"/>
                <a:ea typeface="+mn-ea"/>
                <a:cs typeface="+mn-cs"/>
              </a:rPr>
              <a:t> reviews basic cell biology, tissue culture, and human subjects research in the context of privacy, ownership, and access to the goods and products of research; </a:t>
            </a:r>
            <a:r>
              <a:rPr lang="en-US" sz="1200" i="1" kern="1200" dirty="0" smtClean="0">
                <a:solidFill>
                  <a:schemeClr val="tx1"/>
                </a:solidFill>
                <a:effectLst/>
                <a:latin typeface="+mn-lt"/>
                <a:ea typeface="+mn-ea"/>
                <a:cs typeface="+mn-cs"/>
              </a:rPr>
              <a:t>Eggs &amp; Blood: Gifts &amp; Commodities</a:t>
            </a:r>
            <a:r>
              <a:rPr lang="en-US" sz="1200" kern="1200" dirty="0" smtClean="0">
                <a:solidFill>
                  <a:schemeClr val="tx1"/>
                </a:solidFill>
                <a:effectLst/>
                <a:latin typeface="+mn-lt"/>
                <a:ea typeface="+mn-ea"/>
                <a:cs typeface="+mn-cs"/>
              </a:rPr>
              <a:t> traces the history of compensation and the sacred value placed on some bodies/tissues/cells and not others; </a:t>
            </a:r>
            <a:r>
              <a:rPr lang="en-US" sz="1200" i="1" kern="1200" dirty="0" smtClean="0">
                <a:solidFill>
                  <a:schemeClr val="tx1"/>
                </a:solidFill>
                <a:effectLst/>
                <a:latin typeface="+mn-lt"/>
                <a:ea typeface="+mn-ea"/>
                <a:cs typeface="+mn-cs"/>
              </a:rPr>
              <a:t>Disease, Disability, &amp; Immortality: Hope &amp; Hype</a:t>
            </a:r>
            <a:r>
              <a:rPr lang="en-US" sz="1200" kern="1200" dirty="0" smtClean="0">
                <a:solidFill>
                  <a:schemeClr val="tx1"/>
                </a:solidFill>
                <a:effectLst/>
                <a:latin typeface="+mn-lt"/>
                <a:ea typeface="+mn-ea"/>
                <a:cs typeface="+mn-cs"/>
              </a:rPr>
              <a:t> explores the natural physical and cognitive variability in the human population and questions the goal of a “cure” in biomedical research; and </a:t>
            </a:r>
            <a:r>
              <a:rPr lang="en-US" sz="1200" i="1" kern="1200" dirty="0" smtClean="0">
                <a:solidFill>
                  <a:schemeClr val="tx1"/>
                </a:solidFill>
                <a:effectLst/>
                <a:latin typeface="+mn-lt"/>
                <a:ea typeface="+mn-ea"/>
                <a:cs typeface="+mn-cs"/>
              </a:rPr>
              <a:t>Stem Cells &amp; Policy: Values &amp; Religion</a:t>
            </a:r>
            <a:r>
              <a:rPr lang="en-US" sz="1200" kern="1200" dirty="0" smtClean="0">
                <a:solidFill>
                  <a:schemeClr val="tx1"/>
                </a:solidFill>
                <a:effectLst/>
                <a:latin typeface="+mn-lt"/>
                <a:ea typeface="+mn-ea"/>
                <a:cs typeface="+mn-cs"/>
              </a:rPr>
              <a:t> analyzes how policy is shaped in pluralistic societies in ways that can promote tolerance of different points of view. </a:t>
            </a:r>
            <a:endParaRPr lang="en-US" dirty="0" smtClean="0"/>
          </a:p>
          <a:p>
            <a:endParaRPr lang="en-US" dirty="0" smtClean="0"/>
          </a:p>
          <a:p>
            <a:endParaRPr lang="en-US" dirty="0" smtClean="0"/>
          </a:p>
          <a:p>
            <a:r>
              <a:rPr lang="en-US" b="1" baseline="0" dirty="0" smtClean="0"/>
              <a:t> References: </a:t>
            </a:r>
          </a:p>
          <a:p>
            <a:endParaRPr lang="en-US" b="1" baseline="0" dirty="0" smtClean="0"/>
          </a:p>
          <a:p>
            <a:r>
              <a:rPr lang="en-US" b="1" baseline="0" dirty="0" smtClean="0"/>
              <a:t>1. Website: </a:t>
            </a:r>
            <a:r>
              <a:rPr lang="en-US" b="0" baseline="0" dirty="0" smtClean="0"/>
              <a:t>Chamany, K. et al. 2014. Stem Cells Across the Curriculum. http://</a:t>
            </a:r>
            <a:r>
              <a:rPr lang="en-US" b="0" baseline="0" dirty="0" err="1" smtClean="0"/>
              <a:t>stemcellcurriculum.org</a:t>
            </a:r>
            <a:r>
              <a:rPr lang="en-US" b="0" baseline="0" dirty="0" smtClean="0"/>
              <a:t> </a:t>
            </a:r>
            <a:endParaRPr lang="en-US" b="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Biology as Information Technology</a:t>
            </a:r>
          </a:p>
          <a:p>
            <a:pPr marL="0" marR="0" indent="0" algn="l" defTabSz="457200" rtl="0" eaLnBrk="1" fontAlgn="base" latinLnBrk="0" hangingPunct="1">
              <a:lnSpc>
                <a:spcPct val="100000"/>
              </a:lnSpc>
              <a:spcBef>
                <a:spcPct val="30000"/>
              </a:spcBef>
              <a:spcAft>
                <a:spcPct val="0"/>
              </a:spcAft>
              <a:buClrTx/>
              <a:buSzTx/>
              <a:buFontTx/>
              <a:buNone/>
              <a:tabLst/>
              <a:defRPr/>
            </a:pPr>
            <a:r>
              <a:rPr lang="en-US" dirty="0" smtClean="0"/>
              <a:t>Over the  last 100 years  scientists have conducted experiments</a:t>
            </a:r>
            <a:r>
              <a:rPr lang="en-US" baseline="0" dirty="0" smtClean="0"/>
              <a:t> and developed technologies to extend and improve the quality of life.  The fascination with extending lifespan began in the early 1900s shortly after scientists learned how to culture bacteria and keep cells alive in various growth media- essentially creating immortal cultures. Not surprisingly, these techniques led to biomedical approaches  most of which were designed to address external threats or foreign agents  through the development of vaccines and antibiotics.  This focus on external threats, included individuals from different racial groups, or whose country of origin differed,  which led to developments in defense weapons for war and  techniques designed to promote genocide  or population control. In the 1940s  another shift occurred. Rather than focus on purely external threats, scientists and society collaborated to eliminate or prevent “genetic pollution. “ Their efforts were focused on those heritable elements that could harm us from within. Though DNA, had not yet been discovered before 1952,  a wide scale eugenics movement was launched in the United States by Charles Davenport and others considered to be leaders in their respective fields. These eugenics practices, which involved forced sterilization and  restrictive immigration laws,  were eventually exported to Nazi Germany where scientists like Joseph Mengele sought to create a pure breed of people not contaminated by the genetics of  those declared unfit. The events of WWII in which thousands of individuals were killed in that name of eugenics and civilians were maimed and killed by the fallout of the nuclear bomb developed as part of the Manhattan Project, led the United States to revisit its investment in science. This shift in morality alongside recent advances in biology, resulted in research designed to preserve life rather than destroy it.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457200" rtl="0" eaLnBrk="1" fontAlgn="base" latinLnBrk="0" hangingPunct="1">
              <a:lnSpc>
                <a:spcPct val="100000"/>
              </a:lnSpc>
              <a:spcBef>
                <a:spcPct val="30000"/>
              </a:spcBef>
              <a:spcAft>
                <a:spcPct val="0"/>
              </a:spcAft>
              <a:buClrTx/>
              <a:buSzTx/>
              <a:buFontTx/>
              <a:buNone/>
              <a:tabLst/>
              <a:defRPr/>
            </a:pPr>
            <a:r>
              <a:rPr lang="en-US" baseline="0" dirty="0" smtClean="0"/>
              <a:t>In 1945, in a effort to provide jobs for scientists  and to promote a post-war ethos of transparency, President Roosevelt addressed a letter to </a:t>
            </a:r>
            <a:r>
              <a:rPr lang="en-US" baseline="0" dirty="0" err="1" smtClean="0"/>
              <a:t>Vannevar</a:t>
            </a:r>
            <a:r>
              <a:rPr lang="en-US" baseline="0" dirty="0" smtClean="0"/>
              <a:t> Bush, Director of the Office of Scientific Research and Development, requesting that he identify another role for some 6000 government employed scientists that did not involve the development of tools for warfare. Bush responded with  a report entitled “Science: The Endless Frontier.”  that opened the doors to biomedical research on the grounds that "Scientific progress is one essential key to our security as a nation, to our better health, to more jobs, to a higher standard of living, and to our cultural progress."  Bush had the foresight to recognize that in 1945, with the advent of antibiotics, communicable diseases would diminish, but that longer lives would result in more chronic and degenerative diseases such as CVD and diabetes. Thus, the era of Big Biology commenced  with a focus on  chronic diseases including cancer. It is of note to point out the that the six-chapter  report proposes coordinated public funding of all science, unfettered freedom to conduct science, and to promote science through education, patents, and publication/dissemination.  During the 1950s and 1960s there was also a growing interest in the ways in which genes interacted with other elements in the environment such as toxins and viruses and the first human cell lines were established in 1951. With the emergence of recombinant DNA (</a:t>
            </a:r>
            <a:r>
              <a:rPr lang="en-US" baseline="0" dirty="0" err="1" smtClean="0"/>
              <a:t>rDNA</a:t>
            </a:r>
            <a:r>
              <a:rPr lang="en-US" baseline="0" dirty="0" smtClean="0"/>
              <a:t>) techniques and application  in the 1970s, scientists embarked on one of the largest scale biology projects-The Human Genome Project, which in combination with cell culture, allowed scientists to reveal many biological processes involved in human reproduction and development.   By the late 1990s, human embryonic stem cells were isolated from these new techniques associated with reproduction, mammals had been cloned, and an era of personalized medicine was ushered in providing society with choices regarding how they develop, reproduce, and age.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457200" rtl="0" eaLnBrk="1" fontAlgn="base" latinLnBrk="0" hangingPunct="1">
              <a:lnSpc>
                <a:spcPct val="100000"/>
              </a:lnSpc>
              <a:spcBef>
                <a:spcPct val="30000"/>
              </a:spcBef>
              <a:spcAft>
                <a:spcPct val="0"/>
              </a:spcAft>
              <a:buClrTx/>
              <a:buSzTx/>
              <a:buFontTx/>
              <a:buNone/>
              <a:tabLst/>
              <a:defRPr/>
            </a:pPr>
            <a:r>
              <a:rPr lang="en-US" baseline="0" dirty="0" smtClean="0"/>
              <a:t>Ray </a:t>
            </a:r>
            <a:r>
              <a:rPr lang="en-US" baseline="0" dirty="0" err="1" smtClean="0"/>
              <a:t>Kurzweil</a:t>
            </a:r>
            <a:r>
              <a:rPr lang="en-US" baseline="0" dirty="0" smtClean="0"/>
              <a:t>, a famous inventor believes that  humans can extend life forever, and that if biology is an information technology, inventions will  grow exponentially. His philosophy has been embraced by a community of “</a:t>
            </a:r>
            <a:r>
              <a:rPr lang="en-US" baseline="0" dirty="0" err="1" smtClean="0"/>
              <a:t>Immortalists</a:t>
            </a:r>
            <a:r>
              <a:rPr lang="en-US" baseline="0" dirty="0" smtClean="0"/>
              <a:t>”; people, organizations, and movements that seek to extend life. In order to extend human lifespan, a  deep understanding of the biological processes of human development is essential and the basic biology behind stem cell science can reveal much about what causes cells to  regenerate, differentiate, and die. Not surprisingly, stem cell research conferences are increasingly attracting those interesting in harnessing stem cell science to extend or improve the quality of life.  Dr. Aubrey de Grey, founder of the </a:t>
            </a:r>
            <a:r>
              <a:rPr lang="en-US" baseline="0" dirty="0" err="1" smtClean="0"/>
              <a:t>Sens</a:t>
            </a:r>
            <a:r>
              <a:rPr lang="en-US" baseline="0" dirty="0" smtClean="0"/>
              <a:t> Foundation is one such individual. This trend to invest in life extension or enhancing technologies has led to the emergence of entire conferences devoted to the subject such as the Annual Rejuvenation Biotechnology Conference and organizations dedicated to promoting youth and restoration such as the Federation of Adipose Therapeutics and Science.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1" baseline="0" dirty="0" smtClean="0"/>
          </a:p>
          <a:p>
            <a:pPr marL="0" marR="0" indent="0" algn="l" defTabSz="457200" rtl="0" eaLnBrk="1" fontAlgn="base" latinLnBrk="0" hangingPunct="1">
              <a:lnSpc>
                <a:spcPct val="100000"/>
              </a:lnSpc>
              <a:spcBef>
                <a:spcPct val="30000"/>
              </a:spcBef>
              <a:spcAft>
                <a:spcPct val="0"/>
              </a:spcAft>
              <a:buClrTx/>
              <a:buSzTx/>
              <a:buFontTx/>
              <a:buNone/>
              <a:tabLst/>
              <a:defRPr/>
            </a:pPr>
            <a:r>
              <a:rPr lang="en-US" b="1" baseline="0" dirty="0" smtClean="0"/>
              <a:t>References: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Video: </a:t>
            </a:r>
            <a:r>
              <a:rPr lang="en-US" b="0" baseline="0" dirty="0" err="1" smtClean="0"/>
              <a:t>Sussberg</a:t>
            </a:r>
            <a:r>
              <a:rPr lang="en-US" b="0" baseline="0" dirty="0" smtClean="0"/>
              <a:t>, J. and  D. Alvarado. 2013. The </a:t>
            </a:r>
            <a:r>
              <a:rPr lang="en-US" b="0" baseline="0" dirty="0" err="1" smtClean="0"/>
              <a:t>Immortalists</a:t>
            </a:r>
            <a:r>
              <a:rPr lang="en-US" b="0" baseline="0" dirty="0" smtClean="0"/>
              <a:t>. </a:t>
            </a:r>
            <a:r>
              <a:rPr lang="en-US" b="0" baseline="0" dirty="0" err="1" smtClean="0"/>
              <a:t>Dogpatch</a:t>
            </a:r>
            <a:r>
              <a:rPr lang="en-US" b="0" baseline="0" dirty="0" smtClean="0"/>
              <a:t> Films an  Structure Films.  (2:44”) </a:t>
            </a:r>
            <a:endParaRPr lang="en-US" b="1"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News Article: </a:t>
            </a:r>
            <a:r>
              <a:rPr lang="en-US" baseline="0" dirty="0" err="1" smtClean="0"/>
              <a:t>Rensberger</a:t>
            </a:r>
            <a:r>
              <a:rPr lang="en-US" baseline="0" dirty="0" smtClean="0"/>
              <a:t>, B.  June 10, 1981. Microbes are Immortal,  So Why Aren’t Humans?  Washington Post: H01. http://</a:t>
            </a:r>
            <a:r>
              <a:rPr lang="en-US" baseline="0" dirty="0" err="1" smtClean="0"/>
              <a:t>www.washingtonpost.com</a:t>
            </a:r>
            <a:r>
              <a:rPr lang="en-US" baseline="0" dirty="0" smtClean="0"/>
              <a:t>/</a:t>
            </a:r>
            <a:r>
              <a:rPr lang="en-US" baseline="0" dirty="0" err="1" smtClean="0"/>
              <a:t>wp-srv</a:t>
            </a:r>
            <a:r>
              <a:rPr lang="en-US" baseline="0" dirty="0" smtClean="0"/>
              <a:t>/national/horizon/june98/</a:t>
            </a:r>
            <a:r>
              <a:rPr lang="en-US" baseline="0" dirty="0" err="1" smtClean="0"/>
              <a:t>microbes.htm</a:t>
            </a:r>
            <a:endParaRPr lang="en-US"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Government Letter: </a:t>
            </a:r>
            <a:r>
              <a:rPr lang="en-US" b="0" baseline="0" dirty="0" smtClean="0"/>
              <a:t>Bush, </a:t>
            </a:r>
            <a:r>
              <a:rPr lang="en-US" b="0" baseline="0" dirty="0" err="1" smtClean="0"/>
              <a:t>Vannevar</a:t>
            </a:r>
            <a:r>
              <a:rPr lang="en-US" b="0" baseline="0" dirty="0" smtClean="0"/>
              <a:t>. 1945. Science: The Endless Frontier. Original letter from Roosevelt to Bush and his report. Focus on Letter Exchange (1-5) and </a:t>
            </a:r>
            <a:r>
              <a:rPr lang="en-US" b="0" baseline="0" dirty="0" err="1" smtClean="0"/>
              <a:t>Chapt</a:t>
            </a:r>
            <a:r>
              <a:rPr lang="en-US" b="0" baseline="0" dirty="0" smtClean="0"/>
              <a:t> 3 (9-13) (18pages) http://</a:t>
            </a:r>
            <a:r>
              <a:rPr lang="en-US" b="0" baseline="0" dirty="0" err="1" smtClean="0"/>
              <a:t>www.nsf.gov</a:t>
            </a:r>
            <a:r>
              <a:rPr lang="en-US" b="0" baseline="0" dirty="0" smtClean="0"/>
              <a:t>/od/</a:t>
            </a:r>
            <a:r>
              <a:rPr lang="en-US" b="0" baseline="0" dirty="0" err="1" smtClean="0"/>
              <a:t>lpa</a:t>
            </a:r>
            <a:r>
              <a:rPr lang="en-US" b="0" baseline="0" dirty="0" smtClean="0"/>
              <a:t>/nsf50/vbush1945.htm#transmittal.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Conference Paper: </a:t>
            </a:r>
            <a:r>
              <a:rPr lang="en-US" b="0" baseline="0" dirty="0" smtClean="0"/>
              <a:t>Cozzens, Susan. Social Sciences: Shunned at the Frontier. In Science the Endless Frontier: Learning from the Past, Designing for the Future.  Highlights from a conference series held between 1994-1996. P101-105. http://</a:t>
            </a:r>
            <a:r>
              <a:rPr lang="en-US" b="0" baseline="0" dirty="0" err="1" smtClean="0"/>
              <a:t>www.cspo.org</a:t>
            </a:r>
            <a:r>
              <a:rPr lang="en-US" b="0" baseline="0" dirty="0" smtClean="0"/>
              <a:t>/products/conferences/bush/</a:t>
            </a:r>
            <a:r>
              <a:rPr lang="en-US" b="0" baseline="0" dirty="0" err="1" smtClean="0"/>
              <a:t>fulltexthighlights.pdf</a:t>
            </a:r>
            <a:r>
              <a:rPr lang="en-US" b="0" baseline="0" dirty="0" smtClean="0"/>
              <a:t>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Conference Paper: </a:t>
            </a:r>
            <a:r>
              <a:rPr lang="en-US" b="0" baseline="0" dirty="0" smtClean="0"/>
              <a:t>Crow, Michael. Beyond the Endless Frontier. In Science the Endless Frontier: Learning from the Past, Designing for the Future.  Highlights from a conference series held between 1994-1996. P-114-118 http://</a:t>
            </a:r>
            <a:r>
              <a:rPr lang="en-US" b="0" baseline="0" dirty="0" err="1" smtClean="0"/>
              <a:t>www.cspo.org</a:t>
            </a:r>
            <a:r>
              <a:rPr lang="en-US" b="0" baseline="0" dirty="0" smtClean="0"/>
              <a:t>/products/conferences/bush/</a:t>
            </a:r>
            <a:r>
              <a:rPr lang="en-US" b="0" baseline="0" dirty="0" err="1" smtClean="0"/>
              <a:t>fulltexthighlights.pdf</a:t>
            </a:r>
            <a:r>
              <a:rPr lang="en-US" b="0" baseline="0" dirty="0" smtClean="0"/>
              <a:t>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Research Article: </a:t>
            </a:r>
            <a:r>
              <a:rPr lang="en-US" baseline="0" dirty="0" smtClean="0"/>
              <a:t>Dean, W. Dec 2011. The armed forces institute of regenerative medicine: a collaborative approach to the department of defense- relevant research. Regenerative Medicine 6 (6 </a:t>
            </a:r>
            <a:r>
              <a:rPr lang="en-US" baseline="0" dirty="0" err="1" smtClean="0"/>
              <a:t>Suppl</a:t>
            </a:r>
            <a:r>
              <a:rPr lang="en-US" baseline="0" dirty="0" smtClean="0"/>
              <a:t>):71-74.  This piece has good visuals and should be viewed in color.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News Article: </a:t>
            </a:r>
            <a:r>
              <a:rPr lang="en-US" b="0" baseline="0" dirty="0" smtClean="0"/>
              <a:t>Matthews, Cara. Jan 12, 2011. Group says more stem cell funding would create more jobs. </a:t>
            </a:r>
            <a:r>
              <a:rPr lang="en-US" b="0" baseline="0" dirty="0" err="1" smtClean="0"/>
              <a:t>VoteupNY.com.http</a:t>
            </a:r>
            <a:r>
              <a:rPr lang="en-US" b="0" baseline="0" dirty="0" smtClean="0"/>
              <a:t>://</a:t>
            </a:r>
            <a:r>
              <a:rPr lang="en-US" b="0" baseline="0" dirty="0" err="1" smtClean="0"/>
              <a:t>blogs.democratandchronicle.com</a:t>
            </a:r>
            <a:r>
              <a:rPr lang="en-US" b="0" baseline="0" dirty="0" smtClean="0"/>
              <a:t>/</a:t>
            </a:r>
            <a:r>
              <a:rPr lang="en-US" b="0" baseline="0" dirty="0" err="1" smtClean="0"/>
              <a:t>voteup</a:t>
            </a:r>
            <a:r>
              <a:rPr lang="en-US" b="0" baseline="0" dirty="0" smtClean="0"/>
              <a:t>/2011/01/12/group-says-more-stem-cell-funding-would-create-more-jobs/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3</a:t>
            </a:fld>
            <a:endParaRPr lang="en-US"/>
          </a:p>
        </p:txBody>
      </p:sp>
    </p:spTree>
    <p:extLst>
      <p:ext uri="{BB962C8B-B14F-4D97-AF65-F5344CB8AC3E}">
        <p14:creationId xmlns:p14="http://schemas.microsoft.com/office/powerpoint/2010/main" val="3112429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1945, in a effort to provide jobs for scientists  and to promote a post-war ethos of transparency, President Roosevelt addressed a letter to </a:t>
            </a:r>
            <a:r>
              <a:rPr lang="en-US" baseline="0" dirty="0" err="1" smtClean="0"/>
              <a:t>Vannevar</a:t>
            </a:r>
            <a:r>
              <a:rPr lang="en-US" baseline="0" dirty="0" smtClean="0"/>
              <a:t> Bush, Director of the Office of Scientific Research and Development, requesting that he identify another role for some 6000 government employed scientists that did not involve the development of tools for warfare. Bush responded with  a report entitled “Science: The Endless Frontier.”  that opened the doors to biomedical research on the grounds that "Scientific progress is one essential key to our security as a nation, to our better health, to more jobs, to a higher standard of living, and to our cultural progress."  Bush had the foresight to recognize that in 1945, with the advent of antibiotics, communicable diseases would diminish, but that longer lives would result in more chronic and degenerative diseases such as CVD and diabetes. Thus, the era of Big Biology commenced  with a focus on  chronic diseases including cancer. It is of note to point out the that the six-chapter  report proposes coordinated public funding of all science, unfettered freedom to conduct science, and to promote science through education, patents, and publication/dissemination.  More recently a number of conferences have been held and proceedings published responding to this continued effort to support science through public funding. </a:t>
            </a:r>
          </a:p>
          <a:p>
            <a:endParaRPr lang="en-US" baseline="0" dirty="0" smtClean="0"/>
          </a:p>
          <a:p>
            <a:r>
              <a:rPr lang="en-US" b="1" baseline="0" dirty="0" smtClean="0"/>
              <a:t> References: </a:t>
            </a:r>
          </a:p>
          <a:p>
            <a:endParaRPr lang="en-US"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Government Letter: </a:t>
            </a:r>
            <a:r>
              <a:rPr lang="en-US" b="0" baseline="0" dirty="0" smtClean="0"/>
              <a:t>Bush, </a:t>
            </a:r>
            <a:r>
              <a:rPr lang="en-US" b="0" baseline="0" dirty="0" err="1" smtClean="0"/>
              <a:t>Vannevar</a:t>
            </a:r>
            <a:r>
              <a:rPr lang="en-US" b="0" baseline="0" dirty="0" smtClean="0"/>
              <a:t>. 1945. Science: The Endless Frontier. Original letter from Roosevelt to Bush and his report. Focus on Letter Exchange (1-5) and </a:t>
            </a:r>
            <a:r>
              <a:rPr lang="en-US" b="0" baseline="0" dirty="0" err="1" smtClean="0"/>
              <a:t>Chapt</a:t>
            </a:r>
            <a:r>
              <a:rPr lang="en-US" b="0" baseline="0" dirty="0" smtClean="0"/>
              <a:t> 3 (9-13) (18pages) http://</a:t>
            </a:r>
            <a:r>
              <a:rPr lang="en-US" b="0" baseline="0" dirty="0" err="1" smtClean="0"/>
              <a:t>www.nsf.gov</a:t>
            </a:r>
            <a:r>
              <a:rPr lang="en-US" b="0" baseline="0" dirty="0" smtClean="0"/>
              <a:t>/od/</a:t>
            </a:r>
            <a:r>
              <a:rPr lang="en-US" b="0" baseline="0" dirty="0" err="1" smtClean="0"/>
              <a:t>lpa</a:t>
            </a:r>
            <a:r>
              <a:rPr lang="en-US" b="0" baseline="0" dirty="0" smtClean="0"/>
              <a:t>/nsf50/vbush1945.htm#transmittal.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Conference Paper: </a:t>
            </a:r>
            <a:r>
              <a:rPr lang="en-US" b="0" baseline="0" dirty="0" smtClean="0"/>
              <a:t>Cozzens, Susan. Social Sciences: Shunned at the Frontier. In Science the Endless Frontier: Learning from the Past, Designing for the Future.  Highlights from a conference series held between 1994-1996. P101-105. http://</a:t>
            </a:r>
            <a:r>
              <a:rPr lang="en-US" b="0" baseline="0" dirty="0" err="1" smtClean="0"/>
              <a:t>www.cspo.org</a:t>
            </a:r>
            <a:r>
              <a:rPr lang="en-US" b="0" baseline="0" dirty="0" smtClean="0"/>
              <a:t>/products/conferences/bush/</a:t>
            </a:r>
            <a:r>
              <a:rPr lang="en-US" b="0" baseline="0" dirty="0" err="1" smtClean="0"/>
              <a:t>fulltexthighlights.pdf</a:t>
            </a:r>
            <a:r>
              <a:rPr lang="en-US" b="0" baseline="0" dirty="0" smtClean="0"/>
              <a:t>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1" baseline="0" dirty="0" smtClean="0"/>
              <a:t>Conference Paper: </a:t>
            </a:r>
            <a:r>
              <a:rPr lang="en-US" b="0" baseline="0" dirty="0" smtClean="0"/>
              <a:t>Crow, Michael. Beyond the Endless Frontier. In Science the Endless Frontier: Learning from the Past, Designing for the Future.  Highlights from a conference series held between 1994-1996. P-114-118 http://</a:t>
            </a:r>
            <a:r>
              <a:rPr lang="en-US" b="0" baseline="0" dirty="0" err="1" smtClean="0"/>
              <a:t>www.cspo.org</a:t>
            </a:r>
            <a:r>
              <a:rPr lang="en-US" b="0" baseline="0" dirty="0" smtClean="0"/>
              <a:t>/products/conferences/bush/</a:t>
            </a:r>
            <a:r>
              <a:rPr lang="en-US" b="0" baseline="0" dirty="0" err="1" smtClean="0"/>
              <a:t>fulltexthighlights.pdf</a:t>
            </a:r>
            <a:r>
              <a:rPr lang="en-US" b="0" baseline="0" dirty="0" smtClean="0"/>
              <a:t> </a:t>
            </a:r>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4</a:t>
            </a:fld>
            <a:endParaRPr lang="en-US"/>
          </a:p>
        </p:txBody>
      </p:sp>
    </p:spTree>
    <p:extLst>
      <p:ext uri="{BB962C8B-B14F-4D97-AF65-F5344CB8AC3E}">
        <p14:creationId xmlns:p14="http://schemas.microsoft.com/office/powerpoint/2010/main" val="4024451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Prometheus was a Titan who was heralded for his intelligence and who stole fire from the god Zeus and gave it to mortals. Zeus punished Prometheus by chaining him to a rock at Mount </a:t>
            </a:r>
            <a:r>
              <a:rPr lang="en-US" dirty="0" err="1" smtClean="0"/>
              <a:t>Kaukasos</a:t>
            </a:r>
            <a:r>
              <a:rPr lang="en-US" dirty="0" smtClean="0"/>
              <a:t> and an eagle would come daily and peck out his liver which would regenerate, thus,</a:t>
            </a:r>
            <a:r>
              <a:rPr lang="en-US" baseline="0" dirty="0" smtClean="0"/>
              <a:t> each day he would relive this torture</a:t>
            </a:r>
            <a:r>
              <a:rPr lang="en-US" dirty="0" smtClean="0"/>
              <a:t>. Zeus also created Pandora, the first woman,</a:t>
            </a:r>
            <a:r>
              <a:rPr lang="en-US" baseline="0" dirty="0" smtClean="0"/>
              <a:t> </a:t>
            </a:r>
            <a:r>
              <a:rPr lang="en-US" dirty="0" smtClean="0"/>
              <a:t> as a means to deliver misfortune into the house of man. Interestingly, these mythological figures and names come up frequently in discussion of biotechnologies and stem cell research in the form of this image from the National</a:t>
            </a:r>
            <a:r>
              <a:rPr lang="en-US" baseline="0" dirty="0" smtClean="0"/>
              <a:t> Institutes of Health (NIH) </a:t>
            </a:r>
            <a:r>
              <a:rPr lang="en-US" dirty="0" smtClean="0"/>
              <a:t>report in 2006 and in debates in which “Opening up Pandora’s Box” is evoked as a means of caution. </a:t>
            </a:r>
          </a:p>
          <a:p>
            <a:pPr eaLnBrk="1" hangingPunct="1">
              <a:spcBef>
                <a:spcPct val="0"/>
              </a:spcBef>
            </a:pPr>
            <a:endParaRPr lang="en-US" dirty="0" smtClean="0"/>
          </a:p>
          <a:p>
            <a:pPr eaLnBrk="1" hangingPunct="1">
              <a:spcBef>
                <a:spcPct val="0"/>
              </a:spcBef>
            </a:pPr>
            <a:r>
              <a:rPr lang="en-US" b="1" dirty="0" smtClean="0"/>
              <a:t>References: </a:t>
            </a:r>
          </a:p>
          <a:p>
            <a:pPr eaLnBrk="1" hangingPunct="1">
              <a:spcBef>
                <a:spcPct val="0"/>
              </a:spcBef>
            </a:pPr>
            <a:endParaRPr lang="en-US" b="1" dirty="0" smtClean="0"/>
          </a:p>
          <a:p>
            <a:pPr eaLnBrk="1" hangingPunct="1">
              <a:spcBef>
                <a:spcPct val="0"/>
              </a:spcBef>
            </a:pPr>
            <a:r>
              <a:rPr lang="en-US" b="1" dirty="0" smtClean="0"/>
              <a:t>1. Advisory</a:t>
            </a:r>
            <a:r>
              <a:rPr lang="en-US" b="1" baseline="0" dirty="0" smtClean="0"/>
              <a:t> Council Report. </a:t>
            </a:r>
            <a:r>
              <a:rPr lang="en-US" b="0" baseline="0" dirty="0" smtClean="0"/>
              <a:t> NIH. Aug 2006. </a:t>
            </a:r>
            <a:r>
              <a:rPr lang="en-US" b="0" dirty="0" smtClean="0"/>
              <a:t>Regenerative Medicine. Department of Health</a:t>
            </a:r>
            <a:r>
              <a:rPr lang="en-US" b="0" baseline="0" dirty="0" smtClean="0"/>
              <a:t> and Human Services. http://</a:t>
            </a:r>
            <a:r>
              <a:rPr lang="en-US" b="0" baseline="0" dirty="0" err="1" smtClean="0"/>
              <a:t>stemcells.nih.gov</a:t>
            </a:r>
            <a:r>
              <a:rPr lang="en-US" b="0" baseline="0" dirty="0" smtClean="0"/>
              <a:t>/info/</a:t>
            </a:r>
            <a:r>
              <a:rPr lang="en-US" b="0" baseline="0" dirty="0" err="1" smtClean="0"/>
              <a:t>scireport</a:t>
            </a:r>
            <a:r>
              <a:rPr lang="en-US" b="0" baseline="0" dirty="0" smtClean="0"/>
              <a:t>/Pages/2006report.aspx </a:t>
            </a:r>
            <a:endParaRPr lang="en-US" b="0" dirty="0" smtClean="0"/>
          </a:p>
        </p:txBody>
      </p:sp>
      <p:sp>
        <p:nvSpPr>
          <p:cNvPr id="17411" name="Slide Number Placeholder 3"/>
          <p:cNvSpPr>
            <a:spLocks noGrp="1"/>
          </p:cNvSpPr>
          <p:nvPr>
            <p:ph type="sldNum" sz="quarter" idx="5"/>
          </p:nvPr>
        </p:nvSpPr>
        <p:spPr bwMode="auto">
          <a:xfrm>
            <a:off x="3884613" y="8685213"/>
            <a:ext cx="2971800" cy="45720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4E39FF40-808B-7341-B9EF-DDAC979482C6}" type="slidenum">
              <a:rPr lang="en-US">
                <a:ea typeface="ＭＳ Ｐゴシック" pitchFamily="84" charset="-128"/>
                <a:cs typeface="ＭＳ Ｐゴシック" pitchFamily="84" charset="-128"/>
              </a:rPr>
              <a:pPr fontAlgn="base">
                <a:spcBef>
                  <a:spcPct val="0"/>
                </a:spcBef>
                <a:spcAft>
                  <a:spcPct val="0"/>
                </a:spcAft>
                <a:defRPr/>
              </a:pPr>
              <a:t>5</a:t>
            </a:fld>
            <a:endParaRPr lang="en-US">
              <a:ea typeface="ＭＳ Ｐゴシック" pitchFamily="84" charset="-128"/>
              <a:cs typeface="ＭＳ Ｐゴシック" pitchFamily="8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latin typeface="Calibri" charset="0"/>
                <a:ea typeface="ＭＳ Ｐゴシック" charset="0"/>
                <a:cs typeface="ＭＳ Ｐゴシック" charset="0"/>
              </a:rPr>
              <a:t>References:</a:t>
            </a:r>
            <a:r>
              <a:rPr lang="en-US" b="1" baseline="0" dirty="0" smtClean="0">
                <a:latin typeface="Calibri" charset="0"/>
                <a:ea typeface="ＭＳ Ｐゴシック" charset="0"/>
                <a:cs typeface="ＭＳ Ｐゴシック" charset="0"/>
              </a:rPr>
              <a:t> </a:t>
            </a:r>
          </a:p>
          <a:p>
            <a:pPr eaLnBrk="1" hangingPunct="1"/>
            <a:endParaRPr lang="en-US" b="1" baseline="0" dirty="0" smtClean="0">
              <a:latin typeface="Calibri" charset="0"/>
              <a:ea typeface="ＭＳ Ｐゴシック" charset="0"/>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1.</a:t>
            </a:r>
            <a:r>
              <a:rPr lang="en-US" b="1" baseline="0" dirty="0" smtClean="0"/>
              <a:t> Video: </a:t>
            </a:r>
            <a:r>
              <a:rPr lang="en-US" b="0" baseline="0" dirty="0" err="1" smtClean="0"/>
              <a:t>Hardie</a:t>
            </a:r>
            <a:r>
              <a:rPr lang="en-US" b="0" baseline="0" dirty="0" smtClean="0"/>
              <a:t>, A. and C. Blackburn</a:t>
            </a:r>
            <a:r>
              <a:rPr lang="en-US" b="1" baseline="0" dirty="0" smtClean="0"/>
              <a:t>. </a:t>
            </a:r>
            <a:r>
              <a:rPr lang="en-US" b="0" baseline="0" dirty="0" smtClean="0"/>
              <a:t>A Stem Cell Story.  This documentary film was co produced by Amy </a:t>
            </a:r>
            <a:r>
              <a:rPr lang="en-US" b="0" baseline="0" dirty="0" err="1" smtClean="0"/>
              <a:t>Hardie</a:t>
            </a:r>
            <a:r>
              <a:rPr lang="en-US" b="0" baseline="0" dirty="0" smtClean="0"/>
              <a:t> and Clare Blackburn, and directed by Amy </a:t>
            </a:r>
            <a:r>
              <a:rPr lang="en-US" b="0" baseline="0" dirty="0" err="1" smtClean="0"/>
              <a:t>Hardie</a:t>
            </a:r>
            <a:r>
              <a:rPr lang="en-US" b="0" baseline="0" dirty="0" smtClean="0"/>
              <a:t>, with all animations created by Cameron </a:t>
            </a:r>
            <a:r>
              <a:rPr lang="en-US" b="0" baseline="0" dirty="0" err="1" smtClean="0"/>
              <a:t>Duguid</a:t>
            </a:r>
            <a:r>
              <a:rPr lang="en-US" b="0" baseline="0" dirty="0" smtClean="0"/>
              <a:t>. http://</a:t>
            </a:r>
            <a:r>
              <a:rPr lang="en-US" b="0" baseline="0" dirty="0" err="1" smtClean="0"/>
              <a:t>www.stemcellrevolutions.com</a:t>
            </a:r>
            <a:r>
              <a:rPr lang="en-US" b="0" baseline="0" dirty="0" smtClean="0"/>
              <a:t>/about  with a 15 minute version  posted on the </a:t>
            </a:r>
            <a:r>
              <a:rPr lang="en-US" b="0" baseline="0" dirty="0" err="1" smtClean="0"/>
              <a:t>EuroStemCell</a:t>
            </a:r>
            <a:r>
              <a:rPr lang="en-US" b="0" baseline="0" dirty="0" smtClean="0"/>
              <a:t>  website http://</a:t>
            </a:r>
            <a:r>
              <a:rPr lang="en-US" b="0" baseline="0" dirty="0" err="1" smtClean="0"/>
              <a:t>www.eurostemcell.org</a:t>
            </a:r>
            <a:r>
              <a:rPr lang="en-US" b="0" baseline="0" dirty="0" smtClean="0"/>
              <a:t>/films just under the heading Stem Cell Stories.  (15”)</a:t>
            </a:r>
            <a:endParaRPr lang="en-US" b="0" dirty="0" smtClean="0"/>
          </a:p>
          <a:p>
            <a:pPr eaLnBrk="1" hangingPunct="1"/>
            <a:endParaRPr lang="en-US" b="1" dirty="0">
              <a:latin typeface="Calibri"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t>6</a:t>
            </a:fld>
            <a:endParaRPr lang="en-US"/>
          </a:p>
        </p:txBody>
      </p:sp>
    </p:spTree>
    <p:extLst>
      <p:ext uri="{BB962C8B-B14F-4D97-AF65-F5344CB8AC3E}">
        <p14:creationId xmlns:p14="http://schemas.microsoft.com/office/powerpoint/2010/main" val="2416702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0" dirty="0" smtClean="0">
                <a:latin typeface="Calibri" charset="0"/>
                <a:ea typeface="ＭＳ Ｐゴシック" charset="0"/>
                <a:cs typeface="ＭＳ Ｐゴシック" charset="0"/>
              </a:rPr>
              <a:t>Alejandro</a:t>
            </a:r>
            <a:r>
              <a:rPr lang="en-US" b="0" baseline="0" dirty="0" smtClean="0">
                <a:latin typeface="Calibri" charset="0"/>
                <a:ea typeface="ＭＳ Ｐゴシック" charset="0"/>
                <a:cs typeface="ＭＳ Ｐゴシック" charset="0"/>
              </a:rPr>
              <a:t> Sanchez Alvarado  has been studying </a:t>
            </a:r>
            <a:r>
              <a:rPr lang="en-US" b="0" baseline="0" dirty="0" err="1" smtClean="0">
                <a:latin typeface="Calibri" charset="0"/>
                <a:ea typeface="ＭＳ Ｐゴシック" charset="0"/>
                <a:cs typeface="ＭＳ Ｐゴシック" charset="0"/>
              </a:rPr>
              <a:t>planaria</a:t>
            </a:r>
            <a:r>
              <a:rPr lang="en-US" b="0" baseline="0" dirty="0" smtClean="0">
                <a:latin typeface="Calibri" charset="0"/>
                <a:ea typeface="ＭＳ Ｐゴシック" charset="0"/>
                <a:cs typeface="ＭＳ Ｐゴシック" charset="0"/>
              </a:rPr>
              <a:t> to gain insight into the process of regeneration of human tissues. This simple worms are abundant and easily found in pond water  and are diverse in their ability to regenerate a host of body parts. </a:t>
            </a:r>
            <a:endParaRPr lang="en-US" b="1" dirty="0" smtClean="0">
              <a:latin typeface="Calibri" charset="0"/>
              <a:ea typeface="ＭＳ Ｐゴシック" charset="0"/>
              <a:cs typeface="ＭＳ Ｐゴシック" charset="0"/>
            </a:endParaRPr>
          </a:p>
          <a:p>
            <a:pPr eaLnBrk="1" hangingPunct="1"/>
            <a:r>
              <a:rPr lang="en-US" b="0" dirty="0" smtClean="0">
                <a:latin typeface="Calibri" charset="0"/>
                <a:ea typeface="ＭＳ Ｐゴシック" charset="0"/>
                <a:cs typeface="ＭＳ Ｐゴシック" charset="0"/>
              </a:rPr>
              <a:t>This </a:t>
            </a:r>
            <a:r>
              <a:rPr lang="en-US" b="0" dirty="0" err="1" smtClean="0">
                <a:latin typeface="Calibri" charset="0"/>
                <a:ea typeface="ＭＳ Ｐゴシック" charset="0"/>
                <a:cs typeface="ＭＳ Ｐゴシック" charset="0"/>
              </a:rPr>
              <a:t>regnerative</a:t>
            </a:r>
            <a:r>
              <a:rPr lang="en-US" b="0" dirty="0" smtClean="0">
                <a:latin typeface="Calibri" charset="0"/>
                <a:ea typeface="ＭＳ Ｐゴシック" charset="0"/>
                <a:cs typeface="ＭＳ Ｐゴシック" charset="0"/>
              </a:rPr>
              <a:t> power</a:t>
            </a:r>
            <a:r>
              <a:rPr lang="en-US" b="0" baseline="0" dirty="0" smtClean="0">
                <a:latin typeface="Calibri" charset="0"/>
                <a:ea typeface="ＭＳ Ｐゴシック" charset="0"/>
                <a:cs typeface="ＭＳ Ｐゴシック" charset="0"/>
              </a:rPr>
              <a:t> is the result of possessing a large number of stem cell sin the adult worm which on average is about 30% of the total. Conducting wide scale genetic analysis where they were able to reduce the expression of genes in the worm with RNA interference, they identified 270 genes that produced an aberrant regeneration phenotype and learned that inhibition of a highly conserved protein beta catenin is essential for head regeneration.  The work will not only lead to advances in stem cell research but could inform preventative approaches for worm related communicable diseases such as </a:t>
            </a:r>
            <a:r>
              <a:rPr lang="en-US" b="0" baseline="0" dirty="0" err="1" smtClean="0">
                <a:latin typeface="Calibri" charset="0"/>
                <a:ea typeface="ＭＳ Ｐゴシック" charset="0"/>
                <a:cs typeface="ＭＳ Ｐゴシック" charset="0"/>
              </a:rPr>
              <a:t>schistosomiasis</a:t>
            </a:r>
            <a:r>
              <a:rPr lang="en-US" b="0" baseline="0" dirty="0" smtClean="0">
                <a:latin typeface="Calibri" charset="0"/>
                <a:ea typeface="ＭＳ Ｐゴシック" charset="0"/>
                <a:cs typeface="ＭＳ Ｐゴシック" charset="0"/>
              </a:rPr>
              <a:t>. </a:t>
            </a:r>
            <a:endParaRPr lang="en-US" b="0" dirty="0" smtClean="0">
              <a:latin typeface="Calibri" charset="0"/>
              <a:ea typeface="ＭＳ Ｐゴシック" charset="0"/>
              <a:cs typeface="ＭＳ Ｐゴシック" charset="0"/>
            </a:endParaRPr>
          </a:p>
          <a:p>
            <a:pPr eaLnBrk="1" hangingPunct="1"/>
            <a:endParaRPr lang="en-US" b="1" dirty="0" smtClean="0">
              <a:latin typeface="Calibri" charset="0"/>
              <a:ea typeface="ＭＳ Ｐゴシック" charset="0"/>
              <a:cs typeface="ＭＳ Ｐゴシック" charset="0"/>
            </a:endParaRPr>
          </a:p>
          <a:p>
            <a:pPr eaLnBrk="1" hangingPunct="1"/>
            <a:r>
              <a:rPr lang="en-US" b="1" dirty="0" smtClean="0">
                <a:latin typeface="Calibri" charset="0"/>
                <a:ea typeface="ＭＳ Ｐゴシック" charset="0"/>
                <a:cs typeface="ＭＳ Ｐゴシック" charset="0"/>
              </a:rPr>
              <a:t>References:</a:t>
            </a:r>
            <a:r>
              <a:rPr lang="en-US" b="1" baseline="0" dirty="0" smtClean="0">
                <a:latin typeface="Calibri" charset="0"/>
                <a:ea typeface="ＭＳ Ｐゴシック" charset="0"/>
                <a:cs typeface="ＭＳ Ｐゴシック" charset="0"/>
              </a:rPr>
              <a:t> </a:t>
            </a:r>
          </a:p>
          <a:p>
            <a:pPr eaLnBrk="1" hangingPunct="1"/>
            <a:endParaRPr lang="en-US" b="1" baseline="0" dirty="0" smtClean="0">
              <a:latin typeface="Calibri" charset="0"/>
              <a:ea typeface="ＭＳ Ｐゴシック" charset="0"/>
              <a:cs typeface="ＭＳ Ｐゴシック" charset="0"/>
            </a:endParaRP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baseline="0" dirty="0" smtClean="0"/>
              <a:t>Video: </a:t>
            </a:r>
            <a:r>
              <a:rPr lang="en-US" b="0" baseline="0" dirty="0" smtClean="0"/>
              <a:t> </a:t>
            </a:r>
            <a:r>
              <a:rPr lang="en-US" b="0" baseline="0" dirty="0" err="1" smtClean="0"/>
              <a:t>Planaria</a:t>
            </a:r>
            <a:r>
              <a:rPr lang="en-US" b="0" baseline="0" dirty="0" smtClean="0"/>
              <a:t> Regeneration and Stem Cells. HHMI. </a:t>
            </a:r>
            <a:r>
              <a:rPr lang="en-US" b="0" baseline="0" dirty="0" err="1" smtClean="0"/>
              <a:t>BioInteractive</a:t>
            </a:r>
            <a:r>
              <a:rPr lang="en-US" b="0" baseline="0" dirty="0" smtClean="0"/>
              <a:t>. http://</a:t>
            </a:r>
            <a:r>
              <a:rPr lang="en-US" b="0" baseline="0" dirty="0" err="1" smtClean="0"/>
              <a:t>bcove.me</a:t>
            </a:r>
            <a:r>
              <a:rPr lang="en-US" b="0" baseline="0" dirty="0" smtClean="0"/>
              <a:t>/55ymlzn9 (11:47”)</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baseline="0" dirty="0" smtClean="0"/>
              <a:t> Science News Article: </a:t>
            </a:r>
            <a:r>
              <a:rPr lang="en-US" b="0" baseline="0" dirty="0" smtClean="0"/>
              <a:t> Aug 2010.  Powell, K. Master of regeneration.  HHMI Bulletin. </a:t>
            </a:r>
            <a:r>
              <a:rPr lang="en-US" b="0" dirty="0" smtClean="0"/>
              <a:t>http://</a:t>
            </a:r>
            <a:r>
              <a:rPr lang="en-US" b="0" dirty="0" err="1" smtClean="0"/>
              <a:t>www.hhmi.org</a:t>
            </a:r>
            <a:r>
              <a:rPr lang="en-US" b="0" dirty="0" smtClean="0"/>
              <a:t>/bulletin/august-2010/master-regeneration </a:t>
            </a:r>
            <a:endParaRPr lang="en-US" b="0" dirty="0">
              <a:latin typeface="Calibri" charset="0"/>
              <a:ea typeface="ＭＳ Ｐゴシック" charset="0"/>
              <a:cs typeface="ＭＳ Ｐゴシック" charset="0"/>
            </a:endParaRP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4A6A671-65ED-4E44-BB11-E95C33BEA9D3}" type="slidenum">
              <a:rPr lang="en-US" sz="1200">
                <a:latin typeface="Calibri" charset="0"/>
              </a:rPr>
              <a:pPr eaLnBrk="1" hangingPunct="1"/>
              <a:t>7</a:t>
            </a:fld>
            <a:endParaRPr lang="en-US" sz="120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baseline="0" dirty="0" smtClean="0">
                <a:latin typeface="Calibri" charset="0"/>
                <a:ea typeface="ＭＳ Ｐゴシック" charset="0"/>
                <a:cs typeface="ＭＳ Ｐゴシック" charset="0"/>
              </a:rPr>
              <a:t>References: </a:t>
            </a:r>
          </a:p>
          <a:p>
            <a:pPr eaLnBrk="1" hangingPunct="1"/>
            <a:endParaRPr lang="en-US" b="1" baseline="0" dirty="0" smtClean="0">
              <a:latin typeface="Calibri" charset="0"/>
              <a:ea typeface="ＭＳ Ｐゴシック" charset="0"/>
              <a:cs typeface="ＭＳ Ｐゴシック" charset="0"/>
            </a:endParaRPr>
          </a:p>
          <a:p>
            <a:pPr marL="228600" indent="-228600" eaLnBrk="1" hangingPunct="1">
              <a:buAutoNum type="arabicPeriod"/>
            </a:pPr>
            <a:r>
              <a:rPr lang="en-US" b="1" baseline="0" dirty="0" smtClean="0">
                <a:latin typeface="Calibri" charset="0"/>
                <a:ea typeface="ＭＳ Ｐゴシック" charset="0"/>
                <a:cs typeface="ＭＳ Ｐゴシック" charset="0"/>
              </a:rPr>
              <a:t>Animation: </a:t>
            </a:r>
            <a:r>
              <a:rPr lang="en-US" b="0" baseline="0" dirty="0" smtClean="0">
                <a:latin typeface="Calibri" charset="0"/>
                <a:ea typeface="ＭＳ Ｐゴシック" charset="0"/>
                <a:cs typeface="ＭＳ Ｐゴシック" charset="0"/>
              </a:rPr>
              <a:t>University of Michigan. Stem Cells Defined </a:t>
            </a:r>
            <a:r>
              <a:rPr lang="en-US" b="0" i="1" baseline="0" dirty="0" smtClean="0">
                <a:latin typeface="Calibri" charset="0"/>
                <a:ea typeface="ＭＳ Ｐゴシック" charset="0"/>
                <a:cs typeface="ＭＳ Ｐゴシック" charset="0"/>
              </a:rPr>
              <a:t> In </a:t>
            </a:r>
            <a:r>
              <a:rPr lang="en-US" b="0" baseline="0" dirty="0" smtClean="0">
                <a:latin typeface="Calibri" charset="0"/>
                <a:ea typeface="ＭＳ Ｐゴシック" charset="0"/>
                <a:cs typeface="ＭＳ Ｐゴシック" charset="0"/>
              </a:rPr>
              <a:t>Stem Cells Explained: An interactive tutorial. http://</a:t>
            </a:r>
            <a:r>
              <a:rPr lang="en-US" b="0" baseline="0" dirty="0" err="1" smtClean="0">
                <a:latin typeface="Calibri" charset="0"/>
                <a:ea typeface="ＭＳ Ｐゴシック" charset="0"/>
                <a:cs typeface="ＭＳ Ｐゴシック" charset="0"/>
              </a:rPr>
              <a:t>ns.umich.edu</a:t>
            </a:r>
            <a:r>
              <a:rPr lang="en-US" b="0" baseline="0" dirty="0" smtClean="0">
                <a:latin typeface="Calibri" charset="0"/>
                <a:ea typeface="ＭＳ Ｐゴシック" charset="0"/>
                <a:cs typeface="ＭＳ Ｐゴシック" charset="0"/>
              </a:rPr>
              <a:t>/</a:t>
            </a:r>
            <a:r>
              <a:rPr lang="en-US" b="0" baseline="0" dirty="0" err="1" smtClean="0">
                <a:latin typeface="Calibri" charset="0"/>
                <a:ea typeface="ＭＳ Ｐゴシック" charset="0"/>
                <a:cs typeface="ＭＳ Ｐゴシック" charset="0"/>
              </a:rPr>
              <a:t>stemcells</a:t>
            </a:r>
            <a:r>
              <a:rPr lang="en-US" b="0" baseline="0" dirty="0" smtClean="0">
                <a:latin typeface="Calibri" charset="0"/>
                <a:ea typeface="ＭＳ Ｐゴシック" charset="0"/>
                <a:cs typeface="ＭＳ Ｐゴシック" charset="0"/>
              </a:rPr>
              <a:t>/022706_TabA.html  </a:t>
            </a:r>
          </a:p>
          <a:p>
            <a:pPr eaLnBrk="1" hangingPunct="1"/>
            <a:endParaRPr lang="en-US" dirty="0">
              <a:latin typeface="Calibri" charset="0"/>
              <a:ea typeface="ＭＳ Ｐゴシック" charset="0"/>
              <a:cs typeface="ＭＳ Ｐゴシック" charset="0"/>
            </a:endParaRPr>
          </a:p>
          <a:p>
            <a:pPr eaLnBrk="1" hangingPunct="1"/>
            <a:endParaRPr lang="en-US" dirty="0">
              <a:latin typeface="Calibri" charset="0"/>
              <a:ea typeface="ＭＳ Ｐゴシック" charset="0"/>
              <a:cs typeface="ＭＳ Ｐゴシック" charset="0"/>
            </a:endParaRP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4A6A671-65ED-4E44-BB11-E95C33BEA9D3}" type="slidenum">
              <a:rPr lang="en-US" sz="1200">
                <a:latin typeface="Calibri" charset="0"/>
              </a:rPr>
              <a:pPr eaLnBrk="1" hangingPunct="1"/>
              <a:t>8</a:t>
            </a:fld>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E6F64AF7-1290-1443-8DB8-6932B46BB1B0}" type="slidenum">
              <a:rPr lang="en-US"/>
              <a:pPr>
                <a:defRPr/>
              </a:pPr>
              <a:t>9</a:t>
            </a:fld>
            <a:endParaRPr lang="en-US"/>
          </a:p>
        </p:txBody>
      </p:sp>
      <p:sp>
        <p:nvSpPr>
          <p:cNvPr id="143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fld id="{FD179B2A-F9E6-764E-AE1F-7E4A61F49AE9}" type="slidenum">
              <a:rPr lang="en-US" sz="1200">
                <a:latin typeface="Times" charset="0"/>
              </a:rPr>
              <a:pPr algn="r"/>
              <a:t>9</a:t>
            </a:fld>
            <a:endParaRPr lang="en-US" sz="1200">
              <a:latin typeface="Times" charset="0"/>
            </a:endParaRPr>
          </a:p>
        </p:txBody>
      </p:sp>
      <p:sp>
        <p:nvSpPr>
          <p:cNvPr id="18435"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8436" name="Rectangle 3"/>
          <p:cNvSpPr>
            <a:spLocks noGrp="1" noChangeArrowheads="1"/>
          </p:cNvSpPr>
          <p:nvPr>
            <p:ph type="body" idx="1"/>
          </p:nvPr>
        </p:nvSpPr>
        <p:spPr>
          <a:xfrm>
            <a:off x="914400" y="4343400"/>
            <a:ext cx="5029200" cy="4114800"/>
          </a:xfrm>
        </p:spPr>
        <p:txBody>
          <a:bodyPr/>
          <a:lstStyle/>
          <a:p>
            <a:pPr eaLnBrk="1" hangingPunct="1">
              <a:defRPr/>
            </a:pPr>
            <a:r>
              <a:rPr lang="en-US" dirty="0" smtClean="0"/>
              <a:t>Pregnancy and fetal cells rescue of parent phenotype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a:lstStyle/>
          <a:p>
            <a:fld id="{5DC67692-F401-E74D-9993-3B745ADB28C2}" type="slidenum">
              <a:rPr lang="en-US"/>
              <a:pPr/>
              <a:t>10</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Times" charset="0"/>
              </a:rPr>
              <a:t>See   http://stemcells.nih.gov/stemcell/pdfs/appendixe.pdf  Figure E.I.2 for a great picture</a:t>
            </a:r>
          </a:p>
          <a:p>
            <a:pPr eaLnBrk="1" hangingPunct="1">
              <a:spcBef>
                <a:spcPct val="0"/>
              </a:spcBef>
            </a:pPr>
            <a:endParaRPr lang="en-US">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123088-3984-1348-8438-957782BD32E6}" type="datetime1">
              <a:rPr lang="en-US" smtClean="0"/>
              <a:t>2/23/16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AC2E83-C8B4-CD43-9D7A-C2480604E7D0}" type="datetime1">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D55707-26CE-E24B-BE1A-BAFB948484C5}" type="datetime1">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B0558-100E-AD4B-AD79-2EE4B15A9EF7}" type="datetime1">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CE1E37-C529-754B-BDFD-A402D5E44AE0}" type="datetime1">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2D1AB7-D60B-E142-A4DA-DF1E70DC7216}" type="datetime1">
              <a:rPr lang="en-US" smtClean="0"/>
              <a:t>2/23/16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FDBF1F-5123-D244-BC0D-806CDDA79949}" type="datetime1">
              <a:rPr lang="en-US" smtClean="0"/>
              <a:t>2/23/16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6DF42E-94A2-5E42-B00D-20F182D06533}" type="datetime1">
              <a:rPr lang="en-US" smtClean="0"/>
              <a:t>2/23/16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E73C67-2D40-A749-AAD9-D851BD19AADC}" type="datetime1">
              <a:rPr lang="en-US" smtClean="0"/>
              <a:t>2/23/16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EED85A-03E6-FE42-B218-654EFED8D02A}" type="datetime1">
              <a:rPr lang="en-US" smtClean="0"/>
              <a:t>2/23/16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9357A0-7442-EA43-B213-AC230C30AE39}" type="datetime1">
              <a:rPr lang="en-US" smtClean="0"/>
              <a:t>2/23/16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Title</a:t>
            </a:r>
            <a:br>
              <a:rPr lang="en-US" dirty="0" smtClean="0"/>
            </a:b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DC10D9-3910-5944-BA76-30D4D1124A3B}" type="datetime1">
              <a:rPr lang="en-US" smtClean="0"/>
              <a:t>2/23/16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5400" kern="1200">
          <a:solidFill>
            <a:srgbClr val="12919C"/>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rgbClr val="12919C"/>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85000"/>
              <a:lumOff val="1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85000"/>
              <a:lumOff val="1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85000"/>
              <a:lumOff val="1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lumMod val="85000"/>
              <a:lumOff val="1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pbs.org/wnet/religionandethics/episodes/april-2-2010/embryonic-stem-cell-controversy/5995/" TargetMode="Externa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s://www.ted.com/talks/susan_solomon_the_promise_of_research_with_stem_cells" TargetMode="Externa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hyperlink" Target="http://www.9news.com/video/default.aspx?bctid=595231897001" TargetMode="External"/><Relationship Id="rId4" Type="http://schemas.openxmlformats.org/officeDocument/2006/relationships/image" Target="../media/image3.png"/><Relationship Id="rId5" Type="http://schemas.openxmlformats.org/officeDocument/2006/relationships/hyperlink" Target="http://www.nature.com/news/stem-cells-hope-on-the-line-1.15499" TargetMode="External"/><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http://www.kickstarter.com/projects/394281483/fixed-the-science-fiction-of-human-enhancement-doc" TargetMode="Externa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www.technologyreview.com/featuredstory/425129/growing-heart-cells-just-for-you/" TargetMode="External"/><Relationship Id="rId5" Type="http://schemas.openxmlformats.org/officeDocument/2006/relationships/image" Target="../media/image3.png"/><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www.youtube.com/watch?v=tKD2hfF27rM" TargetMode="External"/><Relationship Id="rId5" Type="http://schemas.openxmlformats.org/officeDocument/2006/relationships/image" Target="../media/image3.png"/><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hyperlink" Target="http://www.katiecouric.com/videos/could-this-medical-mystery-keep-us-young-forever/" TargetMode="Externa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youtube.com/watch?v=wY4LL0UAZUg" TargetMode="External"/><Relationship Id="rId5" Type="http://schemas.openxmlformats.org/officeDocument/2006/relationships/image" Target="../media/image3.png"/><Relationship Id="rId6" Type="http://schemas.openxmlformats.org/officeDocument/2006/relationships/image" Target="../media/image1.png"/><Relationship Id="rId7" Type="http://schemas.openxmlformats.org/officeDocument/2006/relationships/image" Target="../media/image4.png"/><Relationship Id="rId8"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microsoft.com/office/2007/relationships/hdphoto" Target="../media/hdphoto1.wdp"/><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jpg"/><Relationship Id="rId8" Type="http://schemas.openxmlformats.org/officeDocument/2006/relationships/image" Target="../media/image5.png"/><Relationship Id="rId9" Type="http://schemas.openxmlformats.org/officeDocument/2006/relationships/hyperlink" Target="file://localhost/hhttp/::www.eurostemcell.org:films" TargetMode="External"/><Relationship Id="rId10"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hhmi.org/biointeractive/planarian-regeneration-and-stem-cells" TargetMode="Externa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ns.umich.edu/stemcells/022706_Intro.html" TargetMode="Externa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www.bio.davidson.edu/courses/genomics/method/FAC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167345"/>
            <a:ext cx="9144000" cy="3139321"/>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Stem Cell Research</a:t>
            </a:r>
          </a:p>
          <a:p>
            <a:pPr algn="ctr"/>
            <a:r>
              <a:rPr lang="en-US" sz="2800" i="1" dirty="0" smtClean="0">
                <a:solidFill>
                  <a:schemeClr val="tx1">
                    <a:lumMod val="50000"/>
                    <a:lumOff val="50000"/>
                  </a:schemeClr>
                </a:solidFill>
              </a:rPr>
              <a:t>Immortality &amp; Immorality</a:t>
            </a:r>
          </a:p>
          <a:p>
            <a:pPr algn="ctr"/>
            <a:endParaRPr lang="en-US" sz="3200" i="1" dirty="0">
              <a:solidFill>
                <a:schemeClr val="tx1">
                  <a:lumMod val="50000"/>
                  <a:lumOff val="50000"/>
                </a:schemeClr>
              </a:solidFill>
            </a:endParaRPr>
          </a:p>
          <a:p>
            <a:pPr algn="ctr"/>
            <a:r>
              <a:rPr lang="en-US" sz="2800" i="1" cap="all" dirty="0">
                <a:solidFill>
                  <a:srgbClr val="7F7F7F"/>
                </a:solidFill>
              </a:rPr>
              <a:t>Stem Cells Across the Curriculum</a:t>
            </a:r>
          </a:p>
          <a:p>
            <a:pPr algn="ctr"/>
            <a:r>
              <a:rPr lang="en-US" sz="2800" i="1" dirty="0" err="1">
                <a:solidFill>
                  <a:schemeClr val="tx1">
                    <a:lumMod val="50000"/>
                    <a:lumOff val="50000"/>
                  </a:schemeClr>
                </a:solidFill>
              </a:rPr>
              <a:t>www.stemcellcurriculum.org</a:t>
            </a:r>
            <a:endParaRPr lang="en-US" sz="2800" i="1" dirty="0">
              <a:solidFill>
                <a:schemeClr val="tx1">
                  <a:lumMod val="50000"/>
                  <a:lumOff val="50000"/>
                </a:schemeClr>
              </a:solidFill>
            </a:endParaRPr>
          </a:p>
          <a:p>
            <a:pPr algn="ctr"/>
            <a:endParaRPr lang="en-US" sz="2800" i="1" dirty="0">
              <a:solidFill>
                <a:schemeClr val="tx1">
                  <a:lumMod val="50000"/>
                  <a:lumOff val="50000"/>
                </a:schemeClr>
              </a:solidFill>
            </a:endParaRPr>
          </a:p>
        </p:txBody>
      </p:sp>
      <p:pic>
        <p:nvPicPr>
          <p:cNvPr id="2" name="Picture 1"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062" y="4958205"/>
            <a:ext cx="1775522" cy="269397"/>
          </a:xfrm>
          <a:prstGeom prst="rect">
            <a:avLst/>
          </a:prstGeom>
        </p:spPr>
      </p:pic>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sp>
        <p:nvSpPr>
          <p:cNvPr id="6" name="TextBox 5"/>
          <p:cNvSpPr txBox="1"/>
          <p:nvPr/>
        </p:nvSpPr>
        <p:spPr>
          <a:xfrm>
            <a:off x="2132269" y="4863509"/>
            <a:ext cx="6917273" cy="2377574"/>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presentation and stem cell illustrations: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&amp;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endParaRPr lang="en-US" sz="1200" cap="small" dirty="0" smtClean="0">
              <a:solidFill>
                <a:srgbClr val="12919C"/>
              </a:solidFill>
              <a:latin typeface="+mj-lt"/>
            </a:endParaRPr>
          </a:p>
          <a:p>
            <a:r>
              <a:rPr lang="en-US" sz="1200" cap="small" dirty="0" smtClean="0">
                <a:solidFill>
                  <a:srgbClr val="12919C"/>
                </a:solidFill>
                <a:latin typeface="+mj-lt"/>
              </a:rPr>
              <a:t>	</a:t>
            </a:r>
            <a:r>
              <a:rPr lang="en-US" sz="1200" cap="small" dirty="0" smtClean="0">
                <a:solidFill>
                  <a:srgbClr val="7F7F7F"/>
                </a:solidFill>
                <a:latin typeface="+mj-lt"/>
              </a:rPr>
              <a:t>fertilized egg </a:t>
            </a:r>
            <a:r>
              <a:rPr lang="en-US" sz="1200" cap="small" dirty="0">
                <a:solidFill>
                  <a:srgbClr val="7F7F7F"/>
                </a:solidFill>
                <a:latin typeface="+mj-lt"/>
              </a:rPr>
              <a:t> </a:t>
            </a:r>
            <a:r>
              <a:rPr lang="en-US" sz="1200" cap="small" dirty="0" smtClean="0">
                <a:solidFill>
                  <a:srgbClr val="7F7F7F"/>
                </a:solidFill>
                <a:latin typeface="+mj-lt"/>
              </a:rPr>
              <a:t>&amp; human body illustration adapted from “human development”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t>
            </a: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a:t>
            </a:r>
            <a:r>
              <a:rPr lang="en-US" sz="1200" cap="small" dirty="0" smtClean="0">
                <a:solidFill>
                  <a:srgbClr val="7F7F7F"/>
                </a:solidFill>
                <a:latin typeface="+mj-lt"/>
              </a:rPr>
              <a:t>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82405315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8229600" cy="1143000"/>
          </a:xfrm>
        </p:spPr>
        <p:txBody>
          <a:bodyPr>
            <a:normAutofit fontScale="90000"/>
          </a:bodyPr>
          <a:lstStyle/>
          <a:p>
            <a:r>
              <a:rPr lang="en-US" dirty="0" smtClean="0">
                <a:solidFill>
                  <a:srgbClr val="12919C"/>
                </a:solidFill>
                <a:ea typeface="ＭＳ Ｐゴシック" charset="0"/>
                <a:cs typeface="Helvetica" charset="0"/>
              </a:rPr>
              <a:t>Stem Cell Characteristics</a:t>
            </a:r>
            <a:br>
              <a:rPr lang="en-US" dirty="0" smtClean="0">
                <a:solidFill>
                  <a:srgbClr val="12919C"/>
                </a:solidFill>
                <a:ea typeface="ＭＳ Ｐゴシック" charset="0"/>
                <a:cs typeface="Helvetica" charset="0"/>
              </a:rPr>
            </a:br>
            <a:r>
              <a:rPr lang="en-US" sz="3600" i="1" dirty="0" smtClean="0">
                <a:solidFill>
                  <a:schemeClr val="tx1">
                    <a:lumMod val="50000"/>
                    <a:lumOff val="50000"/>
                  </a:schemeClr>
                </a:solidFill>
              </a:rPr>
              <a:t>Think Pair Share</a:t>
            </a:r>
            <a:br>
              <a:rPr lang="en-US" sz="3600" i="1" dirty="0" smtClean="0">
                <a:solidFill>
                  <a:schemeClr val="tx1">
                    <a:lumMod val="50000"/>
                    <a:lumOff val="50000"/>
                  </a:schemeClr>
                </a:solidFill>
              </a:rPr>
            </a:br>
            <a:endParaRPr lang="en-US" sz="3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60945204"/>
              </p:ext>
            </p:extLst>
          </p:nvPr>
        </p:nvGraphicFramePr>
        <p:xfrm>
          <a:off x="340316" y="2306252"/>
          <a:ext cx="8469315" cy="2494280"/>
        </p:xfrm>
        <a:graphic>
          <a:graphicData uri="http://schemas.openxmlformats.org/drawingml/2006/table">
            <a:tbl>
              <a:tblPr firstRow="1" bandRow="1">
                <a:tableStyleId>{7DF18680-E054-41AD-8BC1-D1AEF772440D}</a:tableStyleId>
              </a:tblPr>
              <a:tblGrid>
                <a:gridCol w="1305838"/>
                <a:gridCol w="1724544"/>
                <a:gridCol w="2051207"/>
                <a:gridCol w="1693863"/>
                <a:gridCol w="1693863"/>
              </a:tblGrid>
              <a:tr h="370840">
                <a:tc>
                  <a:txBody>
                    <a:bodyPr/>
                    <a:lstStyle/>
                    <a:p>
                      <a:r>
                        <a:rPr lang="en-US" dirty="0" smtClean="0"/>
                        <a:t>Cell Type</a:t>
                      </a:r>
                      <a:endParaRPr lang="en-US" dirty="0"/>
                    </a:p>
                  </a:txBody>
                  <a:tcPr/>
                </a:tc>
                <a:tc>
                  <a:txBody>
                    <a:bodyPr/>
                    <a:lstStyle/>
                    <a:p>
                      <a:r>
                        <a:rPr lang="en-US" dirty="0" smtClean="0"/>
                        <a:t>Regenerative</a:t>
                      </a:r>
                      <a:r>
                        <a:rPr lang="en-US" baseline="0" dirty="0" smtClean="0"/>
                        <a:t> Potential</a:t>
                      </a:r>
                      <a:endParaRPr lang="en-US" dirty="0"/>
                    </a:p>
                  </a:txBody>
                  <a:tcPr/>
                </a:tc>
                <a:tc>
                  <a:txBody>
                    <a:bodyPr/>
                    <a:lstStyle/>
                    <a:p>
                      <a:r>
                        <a:rPr lang="en-US" dirty="0" smtClean="0"/>
                        <a:t>Differentiation Potential</a:t>
                      </a:r>
                      <a:endParaRPr lang="en-US" dirty="0"/>
                    </a:p>
                  </a:txBody>
                  <a:tcPr/>
                </a:tc>
                <a:tc>
                  <a:txBody>
                    <a:bodyPr/>
                    <a:lstStyle/>
                    <a:p>
                      <a:r>
                        <a:rPr lang="en-US" dirty="0" smtClean="0"/>
                        <a:t>Transplant Potential</a:t>
                      </a:r>
                      <a:endParaRPr lang="en-US" dirty="0"/>
                    </a:p>
                  </a:txBody>
                  <a:tcPr/>
                </a:tc>
                <a:tc>
                  <a:txBody>
                    <a:bodyPr/>
                    <a:lstStyle/>
                    <a:p>
                      <a:r>
                        <a:rPr lang="en-US" dirty="0" smtClean="0"/>
                        <a:t>Biomedical Potential</a:t>
                      </a:r>
                      <a:endParaRPr lang="en-US" dirty="0"/>
                    </a:p>
                  </a:txBody>
                  <a:tcPr/>
                </a:tc>
              </a:tr>
              <a:tr h="370840">
                <a:tc>
                  <a:txBody>
                    <a:bodyPr/>
                    <a:lstStyle/>
                    <a:p>
                      <a:r>
                        <a:rPr lang="en-US" dirty="0" smtClean="0"/>
                        <a:t>ESCs</a:t>
                      </a:r>
                      <a:endParaRPr lang="en-US" dirty="0"/>
                    </a:p>
                  </a:txBody>
                  <a:tcPr/>
                </a:tc>
                <a:tc>
                  <a:txBody>
                    <a:bodyPr/>
                    <a:lstStyle/>
                    <a:p>
                      <a:r>
                        <a:rPr lang="en-US" dirty="0" smtClean="0"/>
                        <a:t>High</a:t>
                      </a:r>
                      <a:endParaRPr lang="en-US" dirty="0"/>
                    </a:p>
                  </a:txBody>
                  <a:tcPr/>
                </a:tc>
                <a:tc>
                  <a:txBody>
                    <a:bodyPr/>
                    <a:lstStyle/>
                    <a:p>
                      <a:r>
                        <a:rPr lang="en-US" dirty="0" smtClean="0"/>
                        <a:t>Pluripotent</a:t>
                      </a:r>
                      <a:endParaRPr lang="en-US" dirty="0"/>
                    </a:p>
                  </a:txBody>
                  <a:tcPr/>
                </a:tc>
                <a:tc>
                  <a:txBody>
                    <a:bodyPr/>
                    <a:lstStyle/>
                    <a:p>
                      <a:r>
                        <a:rPr lang="en-US" dirty="0" smtClean="0"/>
                        <a:t>Variable</a:t>
                      </a:r>
                      <a:endParaRPr lang="en-US" dirty="0"/>
                    </a:p>
                  </a:txBody>
                  <a:tcPr/>
                </a:tc>
                <a:tc>
                  <a:txBody>
                    <a:bodyPr/>
                    <a:lstStyle/>
                    <a:p>
                      <a:r>
                        <a:rPr lang="en-US" dirty="0" smtClean="0"/>
                        <a:t>High</a:t>
                      </a:r>
                      <a:endParaRPr lang="en-US" dirty="0"/>
                    </a:p>
                  </a:txBody>
                  <a:tcPr/>
                </a:tc>
              </a:tr>
              <a:tr h="370840">
                <a:tc>
                  <a:txBody>
                    <a:bodyPr/>
                    <a:lstStyle/>
                    <a:p>
                      <a:r>
                        <a:rPr lang="en-US" dirty="0" smtClean="0"/>
                        <a:t>Cord SC</a:t>
                      </a:r>
                      <a:endParaRPr lang="en-US" dirty="0"/>
                    </a:p>
                  </a:txBody>
                  <a:tcPr/>
                </a:tc>
                <a:tc>
                  <a:txBody>
                    <a:bodyPr/>
                    <a:lstStyle/>
                    <a:p>
                      <a:r>
                        <a:rPr lang="en-US" dirty="0" smtClean="0"/>
                        <a:t>High</a:t>
                      </a:r>
                      <a:endParaRPr lang="en-US" dirty="0"/>
                    </a:p>
                  </a:txBody>
                  <a:tcPr/>
                </a:tc>
                <a:tc>
                  <a:txBody>
                    <a:bodyPr/>
                    <a:lstStyle/>
                    <a:p>
                      <a:r>
                        <a:rPr lang="en-US" dirty="0" err="1" smtClean="0"/>
                        <a:t>Multipotent</a:t>
                      </a:r>
                      <a:endParaRPr lang="en-US" dirty="0"/>
                    </a:p>
                  </a:txBody>
                  <a:tcPr/>
                </a:tc>
                <a:tc>
                  <a:txBody>
                    <a:bodyPr/>
                    <a:lstStyle/>
                    <a:p>
                      <a:r>
                        <a:rPr lang="en-US" dirty="0" smtClean="0"/>
                        <a:t>High</a:t>
                      </a:r>
                      <a:endParaRPr lang="en-US" dirty="0"/>
                    </a:p>
                  </a:txBody>
                  <a:tcPr/>
                </a:tc>
                <a:tc>
                  <a:txBody>
                    <a:bodyPr/>
                    <a:lstStyle/>
                    <a:p>
                      <a:r>
                        <a:rPr lang="en-US" dirty="0" smtClean="0"/>
                        <a:t>High</a:t>
                      </a:r>
                      <a:endParaRPr lang="en-US" dirty="0"/>
                    </a:p>
                  </a:txBody>
                  <a:tcPr/>
                </a:tc>
              </a:tr>
              <a:tr h="370840">
                <a:tc>
                  <a:txBody>
                    <a:bodyPr/>
                    <a:lstStyle/>
                    <a:p>
                      <a:r>
                        <a:rPr lang="en-US" dirty="0" smtClean="0"/>
                        <a:t>Fetal SC</a:t>
                      </a:r>
                      <a:endParaRPr lang="en-US" dirty="0"/>
                    </a:p>
                  </a:txBody>
                  <a:tcPr/>
                </a:tc>
                <a:tc>
                  <a:txBody>
                    <a:bodyPr/>
                    <a:lstStyle/>
                    <a:p>
                      <a:r>
                        <a:rPr lang="en-US" dirty="0" smtClean="0"/>
                        <a:t>High</a:t>
                      </a:r>
                      <a:endParaRPr lang="en-US" dirty="0"/>
                    </a:p>
                  </a:txBody>
                  <a:tcPr/>
                </a:tc>
                <a:tc>
                  <a:txBody>
                    <a:bodyPr/>
                    <a:lstStyle/>
                    <a:p>
                      <a:r>
                        <a:rPr lang="en-US" dirty="0" err="1" smtClean="0"/>
                        <a:t>Pluri</a:t>
                      </a:r>
                      <a:r>
                        <a:rPr lang="en-US" baseline="0" dirty="0" smtClean="0"/>
                        <a:t>/</a:t>
                      </a:r>
                      <a:r>
                        <a:rPr lang="en-US" baseline="0" dirty="0" err="1" smtClean="0"/>
                        <a:t>Multipotent</a:t>
                      </a:r>
                      <a:endParaRPr lang="en-US" dirty="0"/>
                    </a:p>
                  </a:txBody>
                  <a:tcPr/>
                </a:tc>
                <a:tc>
                  <a:txBody>
                    <a:bodyPr/>
                    <a:lstStyle/>
                    <a:p>
                      <a:r>
                        <a:rPr lang="en-US" dirty="0" smtClean="0"/>
                        <a:t>Unknown</a:t>
                      </a:r>
                      <a:endParaRPr lang="en-US" dirty="0"/>
                    </a:p>
                  </a:txBody>
                  <a:tcPr/>
                </a:tc>
                <a:tc>
                  <a:txBody>
                    <a:bodyPr/>
                    <a:lstStyle/>
                    <a:p>
                      <a:r>
                        <a:rPr lang="en-US" dirty="0" smtClean="0"/>
                        <a:t>Unknown</a:t>
                      </a:r>
                      <a:endParaRPr lang="en-US" dirty="0"/>
                    </a:p>
                  </a:txBody>
                  <a:tcPr/>
                </a:tc>
              </a:tr>
              <a:tr h="370840">
                <a:tc>
                  <a:txBody>
                    <a:bodyPr/>
                    <a:lstStyle/>
                    <a:p>
                      <a:r>
                        <a:rPr lang="en-US" dirty="0" smtClean="0"/>
                        <a:t>Adult SC</a:t>
                      </a:r>
                      <a:endParaRPr lang="en-US" dirty="0"/>
                    </a:p>
                  </a:txBody>
                  <a:tcPr/>
                </a:tc>
                <a:tc>
                  <a:txBody>
                    <a:bodyPr/>
                    <a:lstStyle/>
                    <a:p>
                      <a:r>
                        <a:rPr lang="en-US" dirty="0" smtClean="0"/>
                        <a:t>Low</a:t>
                      </a:r>
                      <a:endParaRPr lang="en-US" dirty="0"/>
                    </a:p>
                  </a:txBody>
                  <a:tcPr/>
                </a:tc>
                <a:tc>
                  <a:txBody>
                    <a:bodyPr/>
                    <a:lstStyle/>
                    <a:p>
                      <a:r>
                        <a:rPr lang="en-US" dirty="0" err="1" smtClean="0"/>
                        <a:t>Multipotent</a:t>
                      </a:r>
                      <a:r>
                        <a:rPr lang="en-US" dirty="0" smtClean="0"/>
                        <a:t> ?</a:t>
                      </a:r>
                      <a:endParaRPr lang="en-US" dirty="0"/>
                    </a:p>
                  </a:txBody>
                  <a:tcPr/>
                </a:tc>
                <a:tc>
                  <a:txBody>
                    <a:bodyPr/>
                    <a:lstStyle/>
                    <a:p>
                      <a:r>
                        <a:rPr lang="en-US" dirty="0" smtClean="0"/>
                        <a:t>High</a:t>
                      </a:r>
                      <a:endParaRPr lang="en-US" dirty="0"/>
                    </a:p>
                  </a:txBody>
                  <a:tcPr/>
                </a:tc>
                <a:tc>
                  <a:txBody>
                    <a:bodyPr/>
                    <a:lstStyle/>
                    <a:p>
                      <a:r>
                        <a:rPr lang="en-US" dirty="0" smtClean="0"/>
                        <a:t>High</a:t>
                      </a:r>
                      <a:endParaRPr lang="en-US" dirty="0"/>
                    </a:p>
                  </a:txBody>
                  <a:tcPr/>
                </a:tc>
              </a:tr>
              <a:tr h="370840">
                <a:tc>
                  <a:txBody>
                    <a:bodyPr/>
                    <a:lstStyle/>
                    <a:p>
                      <a:r>
                        <a:rPr lang="en-US" dirty="0" err="1" smtClean="0"/>
                        <a:t>iPSCs</a:t>
                      </a:r>
                      <a:endParaRPr lang="en-US" dirty="0"/>
                    </a:p>
                  </a:txBody>
                  <a:tcPr/>
                </a:tc>
                <a:tc>
                  <a:txBody>
                    <a:bodyPr/>
                    <a:lstStyle/>
                    <a:p>
                      <a:r>
                        <a:rPr lang="en-US" dirty="0" smtClean="0"/>
                        <a:t>High</a:t>
                      </a:r>
                      <a:endParaRPr lang="en-US" dirty="0"/>
                    </a:p>
                  </a:txBody>
                  <a:tcPr/>
                </a:tc>
                <a:tc>
                  <a:txBody>
                    <a:bodyPr/>
                    <a:lstStyle/>
                    <a:p>
                      <a:r>
                        <a:rPr lang="en-US" dirty="0" smtClean="0"/>
                        <a:t>“Pluripotent”</a:t>
                      </a:r>
                      <a:endParaRPr lang="en-US" dirty="0"/>
                    </a:p>
                  </a:txBody>
                  <a:tcPr/>
                </a:tc>
                <a:tc>
                  <a:txBody>
                    <a:bodyPr/>
                    <a:lstStyle/>
                    <a:p>
                      <a:r>
                        <a:rPr lang="en-US" dirty="0" smtClean="0"/>
                        <a:t>Variable</a:t>
                      </a:r>
                      <a:endParaRPr lang="en-US" dirty="0"/>
                    </a:p>
                  </a:txBody>
                  <a:tcPr/>
                </a:tc>
                <a:tc>
                  <a:txBody>
                    <a:bodyPr/>
                    <a:lstStyle/>
                    <a:p>
                      <a:r>
                        <a:rPr lang="en-US" dirty="0" smtClean="0"/>
                        <a:t>High</a:t>
                      </a:r>
                      <a:endParaRPr lang="en-US" dirty="0"/>
                    </a:p>
                  </a:txBody>
                  <a:tcPr/>
                </a:tc>
              </a:tr>
            </a:tbl>
          </a:graphicData>
        </a:graphic>
      </p:graphicFrame>
      <p:graphicFrame>
        <p:nvGraphicFramePr>
          <p:cNvPr id="6" name="Content Placeholder 4"/>
          <p:cNvGraphicFramePr>
            <a:graphicFrameLocks/>
          </p:cNvGraphicFramePr>
          <p:nvPr>
            <p:extLst>
              <p:ext uri="{D42A27DB-BD31-4B8C-83A1-F6EECF244321}">
                <p14:modId xmlns:p14="http://schemas.microsoft.com/office/powerpoint/2010/main" val="2210758309"/>
              </p:ext>
            </p:extLst>
          </p:nvPr>
        </p:nvGraphicFramePr>
        <p:xfrm>
          <a:off x="340316" y="2306252"/>
          <a:ext cx="8469315" cy="2494280"/>
        </p:xfrm>
        <a:graphic>
          <a:graphicData uri="http://schemas.openxmlformats.org/drawingml/2006/table">
            <a:tbl>
              <a:tblPr firstRow="1" bandRow="1">
                <a:tableStyleId>{7DF18680-E054-41AD-8BC1-D1AEF772440D}</a:tableStyleId>
              </a:tblPr>
              <a:tblGrid>
                <a:gridCol w="1305838"/>
                <a:gridCol w="1724544"/>
                <a:gridCol w="2051207"/>
                <a:gridCol w="1693863"/>
                <a:gridCol w="1693863"/>
              </a:tblGrid>
              <a:tr h="370840">
                <a:tc>
                  <a:txBody>
                    <a:bodyPr/>
                    <a:lstStyle/>
                    <a:p>
                      <a:r>
                        <a:rPr lang="en-US" dirty="0" smtClean="0"/>
                        <a:t>Cell Type</a:t>
                      </a:r>
                      <a:endParaRPr lang="en-US" dirty="0"/>
                    </a:p>
                  </a:txBody>
                  <a:tcPr/>
                </a:tc>
                <a:tc>
                  <a:txBody>
                    <a:bodyPr/>
                    <a:lstStyle/>
                    <a:p>
                      <a:r>
                        <a:rPr lang="en-US" dirty="0" smtClean="0"/>
                        <a:t>Regenerative</a:t>
                      </a:r>
                      <a:r>
                        <a:rPr lang="en-US" baseline="0" dirty="0" smtClean="0"/>
                        <a:t> Potential</a:t>
                      </a:r>
                      <a:endParaRPr lang="en-US" dirty="0"/>
                    </a:p>
                  </a:txBody>
                  <a:tcPr/>
                </a:tc>
                <a:tc>
                  <a:txBody>
                    <a:bodyPr/>
                    <a:lstStyle/>
                    <a:p>
                      <a:r>
                        <a:rPr lang="en-US" dirty="0" smtClean="0"/>
                        <a:t>Differentiation Potential</a:t>
                      </a:r>
                      <a:endParaRPr lang="en-US" dirty="0"/>
                    </a:p>
                  </a:txBody>
                  <a:tcPr/>
                </a:tc>
                <a:tc>
                  <a:txBody>
                    <a:bodyPr/>
                    <a:lstStyle/>
                    <a:p>
                      <a:r>
                        <a:rPr lang="en-US" dirty="0" smtClean="0"/>
                        <a:t>Transplant Potential</a:t>
                      </a:r>
                      <a:endParaRPr lang="en-US" dirty="0"/>
                    </a:p>
                  </a:txBody>
                  <a:tcPr/>
                </a:tc>
                <a:tc>
                  <a:txBody>
                    <a:bodyPr/>
                    <a:lstStyle/>
                    <a:p>
                      <a:r>
                        <a:rPr lang="en-US" dirty="0" smtClean="0"/>
                        <a:t>Biomedical Potential</a:t>
                      </a:r>
                      <a:endParaRPr lang="en-US" dirty="0"/>
                    </a:p>
                  </a:txBody>
                  <a:tcPr/>
                </a:tc>
              </a:tr>
              <a:tr h="370840">
                <a:tc>
                  <a:txBody>
                    <a:bodyPr/>
                    <a:lstStyle/>
                    <a:p>
                      <a:r>
                        <a:rPr lang="en-US" dirty="0" smtClean="0"/>
                        <a:t>ESCs</a:t>
                      </a:r>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r>
              <a:tr h="370840">
                <a:tc>
                  <a:txBody>
                    <a:bodyPr/>
                    <a:lstStyle/>
                    <a:p>
                      <a:r>
                        <a:rPr lang="en-US" dirty="0" smtClean="0"/>
                        <a:t>Cord SC</a:t>
                      </a:r>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Fetal SC</a:t>
                      </a:r>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Adult SC</a:t>
                      </a:r>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err="1" smtClean="0"/>
                        <a:t>iPSCs</a:t>
                      </a:r>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p:pic>
        <p:nvPicPr>
          <p:cNvPr id="7" name="Picture 6"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8542" y="5811124"/>
            <a:ext cx="425519" cy="318363"/>
          </a:xfrm>
          <a:prstGeom prst="rect">
            <a:avLst/>
          </a:prstGeom>
        </p:spPr>
      </p:pic>
      <p:sp>
        <p:nvSpPr>
          <p:cNvPr id="10" name="Rectangle 9"/>
          <p:cNvSpPr/>
          <p:nvPr/>
        </p:nvSpPr>
        <p:spPr>
          <a:xfrm>
            <a:off x="340316" y="5226348"/>
            <a:ext cx="8469315" cy="523220"/>
          </a:xfrm>
          <a:prstGeom prst="rect">
            <a:avLst/>
          </a:prstGeom>
        </p:spPr>
        <p:txBody>
          <a:bodyPr wrap="square">
            <a:spAutoFit/>
          </a:bodyPr>
          <a:lstStyle/>
          <a:p>
            <a:pPr algn="ctr"/>
            <a:r>
              <a:rPr lang="en-US" sz="2800" i="1" dirty="0" smtClean="0">
                <a:solidFill>
                  <a:schemeClr val="tx1">
                    <a:lumMod val="50000"/>
                    <a:lumOff val="50000"/>
                  </a:schemeClr>
                </a:solidFill>
              </a:rPr>
              <a:t>Religion &amp; Ethics Weekly: Trevino Case Study</a:t>
            </a:r>
            <a:endParaRPr lang="en-US" sz="2800" dirty="0"/>
          </a:p>
        </p:txBody>
      </p:sp>
      <p:pic>
        <p:nvPicPr>
          <p:cNvPr id="8" name="Picture 7"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3914147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xit" presetSubtype="0" fill="hold" nodeType="with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0707"/>
            <a:ext cx="9144000" cy="1850908"/>
          </a:xfrm>
        </p:spPr>
        <p:txBody>
          <a:bodyPr/>
          <a:lstStyle/>
          <a:p>
            <a:pPr>
              <a:defRPr/>
            </a:pPr>
            <a:r>
              <a:rPr lang="en-US" sz="4000" dirty="0" smtClean="0"/>
              <a:t>What is Stem Cell Research (SCR)? </a:t>
            </a:r>
            <a:r>
              <a:rPr lang="en-US" sz="4400" dirty="0" smtClean="0"/>
              <a:t/>
            </a:r>
            <a:br>
              <a:rPr lang="en-US" sz="4400" dirty="0" smtClean="0"/>
            </a:br>
            <a:r>
              <a:rPr lang="en-US" sz="3200" i="1" dirty="0" smtClean="0">
                <a:solidFill>
                  <a:schemeClr val="tx1">
                    <a:lumMod val="50000"/>
                    <a:lumOff val="50000"/>
                  </a:schemeClr>
                </a:solidFill>
              </a:rPr>
              <a:t>Studying Cells </a:t>
            </a:r>
            <a:endParaRPr lang="en-US" sz="3200" i="1" dirty="0">
              <a:solidFill>
                <a:schemeClr val="tx1">
                  <a:lumMod val="50000"/>
                  <a:lumOff val="50000"/>
                </a:schemeClr>
              </a:solidFill>
              <a:latin typeface="Helvetica"/>
              <a:cs typeface="Helvetica"/>
            </a:endParaRPr>
          </a:p>
        </p:txBody>
      </p:sp>
      <p:sp>
        <p:nvSpPr>
          <p:cNvPr id="18435" name="Content Placeholder 2"/>
          <p:cNvSpPr>
            <a:spLocks noGrp="1"/>
          </p:cNvSpPr>
          <p:nvPr>
            <p:ph idx="1"/>
          </p:nvPr>
        </p:nvSpPr>
        <p:spPr>
          <a:xfrm>
            <a:off x="457200" y="1600200"/>
            <a:ext cx="8229600" cy="4993884"/>
          </a:xfrm>
        </p:spPr>
        <p:txBody>
          <a:bodyPr>
            <a:normAutofit/>
          </a:bodyPr>
          <a:lstStyle/>
          <a:p>
            <a:pPr algn="l" eaLnBrk="1" hangingPunct="1"/>
            <a:r>
              <a:rPr lang="en-US" dirty="0" smtClean="0">
                <a:solidFill>
                  <a:schemeClr val="tx1">
                    <a:lumMod val="75000"/>
                    <a:lumOff val="25000"/>
                  </a:schemeClr>
                </a:solidFill>
                <a:latin typeface="Helvetica"/>
                <a:ea typeface="ＭＳ Ｐゴシック" charset="-128"/>
                <a:cs typeface="Helvetica"/>
              </a:rPr>
              <a:t>The Study of Cells in the Body (</a:t>
            </a:r>
            <a:r>
              <a:rPr lang="en-US" i="1" dirty="0" smtClean="0">
                <a:solidFill>
                  <a:schemeClr val="tx1">
                    <a:lumMod val="75000"/>
                    <a:lumOff val="25000"/>
                  </a:schemeClr>
                </a:solidFill>
                <a:latin typeface="Helvetica"/>
                <a:ea typeface="ＭＳ Ｐゴシック" charset="-128"/>
                <a:cs typeface="Helvetica"/>
              </a:rPr>
              <a:t>in vivo</a:t>
            </a:r>
            <a:r>
              <a:rPr lang="en-US" dirty="0" smtClean="0">
                <a:solidFill>
                  <a:schemeClr val="tx1">
                    <a:lumMod val="75000"/>
                    <a:lumOff val="25000"/>
                  </a:schemeClr>
                </a:solidFill>
                <a:latin typeface="Helvetica"/>
                <a:ea typeface="ＭＳ Ｐゴシック" charset="-128"/>
                <a:cs typeface="Helvetica"/>
              </a:rPr>
              <a:t>) </a:t>
            </a:r>
          </a:p>
          <a:p>
            <a:pPr lvl="1" algn="l" eaLnBrk="1" hangingPunct="1"/>
            <a:r>
              <a:rPr lang="en-US" sz="2000" dirty="0" smtClean="0">
                <a:solidFill>
                  <a:srgbClr val="404040"/>
                </a:solidFill>
                <a:cs typeface="Helvetica"/>
              </a:rPr>
              <a:t>Reproductive biology</a:t>
            </a:r>
          </a:p>
          <a:p>
            <a:pPr lvl="1"/>
            <a:r>
              <a:rPr lang="en-US" sz="2000" dirty="0">
                <a:solidFill>
                  <a:srgbClr val="404040"/>
                </a:solidFill>
                <a:cs typeface="Helvetica"/>
              </a:rPr>
              <a:t>Human </a:t>
            </a:r>
            <a:r>
              <a:rPr lang="en-US" sz="2000" dirty="0" smtClean="0">
                <a:solidFill>
                  <a:srgbClr val="404040"/>
                </a:solidFill>
                <a:cs typeface="Helvetica"/>
              </a:rPr>
              <a:t>development </a:t>
            </a:r>
            <a:r>
              <a:rPr lang="en-US" sz="2000" dirty="0">
                <a:solidFill>
                  <a:srgbClr val="404040"/>
                </a:solidFill>
                <a:cs typeface="Helvetica"/>
              </a:rPr>
              <a:t>and e</a:t>
            </a:r>
            <a:r>
              <a:rPr lang="en-US" sz="2000" dirty="0" smtClean="0">
                <a:solidFill>
                  <a:srgbClr val="404040"/>
                </a:solidFill>
                <a:cs typeface="Helvetica"/>
              </a:rPr>
              <a:t>mbryogenesis</a:t>
            </a:r>
            <a:endParaRPr lang="en-US" sz="2000" dirty="0">
              <a:solidFill>
                <a:srgbClr val="404040"/>
              </a:solidFill>
              <a:cs typeface="Helvetica"/>
            </a:endParaRPr>
          </a:p>
          <a:p>
            <a:pPr lvl="1" algn="l" eaLnBrk="1" hangingPunct="1"/>
            <a:r>
              <a:rPr lang="en-US" sz="2000" dirty="0" smtClean="0">
                <a:solidFill>
                  <a:srgbClr val="404040"/>
                </a:solidFill>
                <a:cs typeface="Helvetica"/>
              </a:rPr>
              <a:t>Genetics and DNA reprogramming</a:t>
            </a:r>
          </a:p>
          <a:p>
            <a:pPr lvl="1" algn="l" eaLnBrk="1" hangingPunct="1"/>
            <a:r>
              <a:rPr lang="en-US" sz="2000" dirty="0" smtClean="0">
                <a:solidFill>
                  <a:srgbClr val="404040"/>
                </a:solidFill>
                <a:cs typeface="Helvetica"/>
              </a:rPr>
              <a:t>Cell </a:t>
            </a:r>
            <a:r>
              <a:rPr lang="en-US" sz="2000" dirty="0">
                <a:solidFill>
                  <a:srgbClr val="404040"/>
                </a:solidFill>
                <a:cs typeface="Helvetica"/>
              </a:rPr>
              <a:t>s</a:t>
            </a:r>
            <a:r>
              <a:rPr lang="en-US" sz="2000" dirty="0" smtClean="0">
                <a:solidFill>
                  <a:srgbClr val="404040"/>
                </a:solidFill>
                <a:cs typeface="Helvetica"/>
              </a:rPr>
              <a:t>ignaling and communication</a:t>
            </a:r>
          </a:p>
          <a:p>
            <a:pPr lvl="1" algn="l" eaLnBrk="1" hangingPunct="1"/>
            <a:r>
              <a:rPr lang="en-US" sz="2000" dirty="0" smtClean="0">
                <a:solidFill>
                  <a:srgbClr val="404040"/>
                </a:solidFill>
                <a:cs typeface="Helvetica"/>
              </a:rPr>
              <a:t>Cell aging and death</a:t>
            </a:r>
          </a:p>
          <a:p>
            <a:pPr lvl="1" algn="l" eaLnBrk="1" hangingPunct="1"/>
            <a:r>
              <a:rPr lang="en-US" sz="2000" dirty="0" smtClean="0">
                <a:solidFill>
                  <a:srgbClr val="404040"/>
                </a:solidFill>
                <a:cs typeface="Helvetica"/>
              </a:rPr>
              <a:t>Immunology and graft </a:t>
            </a:r>
            <a:r>
              <a:rPr lang="en-US" sz="2000" dirty="0">
                <a:solidFill>
                  <a:srgbClr val="404040"/>
                </a:solidFill>
                <a:cs typeface="Helvetica"/>
              </a:rPr>
              <a:t>r</a:t>
            </a:r>
            <a:r>
              <a:rPr lang="en-US" sz="2000" dirty="0" smtClean="0">
                <a:solidFill>
                  <a:srgbClr val="404040"/>
                </a:solidFill>
                <a:cs typeface="Helvetica"/>
              </a:rPr>
              <a:t>ejection</a:t>
            </a:r>
          </a:p>
          <a:p>
            <a:pPr marL="457200" lvl="1" indent="0" algn="l" eaLnBrk="1" hangingPunct="1">
              <a:buNone/>
            </a:pPr>
            <a:r>
              <a:rPr lang="en-US" sz="2000" dirty="0">
                <a:solidFill>
                  <a:srgbClr val="404040"/>
                </a:solidFill>
                <a:cs typeface="Helvetica"/>
              </a:rPr>
              <a:t>	</a:t>
            </a:r>
            <a:endParaRPr lang="en-US" sz="1700" dirty="0">
              <a:solidFill>
                <a:srgbClr val="660066"/>
              </a:solidFill>
              <a:latin typeface="Helvetica"/>
              <a:ea typeface="ＭＳ Ｐゴシック" charset="-128"/>
              <a:cs typeface="Helvetica"/>
            </a:endParaRPr>
          </a:p>
          <a:p>
            <a:pPr algn="l" eaLnBrk="1" hangingPunct="1"/>
            <a:r>
              <a:rPr lang="en-US" dirty="0" smtClean="0">
                <a:solidFill>
                  <a:srgbClr val="404040"/>
                </a:solidFill>
                <a:latin typeface="Helvetica"/>
                <a:ea typeface="ＭＳ Ｐゴシック" charset="-128"/>
                <a:cs typeface="Helvetica"/>
              </a:rPr>
              <a:t>The Study of Cells in Culture (</a:t>
            </a:r>
            <a:r>
              <a:rPr lang="en-US" i="1" dirty="0" smtClean="0">
                <a:solidFill>
                  <a:srgbClr val="404040"/>
                </a:solidFill>
                <a:latin typeface="Helvetica"/>
                <a:ea typeface="ＭＳ Ｐゴシック" charset="-128"/>
                <a:cs typeface="Helvetica"/>
              </a:rPr>
              <a:t>in vitro</a:t>
            </a:r>
            <a:r>
              <a:rPr lang="en-US" dirty="0" smtClean="0">
                <a:solidFill>
                  <a:srgbClr val="404040"/>
                </a:solidFill>
                <a:latin typeface="Helvetica"/>
                <a:ea typeface="ＭＳ Ｐゴシック" charset="-128"/>
                <a:cs typeface="Helvetica"/>
              </a:rPr>
              <a:t>) </a:t>
            </a:r>
          </a:p>
          <a:p>
            <a:pPr lvl="1" algn="l" eaLnBrk="1" hangingPunct="1"/>
            <a:r>
              <a:rPr lang="en-US" sz="2000" dirty="0" smtClean="0">
                <a:solidFill>
                  <a:srgbClr val="404040"/>
                </a:solidFill>
                <a:cs typeface="Helvetica"/>
              </a:rPr>
              <a:t>In a Petri dish</a:t>
            </a:r>
          </a:p>
          <a:p>
            <a:pPr lvl="1" algn="l" eaLnBrk="1" hangingPunct="1"/>
            <a:r>
              <a:rPr lang="en-US" sz="2000" dirty="0" smtClean="0">
                <a:solidFill>
                  <a:srgbClr val="404040"/>
                </a:solidFill>
                <a:cs typeface="Helvetica"/>
              </a:rPr>
              <a:t>In 2D and 3D cell cultures</a:t>
            </a:r>
            <a:endParaRPr lang="en-US" sz="2000" dirty="0">
              <a:solidFill>
                <a:srgbClr val="404040"/>
              </a:solidFill>
              <a:cs typeface="Helvetica"/>
            </a:endParaRPr>
          </a:p>
          <a:p>
            <a:pPr algn="l" eaLnBrk="1" hangingPunct="1"/>
            <a:endParaRPr lang="en-US" dirty="0" smtClean="0">
              <a:ea typeface="ＭＳ Ｐゴシック" charset="-128"/>
              <a:cs typeface="ＭＳ Ｐゴシック" charset="-128"/>
            </a:endParaRPr>
          </a:p>
        </p:txBody>
      </p:sp>
      <p:pic>
        <p:nvPicPr>
          <p:cNvPr id="4" name="Picture 3" descr="Logo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21963636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1000"/>
                                        <p:tgtEl>
                                          <p:spTgt spid="1843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435">
                                            <p:txEl>
                                              <p:pRg st="1" end="1"/>
                                            </p:txEl>
                                          </p:spTgt>
                                        </p:tgtEl>
                                        <p:attrNameLst>
                                          <p:attrName>style.visibility</p:attrName>
                                        </p:attrNameLst>
                                      </p:cBhvr>
                                      <p:to>
                                        <p:strVal val="visible"/>
                                      </p:to>
                                    </p:set>
                                    <p:animEffect transition="in" filter="fade">
                                      <p:cBhvr>
                                        <p:cTn id="10" dur="1000"/>
                                        <p:tgtEl>
                                          <p:spTgt spid="1843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Effect transition="in" filter="fade">
                                      <p:cBhvr>
                                        <p:cTn id="13" dur="1000"/>
                                        <p:tgtEl>
                                          <p:spTgt spid="1843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435">
                                            <p:txEl>
                                              <p:pRg st="3" end="3"/>
                                            </p:txEl>
                                          </p:spTgt>
                                        </p:tgtEl>
                                        <p:attrNameLst>
                                          <p:attrName>style.visibility</p:attrName>
                                        </p:attrNameLst>
                                      </p:cBhvr>
                                      <p:to>
                                        <p:strVal val="visible"/>
                                      </p:to>
                                    </p:set>
                                    <p:animEffect transition="in" filter="fade">
                                      <p:cBhvr>
                                        <p:cTn id="16" dur="1000"/>
                                        <p:tgtEl>
                                          <p:spTgt spid="1843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Effect transition="in" filter="fade">
                                      <p:cBhvr>
                                        <p:cTn id="19" dur="1000"/>
                                        <p:tgtEl>
                                          <p:spTgt spid="1843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35">
                                            <p:txEl>
                                              <p:pRg st="5" end="5"/>
                                            </p:txEl>
                                          </p:spTgt>
                                        </p:tgtEl>
                                        <p:attrNameLst>
                                          <p:attrName>style.visibility</p:attrName>
                                        </p:attrNameLst>
                                      </p:cBhvr>
                                      <p:to>
                                        <p:strVal val="visible"/>
                                      </p:to>
                                    </p:set>
                                    <p:animEffect transition="in" filter="fade">
                                      <p:cBhvr>
                                        <p:cTn id="22" dur="1000"/>
                                        <p:tgtEl>
                                          <p:spTgt spid="18435">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35">
                                            <p:txEl>
                                              <p:pRg st="6" end="6"/>
                                            </p:txEl>
                                          </p:spTgt>
                                        </p:tgtEl>
                                        <p:attrNameLst>
                                          <p:attrName>style.visibility</p:attrName>
                                        </p:attrNameLst>
                                      </p:cBhvr>
                                      <p:to>
                                        <p:strVal val="visible"/>
                                      </p:to>
                                    </p:set>
                                    <p:animEffect transition="in" filter="fade">
                                      <p:cBhvr>
                                        <p:cTn id="25" dur="1000"/>
                                        <p:tgtEl>
                                          <p:spTgt spid="18435">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35">
                                            <p:txEl>
                                              <p:pRg st="7" end="7"/>
                                            </p:txEl>
                                          </p:spTgt>
                                        </p:tgtEl>
                                        <p:attrNameLst>
                                          <p:attrName>style.visibility</p:attrName>
                                        </p:attrNameLst>
                                      </p:cBhvr>
                                      <p:to>
                                        <p:strVal val="visible"/>
                                      </p:to>
                                    </p:set>
                                    <p:animEffect transition="in" filter="fade">
                                      <p:cBhvr>
                                        <p:cTn id="28" dur="1000"/>
                                        <p:tgtEl>
                                          <p:spTgt spid="18435">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435">
                                            <p:txEl>
                                              <p:pRg st="8" end="8"/>
                                            </p:txEl>
                                          </p:spTgt>
                                        </p:tgtEl>
                                        <p:attrNameLst>
                                          <p:attrName>style.visibility</p:attrName>
                                        </p:attrNameLst>
                                      </p:cBhvr>
                                      <p:to>
                                        <p:strVal val="visible"/>
                                      </p:to>
                                    </p:set>
                                    <p:animEffect transition="in" filter="fade">
                                      <p:cBhvr>
                                        <p:cTn id="33" dur="1000"/>
                                        <p:tgtEl>
                                          <p:spTgt spid="18435">
                                            <p:txEl>
                                              <p:pRg st="8" end="8"/>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435">
                                            <p:txEl>
                                              <p:pRg st="9" end="9"/>
                                            </p:txEl>
                                          </p:spTgt>
                                        </p:tgtEl>
                                        <p:attrNameLst>
                                          <p:attrName>style.visibility</p:attrName>
                                        </p:attrNameLst>
                                      </p:cBhvr>
                                      <p:to>
                                        <p:strVal val="visible"/>
                                      </p:to>
                                    </p:set>
                                    <p:animEffect transition="in" filter="fade">
                                      <p:cBhvr>
                                        <p:cTn id="36" dur="1000"/>
                                        <p:tgtEl>
                                          <p:spTgt spid="18435">
                                            <p:txEl>
                                              <p:pRg st="9" end="9"/>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435">
                                            <p:txEl>
                                              <p:pRg st="10" end="10"/>
                                            </p:txEl>
                                          </p:spTgt>
                                        </p:tgtEl>
                                        <p:attrNameLst>
                                          <p:attrName>style.visibility</p:attrName>
                                        </p:attrNameLst>
                                      </p:cBhvr>
                                      <p:to>
                                        <p:strVal val="visible"/>
                                      </p:to>
                                    </p:set>
                                    <p:animEffect transition="in" filter="fade">
                                      <p:cBhvr>
                                        <p:cTn id="39" dur="1000"/>
                                        <p:tgtEl>
                                          <p:spTgt spid="1843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895"/>
            <a:ext cx="9144000" cy="1850908"/>
          </a:xfrm>
        </p:spPr>
        <p:txBody>
          <a:bodyPr/>
          <a:lstStyle/>
          <a:p>
            <a:pPr>
              <a:defRPr/>
            </a:pPr>
            <a:r>
              <a:rPr lang="en-US" sz="4000" dirty="0" smtClean="0"/>
              <a:t>What is Stem Cell Research (SCR)? </a:t>
            </a:r>
            <a:r>
              <a:rPr lang="en-US" sz="4400" dirty="0" smtClean="0"/>
              <a:t/>
            </a:r>
            <a:br>
              <a:rPr lang="en-US" sz="4400" dirty="0" smtClean="0"/>
            </a:br>
            <a:r>
              <a:rPr lang="en-US" sz="3200" i="1" dirty="0" smtClean="0">
                <a:solidFill>
                  <a:schemeClr val="tx1">
                    <a:lumMod val="50000"/>
                    <a:lumOff val="50000"/>
                  </a:schemeClr>
                </a:solidFill>
              </a:rPr>
              <a:t>Potential &amp; Power: NYSCF </a:t>
            </a:r>
            <a:r>
              <a:rPr lang="en-US" sz="3200" i="1" dirty="0" err="1" smtClean="0">
                <a:solidFill>
                  <a:schemeClr val="tx1">
                    <a:lumMod val="50000"/>
                    <a:lumOff val="50000"/>
                  </a:schemeClr>
                </a:solidFill>
              </a:rPr>
              <a:t>TEDGlobal</a:t>
            </a:r>
            <a:endParaRPr lang="en-US" sz="3200" i="1" dirty="0">
              <a:solidFill>
                <a:schemeClr val="tx1">
                  <a:lumMod val="50000"/>
                  <a:lumOff val="50000"/>
                </a:schemeClr>
              </a:solidFill>
              <a:latin typeface="Helvetica"/>
              <a:cs typeface="Helvetica"/>
            </a:endParaRPr>
          </a:p>
        </p:txBody>
      </p:sp>
      <p:sp>
        <p:nvSpPr>
          <p:cNvPr id="18435" name="Content Placeholder 2"/>
          <p:cNvSpPr>
            <a:spLocks noGrp="1"/>
          </p:cNvSpPr>
          <p:nvPr>
            <p:ph idx="1"/>
          </p:nvPr>
        </p:nvSpPr>
        <p:spPr>
          <a:xfrm>
            <a:off x="205770" y="1718164"/>
            <a:ext cx="8938230" cy="4993884"/>
          </a:xfrm>
        </p:spPr>
        <p:txBody>
          <a:bodyPr>
            <a:normAutofit fontScale="92500" lnSpcReduction="10000"/>
          </a:bodyPr>
          <a:lstStyle/>
          <a:p>
            <a:pPr algn="l" eaLnBrk="1" hangingPunct="1"/>
            <a:r>
              <a:rPr lang="en-US" sz="3000" dirty="0" smtClean="0">
                <a:solidFill>
                  <a:schemeClr val="tx1">
                    <a:lumMod val="75000"/>
                    <a:lumOff val="25000"/>
                  </a:schemeClr>
                </a:solidFill>
                <a:latin typeface="Arial"/>
                <a:ea typeface="ＭＳ Ｐゴシック" charset="-128"/>
                <a:cs typeface="Arial"/>
              </a:rPr>
              <a:t>Social Impact: Produces Capital</a:t>
            </a:r>
          </a:p>
          <a:p>
            <a:pPr lvl="1" algn="l" eaLnBrk="1" hangingPunct="1"/>
            <a:r>
              <a:rPr lang="en-US" sz="1900" dirty="0">
                <a:solidFill>
                  <a:srgbClr val="404040"/>
                </a:solidFill>
                <a:latin typeface="Arial"/>
                <a:cs typeface="Arial"/>
              </a:rPr>
              <a:t>Economic </a:t>
            </a:r>
            <a:r>
              <a:rPr lang="en-US" sz="1900" dirty="0" smtClean="0">
                <a:solidFill>
                  <a:srgbClr val="404040"/>
                </a:solidFill>
                <a:latin typeface="Arial"/>
                <a:cs typeface="Arial"/>
              </a:rPr>
              <a:t>Capital </a:t>
            </a:r>
            <a:r>
              <a:rPr lang="en-US" sz="1300" dirty="0" smtClean="0">
                <a:solidFill>
                  <a:schemeClr val="tx1">
                    <a:lumMod val="50000"/>
                    <a:lumOff val="50000"/>
                  </a:schemeClr>
                </a:solidFill>
                <a:latin typeface="Arial"/>
                <a:cs typeface="Arial"/>
              </a:rPr>
              <a:t>(Chronic disease expenditures, Patents on cell  lines &amp;  therapies, Cosmetic applications )</a:t>
            </a:r>
            <a:endParaRPr lang="en-US" sz="1300" dirty="0">
              <a:solidFill>
                <a:schemeClr val="tx1">
                  <a:lumMod val="50000"/>
                  <a:lumOff val="50000"/>
                </a:schemeClr>
              </a:solidFill>
              <a:latin typeface="Arial"/>
              <a:cs typeface="Arial"/>
            </a:endParaRPr>
          </a:p>
          <a:p>
            <a:pPr lvl="1" algn="l" eaLnBrk="1" hangingPunct="1"/>
            <a:r>
              <a:rPr lang="en-US" sz="1900" dirty="0">
                <a:solidFill>
                  <a:srgbClr val="404040"/>
                </a:solidFill>
                <a:latin typeface="Arial"/>
                <a:cs typeface="Arial"/>
              </a:rPr>
              <a:t>Social </a:t>
            </a:r>
            <a:r>
              <a:rPr lang="en-US" sz="1900" dirty="0" smtClean="0">
                <a:solidFill>
                  <a:srgbClr val="404040"/>
                </a:solidFill>
                <a:latin typeface="Arial"/>
                <a:cs typeface="Arial"/>
              </a:rPr>
              <a:t>Capital</a:t>
            </a:r>
            <a:endParaRPr lang="en-US" sz="1900" dirty="0">
              <a:solidFill>
                <a:srgbClr val="404040"/>
              </a:solidFill>
              <a:latin typeface="Arial"/>
              <a:cs typeface="Arial"/>
            </a:endParaRPr>
          </a:p>
          <a:p>
            <a:pPr lvl="1" algn="l" eaLnBrk="1" hangingPunct="1"/>
            <a:r>
              <a:rPr lang="en-US" sz="1900" dirty="0">
                <a:solidFill>
                  <a:srgbClr val="404040"/>
                </a:solidFill>
                <a:latin typeface="Arial"/>
                <a:cs typeface="Arial"/>
              </a:rPr>
              <a:t>Political </a:t>
            </a:r>
            <a:r>
              <a:rPr lang="en-US" sz="1900" dirty="0" smtClean="0">
                <a:solidFill>
                  <a:srgbClr val="404040"/>
                </a:solidFill>
                <a:latin typeface="Arial"/>
                <a:cs typeface="Arial"/>
              </a:rPr>
              <a:t>Capital</a:t>
            </a:r>
            <a:endParaRPr lang="en-US" sz="1900" dirty="0">
              <a:solidFill>
                <a:srgbClr val="404040"/>
              </a:solidFill>
              <a:latin typeface="Arial"/>
              <a:cs typeface="Arial"/>
            </a:endParaRPr>
          </a:p>
          <a:p>
            <a:pPr lvl="1" algn="l" eaLnBrk="1" hangingPunct="1"/>
            <a:r>
              <a:rPr lang="en-US" sz="1900" dirty="0">
                <a:solidFill>
                  <a:srgbClr val="404040"/>
                </a:solidFill>
                <a:latin typeface="Arial"/>
                <a:cs typeface="Arial"/>
              </a:rPr>
              <a:t>National </a:t>
            </a:r>
            <a:r>
              <a:rPr lang="en-US" sz="1900" dirty="0" smtClean="0">
                <a:solidFill>
                  <a:srgbClr val="404040"/>
                </a:solidFill>
                <a:latin typeface="Arial"/>
                <a:cs typeface="Arial"/>
              </a:rPr>
              <a:t>Security</a:t>
            </a:r>
            <a:endParaRPr lang="en-US" sz="1900" dirty="0">
              <a:solidFill>
                <a:srgbClr val="404040"/>
              </a:solidFill>
              <a:latin typeface="Arial"/>
              <a:cs typeface="Arial"/>
            </a:endParaRPr>
          </a:p>
          <a:p>
            <a:pPr algn="l" eaLnBrk="1" hangingPunct="1"/>
            <a:r>
              <a:rPr lang="en-US" sz="3000" dirty="0" smtClean="0">
                <a:solidFill>
                  <a:srgbClr val="404040"/>
                </a:solidFill>
                <a:latin typeface="Arial"/>
                <a:ea typeface="ＭＳ Ｐゴシック" charset="-128"/>
                <a:cs typeface="Arial"/>
              </a:rPr>
              <a:t>Basic Science Impact: Expands Knowledge</a:t>
            </a:r>
          </a:p>
          <a:p>
            <a:pPr lvl="1"/>
            <a:r>
              <a:rPr lang="en-US" sz="2000" dirty="0" smtClean="0">
                <a:solidFill>
                  <a:srgbClr val="404040"/>
                </a:solidFill>
                <a:latin typeface="Arial"/>
                <a:cs typeface="Arial"/>
              </a:rPr>
              <a:t>Regeneration </a:t>
            </a:r>
          </a:p>
          <a:p>
            <a:pPr lvl="1"/>
            <a:r>
              <a:rPr lang="en-US" sz="2000" dirty="0" smtClean="0">
                <a:solidFill>
                  <a:srgbClr val="404040"/>
                </a:solidFill>
                <a:latin typeface="Arial"/>
                <a:cs typeface="Arial"/>
              </a:rPr>
              <a:t>Cell Differentiation</a:t>
            </a:r>
            <a:endParaRPr lang="en-US" sz="2000" dirty="0">
              <a:solidFill>
                <a:srgbClr val="404040"/>
              </a:solidFill>
              <a:latin typeface="Arial"/>
              <a:cs typeface="Arial"/>
            </a:endParaRPr>
          </a:p>
          <a:p>
            <a:pPr lvl="1"/>
            <a:r>
              <a:rPr lang="en-US" sz="2000" dirty="0" smtClean="0">
                <a:solidFill>
                  <a:srgbClr val="404040"/>
                </a:solidFill>
                <a:latin typeface="Arial"/>
                <a:cs typeface="Arial"/>
              </a:rPr>
              <a:t>Cancer</a:t>
            </a:r>
            <a:endParaRPr lang="en-US" sz="1700" dirty="0">
              <a:solidFill>
                <a:srgbClr val="660066"/>
              </a:solidFill>
              <a:latin typeface="Arial"/>
              <a:ea typeface="ＭＳ Ｐゴシック" charset="-128"/>
              <a:cs typeface="Arial"/>
            </a:endParaRPr>
          </a:p>
          <a:p>
            <a:pPr algn="l" eaLnBrk="1" hangingPunct="1"/>
            <a:r>
              <a:rPr lang="en-US" sz="3000" dirty="0" smtClean="0">
                <a:solidFill>
                  <a:srgbClr val="404040"/>
                </a:solidFill>
                <a:latin typeface="Arial"/>
                <a:ea typeface="ＭＳ Ｐゴシック" charset="-128"/>
                <a:cs typeface="Arial"/>
              </a:rPr>
              <a:t>Biomedical Impact: Improves Health </a:t>
            </a:r>
          </a:p>
          <a:p>
            <a:pPr lvl="1" algn="l" eaLnBrk="1" hangingPunct="1"/>
            <a:r>
              <a:rPr lang="en-US" sz="1900" dirty="0">
                <a:solidFill>
                  <a:srgbClr val="404040"/>
                </a:solidFill>
                <a:latin typeface="Arial"/>
                <a:ea typeface="Calibri"/>
                <a:cs typeface="Arial"/>
              </a:rPr>
              <a:t>Disease </a:t>
            </a:r>
            <a:r>
              <a:rPr lang="en-US" sz="1900" dirty="0" smtClean="0">
                <a:solidFill>
                  <a:srgbClr val="404040"/>
                </a:solidFill>
                <a:latin typeface="Arial"/>
                <a:ea typeface="Calibri"/>
                <a:cs typeface="Arial"/>
              </a:rPr>
              <a:t>Modeling and Development</a:t>
            </a:r>
            <a:endParaRPr lang="en-US" sz="1900" dirty="0">
              <a:solidFill>
                <a:srgbClr val="404040"/>
              </a:solidFill>
              <a:latin typeface="Arial"/>
              <a:ea typeface="Calibri"/>
              <a:cs typeface="Arial"/>
            </a:endParaRPr>
          </a:p>
          <a:p>
            <a:pPr lvl="1" algn="l" eaLnBrk="1" hangingPunct="1"/>
            <a:r>
              <a:rPr lang="en-US" sz="1900" dirty="0">
                <a:solidFill>
                  <a:srgbClr val="404040"/>
                </a:solidFill>
                <a:latin typeface="Arial"/>
                <a:ea typeface="Calibri"/>
                <a:cs typeface="Arial"/>
              </a:rPr>
              <a:t>Drug Screening and Drug Delivery</a:t>
            </a:r>
          </a:p>
          <a:p>
            <a:pPr lvl="1" algn="l" eaLnBrk="1" hangingPunct="1"/>
            <a:r>
              <a:rPr lang="en-US" sz="1900" dirty="0" smtClean="0">
                <a:solidFill>
                  <a:srgbClr val="404040"/>
                </a:solidFill>
                <a:latin typeface="Arial"/>
                <a:ea typeface="Calibri"/>
                <a:cs typeface="Arial"/>
              </a:rPr>
              <a:t>Environmental Toxin </a:t>
            </a:r>
            <a:r>
              <a:rPr lang="en-US" sz="1900" dirty="0">
                <a:solidFill>
                  <a:srgbClr val="404040"/>
                </a:solidFill>
                <a:latin typeface="Arial"/>
                <a:ea typeface="Calibri"/>
                <a:cs typeface="Arial"/>
              </a:rPr>
              <a:t>Screening</a:t>
            </a:r>
          </a:p>
          <a:p>
            <a:pPr lvl="1" algn="l" eaLnBrk="1" hangingPunct="1"/>
            <a:r>
              <a:rPr lang="en-US" sz="1900" dirty="0">
                <a:solidFill>
                  <a:srgbClr val="404040"/>
                </a:solidFill>
                <a:latin typeface="Arial"/>
                <a:ea typeface="Calibri"/>
                <a:cs typeface="Arial"/>
              </a:rPr>
              <a:t>Regenerative </a:t>
            </a:r>
            <a:r>
              <a:rPr lang="en-US" sz="1900" dirty="0" smtClean="0">
                <a:solidFill>
                  <a:srgbClr val="404040"/>
                </a:solidFill>
                <a:latin typeface="Arial"/>
                <a:ea typeface="Calibri"/>
                <a:cs typeface="Arial"/>
              </a:rPr>
              <a:t>Medicine/ Cell Transplant Therapies</a:t>
            </a:r>
            <a:endParaRPr lang="en-US" sz="1900" dirty="0">
              <a:solidFill>
                <a:srgbClr val="404040"/>
              </a:solidFill>
              <a:latin typeface="Arial"/>
              <a:cs typeface="Arial"/>
            </a:endParaRPr>
          </a:p>
          <a:p>
            <a:pPr algn="l" eaLnBrk="1" hangingPunct="1"/>
            <a:endParaRPr lang="en-US" sz="1900" dirty="0" smtClean="0">
              <a:ea typeface="ＭＳ Ｐゴシック" charset="-128"/>
              <a:cs typeface="ＭＳ Ｐゴシック" charset="-128"/>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0405" y="1432650"/>
            <a:ext cx="425519" cy="318363"/>
          </a:xfrm>
          <a:prstGeom prst="rect">
            <a:avLst/>
          </a:prstGeom>
        </p:spPr>
      </p:pic>
      <p:pic>
        <p:nvPicPr>
          <p:cNvPr id="6" name="Picture 5"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487336"/>
            <a:ext cx="1999220" cy="303338"/>
          </a:xfrm>
          <a:prstGeom prst="rect">
            <a:avLst/>
          </a:prstGeom>
        </p:spPr>
      </p:pic>
    </p:spTree>
    <p:extLst>
      <p:ext uri="{BB962C8B-B14F-4D97-AF65-F5344CB8AC3E}">
        <p14:creationId xmlns:p14="http://schemas.microsoft.com/office/powerpoint/2010/main" val="28815880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1000"/>
                                        <p:tgtEl>
                                          <p:spTgt spid="1843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435">
                                            <p:txEl>
                                              <p:pRg st="1" end="1"/>
                                            </p:txEl>
                                          </p:spTgt>
                                        </p:tgtEl>
                                        <p:attrNameLst>
                                          <p:attrName>style.visibility</p:attrName>
                                        </p:attrNameLst>
                                      </p:cBhvr>
                                      <p:to>
                                        <p:strVal val="visible"/>
                                      </p:to>
                                    </p:set>
                                    <p:animEffect transition="in" filter="fade">
                                      <p:cBhvr>
                                        <p:cTn id="10" dur="1000"/>
                                        <p:tgtEl>
                                          <p:spTgt spid="1843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Effect transition="in" filter="fade">
                                      <p:cBhvr>
                                        <p:cTn id="13" dur="1000"/>
                                        <p:tgtEl>
                                          <p:spTgt spid="1843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435">
                                            <p:txEl>
                                              <p:pRg st="3" end="3"/>
                                            </p:txEl>
                                          </p:spTgt>
                                        </p:tgtEl>
                                        <p:attrNameLst>
                                          <p:attrName>style.visibility</p:attrName>
                                        </p:attrNameLst>
                                      </p:cBhvr>
                                      <p:to>
                                        <p:strVal val="visible"/>
                                      </p:to>
                                    </p:set>
                                    <p:animEffect transition="in" filter="fade">
                                      <p:cBhvr>
                                        <p:cTn id="16" dur="1000"/>
                                        <p:tgtEl>
                                          <p:spTgt spid="1843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Effect transition="in" filter="fade">
                                      <p:cBhvr>
                                        <p:cTn id="19" dur="1000"/>
                                        <p:tgtEl>
                                          <p:spTgt spid="1843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435">
                                            <p:txEl>
                                              <p:pRg st="5" end="5"/>
                                            </p:txEl>
                                          </p:spTgt>
                                        </p:tgtEl>
                                        <p:attrNameLst>
                                          <p:attrName>style.visibility</p:attrName>
                                        </p:attrNameLst>
                                      </p:cBhvr>
                                      <p:to>
                                        <p:strVal val="visible"/>
                                      </p:to>
                                    </p:set>
                                    <p:animEffect transition="in" filter="fade">
                                      <p:cBhvr>
                                        <p:cTn id="24" dur="1000"/>
                                        <p:tgtEl>
                                          <p:spTgt spid="18435">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435">
                                            <p:txEl>
                                              <p:pRg st="6" end="6"/>
                                            </p:txEl>
                                          </p:spTgt>
                                        </p:tgtEl>
                                        <p:attrNameLst>
                                          <p:attrName>style.visibility</p:attrName>
                                        </p:attrNameLst>
                                      </p:cBhvr>
                                      <p:to>
                                        <p:strVal val="visible"/>
                                      </p:to>
                                    </p:set>
                                    <p:animEffect transition="in" filter="fade">
                                      <p:cBhvr>
                                        <p:cTn id="27" dur="1000"/>
                                        <p:tgtEl>
                                          <p:spTgt spid="18435">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435">
                                            <p:txEl>
                                              <p:pRg st="7" end="7"/>
                                            </p:txEl>
                                          </p:spTgt>
                                        </p:tgtEl>
                                        <p:attrNameLst>
                                          <p:attrName>style.visibility</p:attrName>
                                        </p:attrNameLst>
                                      </p:cBhvr>
                                      <p:to>
                                        <p:strVal val="visible"/>
                                      </p:to>
                                    </p:set>
                                    <p:animEffect transition="in" filter="fade">
                                      <p:cBhvr>
                                        <p:cTn id="30" dur="1000"/>
                                        <p:tgtEl>
                                          <p:spTgt spid="18435">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435">
                                            <p:txEl>
                                              <p:pRg st="8" end="8"/>
                                            </p:txEl>
                                          </p:spTgt>
                                        </p:tgtEl>
                                        <p:attrNameLst>
                                          <p:attrName>style.visibility</p:attrName>
                                        </p:attrNameLst>
                                      </p:cBhvr>
                                      <p:to>
                                        <p:strVal val="visible"/>
                                      </p:to>
                                    </p:set>
                                    <p:animEffect transition="in" filter="fade">
                                      <p:cBhvr>
                                        <p:cTn id="33" dur="1000"/>
                                        <p:tgtEl>
                                          <p:spTgt spid="18435">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435">
                                            <p:txEl>
                                              <p:pRg st="9" end="9"/>
                                            </p:txEl>
                                          </p:spTgt>
                                        </p:tgtEl>
                                        <p:attrNameLst>
                                          <p:attrName>style.visibility</p:attrName>
                                        </p:attrNameLst>
                                      </p:cBhvr>
                                      <p:to>
                                        <p:strVal val="visible"/>
                                      </p:to>
                                    </p:set>
                                    <p:animEffect transition="in" filter="fade">
                                      <p:cBhvr>
                                        <p:cTn id="38" dur="1000"/>
                                        <p:tgtEl>
                                          <p:spTgt spid="18435">
                                            <p:txEl>
                                              <p:pRg st="9" end="9"/>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435">
                                            <p:txEl>
                                              <p:pRg st="10" end="10"/>
                                            </p:txEl>
                                          </p:spTgt>
                                        </p:tgtEl>
                                        <p:attrNameLst>
                                          <p:attrName>style.visibility</p:attrName>
                                        </p:attrNameLst>
                                      </p:cBhvr>
                                      <p:to>
                                        <p:strVal val="visible"/>
                                      </p:to>
                                    </p:set>
                                    <p:animEffect transition="in" filter="fade">
                                      <p:cBhvr>
                                        <p:cTn id="41" dur="1000"/>
                                        <p:tgtEl>
                                          <p:spTgt spid="18435">
                                            <p:txEl>
                                              <p:pRg st="10" end="1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435">
                                            <p:txEl>
                                              <p:pRg st="11" end="11"/>
                                            </p:txEl>
                                          </p:spTgt>
                                        </p:tgtEl>
                                        <p:attrNameLst>
                                          <p:attrName>style.visibility</p:attrName>
                                        </p:attrNameLst>
                                      </p:cBhvr>
                                      <p:to>
                                        <p:strVal val="visible"/>
                                      </p:to>
                                    </p:set>
                                    <p:animEffect transition="in" filter="fade">
                                      <p:cBhvr>
                                        <p:cTn id="44" dur="1000"/>
                                        <p:tgtEl>
                                          <p:spTgt spid="18435">
                                            <p:txEl>
                                              <p:pRg st="11" end="11"/>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435">
                                            <p:txEl>
                                              <p:pRg st="12" end="12"/>
                                            </p:txEl>
                                          </p:spTgt>
                                        </p:tgtEl>
                                        <p:attrNameLst>
                                          <p:attrName>style.visibility</p:attrName>
                                        </p:attrNameLst>
                                      </p:cBhvr>
                                      <p:to>
                                        <p:strVal val="visible"/>
                                      </p:to>
                                    </p:set>
                                    <p:animEffect transition="in" filter="fade">
                                      <p:cBhvr>
                                        <p:cTn id="47" dur="1000"/>
                                        <p:tgtEl>
                                          <p:spTgt spid="18435">
                                            <p:txEl>
                                              <p:pRg st="12" end="12"/>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435">
                                            <p:txEl>
                                              <p:pRg st="13" end="13"/>
                                            </p:txEl>
                                          </p:spTgt>
                                        </p:tgtEl>
                                        <p:attrNameLst>
                                          <p:attrName>style.visibility</p:attrName>
                                        </p:attrNameLst>
                                      </p:cBhvr>
                                      <p:to>
                                        <p:strVal val="visible"/>
                                      </p:to>
                                    </p:set>
                                    <p:animEffect transition="in" filter="fade">
                                      <p:cBhvr>
                                        <p:cTn id="50" dur="1000"/>
                                        <p:tgtEl>
                                          <p:spTgt spid="18435">
                                            <p:txEl>
                                              <p:pRg st="13" end="13"/>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0948"/>
            <a:ext cx="9144000" cy="1850908"/>
          </a:xfrm>
        </p:spPr>
        <p:txBody>
          <a:bodyPr/>
          <a:lstStyle/>
          <a:p>
            <a:pPr>
              <a:defRPr/>
            </a:pPr>
            <a:r>
              <a:rPr lang="en-US" sz="4800" dirty="0" smtClean="0"/>
              <a:t>SCR and Embryo Politics</a:t>
            </a:r>
            <a:br>
              <a:rPr lang="en-US" sz="4800" dirty="0" smtClean="0"/>
            </a:br>
            <a:r>
              <a:rPr lang="en-US" sz="3200" i="1" dirty="0" smtClean="0">
                <a:solidFill>
                  <a:schemeClr val="tx1">
                    <a:lumMod val="50000"/>
                    <a:lumOff val="50000"/>
                  </a:schemeClr>
                </a:solidFill>
              </a:rPr>
              <a:t>Human Embryonic Stem Cell Research (</a:t>
            </a:r>
            <a:r>
              <a:rPr lang="en-US" sz="3200" i="1" dirty="0" err="1" smtClean="0">
                <a:solidFill>
                  <a:schemeClr val="tx1">
                    <a:lumMod val="50000"/>
                    <a:lumOff val="50000"/>
                  </a:schemeClr>
                </a:solidFill>
              </a:rPr>
              <a:t>hESCR</a:t>
            </a:r>
            <a:r>
              <a:rPr lang="en-US" sz="3200" i="1" dirty="0" smtClean="0">
                <a:solidFill>
                  <a:schemeClr val="tx1">
                    <a:lumMod val="50000"/>
                    <a:lumOff val="50000"/>
                  </a:schemeClr>
                </a:solidFill>
              </a:rPr>
              <a:t>)</a:t>
            </a:r>
            <a:endParaRPr lang="en-US" sz="4400" i="1" dirty="0">
              <a:solidFill>
                <a:schemeClr val="tx1">
                  <a:lumMod val="50000"/>
                  <a:lumOff val="50000"/>
                </a:schemeClr>
              </a:solidFill>
              <a:latin typeface="Helvetica"/>
              <a:cs typeface="Helvetica"/>
            </a:endParaRPr>
          </a:p>
        </p:txBody>
      </p:sp>
      <p:sp>
        <p:nvSpPr>
          <p:cNvPr id="18435" name="Content Placeholder 2"/>
          <p:cNvSpPr>
            <a:spLocks noGrp="1"/>
          </p:cNvSpPr>
          <p:nvPr>
            <p:ph idx="1"/>
          </p:nvPr>
        </p:nvSpPr>
        <p:spPr>
          <a:xfrm>
            <a:off x="491992" y="1593527"/>
            <a:ext cx="8229600" cy="4993884"/>
          </a:xfrm>
        </p:spPr>
        <p:txBody>
          <a:bodyPr>
            <a:normAutofit/>
          </a:bodyPr>
          <a:lstStyle/>
          <a:p>
            <a:pPr algn="l" eaLnBrk="1" hangingPunct="1"/>
            <a:r>
              <a:rPr lang="en-US" sz="2800" dirty="0" smtClean="0">
                <a:solidFill>
                  <a:schemeClr val="tx1">
                    <a:lumMod val="75000"/>
                    <a:lumOff val="25000"/>
                  </a:schemeClr>
                </a:solidFill>
                <a:latin typeface="Arial"/>
                <a:ea typeface="ＭＳ Ｐゴシック" charset="-128"/>
                <a:cs typeface="Arial"/>
              </a:rPr>
              <a:t>U.S. Federal Policy </a:t>
            </a:r>
          </a:p>
          <a:p>
            <a:pPr lvl="1" algn="l" eaLnBrk="1" hangingPunct="1"/>
            <a:r>
              <a:rPr lang="en-US" sz="1800" dirty="0" smtClean="0">
                <a:solidFill>
                  <a:srgbClr val="404040"/>
                </a:solidFill>
                <a:latin typeface="Arial"/>
                <a:cs typeface="Arial"/>
              </a:rPr>
              <a:t>No federal funds for the creation or destruction of human embryos</a:t>
            </a:r>
          </a:p>
          <a:p>
            <a:pPr lvl="1" algn="l" eaLnBrk="1" hangingPunct="1"/>
            <a:r>
              <a:rPr lang="en-US" sz="1800" dirty="0" smtClean="0">
                <a:solidFill>
                  <a:srgbClr val="404040"/>
                </a:solidFill>
                <a:latin typeface="Arial"/>
                <a:cs typeface="Arial"/>
              </a:rPr>
              <a:t>Congressional legislation has been stalled  by presidential veto</a:t>
            </a:r>
          </a:p>
          <a:p>
            <a:pPr lvl="1" algn="l" eaLnBrk="1" hangingPunct="1"/>
            <a:r>
              <a:rPr lang="en-US" sz="1800" dirty="0" smtClean="0">
                <a:solidFill>
                  <a:srgbClr val="404040"/>
                </a:solidFill>
                <a:latin typeface="Arial"/>
                <a:cs typeface="Arial"/>
              </a:rPr>
              <a:t>National Registry requires ethical compliance </a:t>
            </a:r>
            <a:endParaRPr lang="en-US" sz="1800" dirty="0">
              <a:solidFill>
                <a:srgbClr val="404040"/>
              </a:solidFill>
              <a:latin typeface="Arial"/>
              <a:cs typeface="Arial"/>
            </a:endParaRPr>
          </a:p>
          <a:p>
            <a:pPr algn="l" eaLnBrk="1" hangingPunct="1"/>
            <a:r>
              <a:rPr lang="en-US" sz="2800" dirty="0" smtClean="0">
                <a:solidFill>
                  <a:schemeClr val="tx1">
                    <a:lumMod val="75000"/>
                    <a:lumOff val="25000"/>
                  </a:schemeClr>
                </a:solidFill>
                <a:latin typeface="Arial"/>
                <a:ea typeface="ＭＳ Ｐゴシック" charset="-128"/>
                <a:cs typeface="Arial"/>
              </a:rPr>
              <a:t>State-based Proposals </a:t>
            </a:r>
          </a:p>
          <a:p>
            <a:pPr lvl="1"/>
            <a:r>
              <a:rPr lang="en-US" sz="1800" dirty="0" smtClean="0">
                <a:solidFill>
                  <a:srgbClr val="404040"/>
                </a:solidFill>
                <a:latin typeface="Arial"/>
                <a:cs typeface="Arial"/>
              </a:rPr>
              <a:t>Some states ban activities to pursue </a:t>
            </a:r>
            <a:r>
              <a:rPr lang="en-US" sz="1800" dirty="0" err="1" smtClean="0">
                <a:solidFill>
                  <a:srgbClr val="404040"/>
                </a:solidFill>
                <a:latin typeface="Arial"/>
                <a:cs typeface="Arial"/>
              </a:rPr>
              <a:t>hESCR</a:t>
            </a:r>
            <a:r>
              <a:rPr lang="en-US" sz="1800" dirty="0" smtClean="0">
                <a:solidFill>
                  <a:srgbClr val="404040"/>
                </a:solidFill>
                <a:latin typeface="Arial"/>
                <a:cs typeface="Arial"/>
              </a:rPr>
              <a:t> </a:t>
            </a:r>
          </a:p>
          <a:p>
            <a:pPr lvl="1"/>
            <a:r>
              <a:rPr lang="en-US" sz="1800" dirty="0" smtClean="0">
                <a:solidFill>
                  <a:srgbClr val="404040"/>
                </a:solidFill>
                <a:latin typeface="Arial"/>
                <a:cs typeface="Arial"/>
              </a:rPr>
              <a:t>Some states create funding streams to support </a:t>
            </a:r>
            <a:r>
              <a:rPr lang="en-US" sz="1800" dirty="0" err="1" smtClean="0">
                <a:solidFill>
                  <a:srgbClr val="404040"/>
                </a:solidFill>
                <a:latin typeface="Arial"/>
                <a:cs typeface="Arial"/>
              </a:rPr>
              <a:t>hESCR</a:t>
            </a:r>
            <a:endParaRPr lang="en-US" sz="1800" dirty="0">
              <a:solidFill>
                <a:srgbClr val="660066"/>
              </a:solidFill>
              <a:latin typeface="Arial"/>
              <a:ea typeface="ＭＳ Ｐゴシック" charset="-128"/>
              <a:cs typeface="Arial"/>
            </a:endParaRPr>
          </a:p>
          <a:p>
            <a:r>
              <a:rPr lang="en-US" sz="2800" dirty="0" smtClean="0">
                <a:solidFill>
                  <a:srgbClr val="404040"/>
                </a:solidFill>
                <a:latin typeface="Arial"/>
                <a:ea typeface="ＭＳ Ｐゴシック" charset="-128"/>
                <a:cs typeface="Arial"/>
              </a:rPr>
              <a:t>International Policies &amp; Practices </a:t>
            </a:r>
            <a:r>
              <a:rPr lang="en-US" sz="2800" dirty="0" smtClean="0">
                <a:solidFill>
                  <a:schemeClr val="tx1">
                    <a:lumMod val="50000"/>
                    <a:lumOff val="50000"/>
                  </a:schemeClr>
                </a:solidFill>
                <a:latin typeface="Arial"/>
                <a:cs typeface="Arial"/>
              </a:rPr>
              <a:t> </a:t>
            </a:r>
            <a:endParaRPr lang="en-US" sz="2800" dirty="0" smtClean="0">
              <a:solidFill>
                <a:srgbClr val="404040"/>
              </a:solidFill>
              <a:latin typeface="Arial"/>
              <a:ea typeface="ＭＳ Ｐゴシック" charset="-128"/>
              <a:cs typeface="Arial"/>
            </a:endParaRPr>
          </a:p>
          <a:p>
            <a:pPr lvl="1" algn="l" eaLnBrk="1" hangingPunct="1"/>
            <a:r>
              <a:rPr lang="en-US" sz="1800" dirty="0" smtClean="0">
                <a:solidFill>
                  <a:srgbClr val="404040"/>
                </a:solidFill>
                <a:latin typeface="Arial"/>
                <a:ea typeface="Calibri"/>
                <a:cs typeface="Arial"/>
              </a:rPr>
              <a:t>United Kingdom Stem Cell Registry and HFEA regulatory body </a:t>
            </a:r>
          </a:p>
          <a:p>
            <a:pPr lvl="1" algn="l" eaLnBrk="1" hangingPunct="1"/>
            <a:r>
              <a:rPr lang="en-US" sz="1800" dirty="0" smtClean="0">
                <a:solidFill>
                  <a:srgbClr val="404040"/>
                </a:solidFill>
                <a:latin typeface="Arial"/>
                <a:ea typeface="Calibri"/>
                <a:cs typeface="Arial"/>
              </a:rPr>
              <a:t>South Korea shift in policy since human cloning scandal</a:t>
            </a:r>
            <a:endParaRPr lang="en-US" sz="1800" dirty="0">
              <a:solidFill>
                <a:srgbClr val="404040"/>
              </a:solidFill>
              <a:latin typeface="Arial"/>
              <a:ea typeface="Calibri"/>
              <a:cs typeface="Arial"/>
            </a:endParaRPr>
          </a:p>
          <a:p>
            <a:pPr lvl="1" algn="l" eaLnBrk="1" hangingPunct="1"/>
            <a:r>
              <a:rPr lang="en-US" sz="1800" dirty="0" smtClean="0">
                <a:solidFill>
                  <a:srgbClr val="404040"/>
                </a:solidFill>
                <a:latin typeface="Arial"/>
                <a:ea typeface="Calibri"/>
                <a:cs typeface="Arial"/>
              </a:rPr>
              <a:t>International human </a:t>
            </a:r>
            <a:r>
              <a:rPr lang="en-US" sz="1800" dirty="0">
                <a:solidFill>
                  <a:srgbClr val="404040"/>
                </a:solidFill>
                <a:latin typeface="Arial"/>
                <a:ea typeface="Calibri"/>
                <a:cs typeface="Arial"/>
              </a:rPr>
              <a:t>e</a:t>
            </a:r>
            <a:r>
              <a:rPr lang="en-US" sz="1800" dirty="0" smtClean="0">
                <a:solidFill>
                  <a:srgbClr val="404040"/>
                </a:solidFill>
                <a:latin typeface="Arial"/>
                <a:ea typeface="Calibri"/>
                <a:cs typeface="Arial"/>
              </a:rPr>
              <a:t>gg </a:t>
            </a:r>
            <a:r>
              <a:rPr lang="en-US" sz="1800" dirty="0">
                <a:solidFill>
                  <a:srgbClr val="404040"/>
                </a:solidFill>
                <a:latin typeface="Arial"/>
                <a:ea typeface="Calibri"/>
                <a:cs typeface="Arial"/>
              </a:rPr>
              <a:t>m</a:t>
            </a:r>
            <a:r>
              <a:rPr lang="en-US" sz="1800" dirty="0" smtClean="0">
                <a:solidFill>
                  <a:srgbClr val="404040"/>
                </a:solidFill>
                <a:latin typeface="Arial"/>
                <a:ea typeface="Calibri"/>
                <a:cs typeface="Arial"/>
              </a:rPr>
              <a:t>arket for IVF also provides biological material for </a:t>
            </a:r>
            <a:r>
              <a:rPr lang="en-US" sz="1800" dirty="0" err="1" smtClean="0">
                <a:solidFill>
                  <a:srgbClr val="404040"/>
                </a:solidFill>
                <a:latin typeface="Arial"/>
                <a:ea typeface="Calibri"/>
                <a:cs typeface="Arial"/>
              </a:rPr>
              <a:t>hESCR</a:t>
            </a:r>
            <a:endParaRPr lang="en-US" sz="1800" dirty="0">
              <a:solidFill>
                <a:srgbClr val="404040"/>
              </a:solidFill>
              <a:latin typeface="Arial"/>
              <a:ea typeface="Calibri"/>
              <a:cs typeface="Arial"/>
            </a:endParaRPr>
          </a:p>
          <a:p>
            <a:pPr algn="l" eaLnBrk="1" hangingPunct="1"/>
            <a:endParaRPr lang="en-US" dirty="0" smtClean="0">
              <a:ea typeface="ＭＳ Ｐゴシック" charset="-128"/>
              <a:cs typeface="ＭＳ Ｐゴシック" charset="-128"/>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9002" y="1709960"/>
            <a:ext cx="425519" cy="318363"/>
          </a:xfrm>
          <a:prstGeom prst="rect">
            <a:avLst/>
          </a:prstGeom>
        </p:spPr>
      </p:pic>
      <p:pic>
        <p:nvPicPr>
          <p:cNvPr id="5" name="Picture 4"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6792" y="3190368"/>
            <a:ext cx="425519" cy="318363"/>
          </a:xfrm>
          <a:prstGeom prst="rect">
            <a:avLst/>
          </a:prstGeom>
        </p:spPr>
      </p:pic>
      <p:pic>
        <p:nvPicPr>
          <p:cNvPr id="6" name="Picture 5"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17600208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435">
                                            <p:txEl>
                                              <p:pRg st="1" end="1"/>
                                            </p:txEl>
                                          </p:spTgt>
                                        </p:tgtEl>
                                        <p:attrNameLst>
                                          <p:attrName>style.visibility</p:attrName>
                                        </p:attrNameLst>
                                      </p:cBhvr>
                                      <p:to>
                                        <p:strVal val="visible"/>
                                      </p:to>
                                    </p:set>
                                    <p:animEffect transition="in" filter="fade">
                                      <p:cBhvr>
                                        <p:cTn id="10" dur="500"/>
                                        <p:tgtEl>
                                          <p:spTgt spid="1843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Effect transition="in" filter="fade">
                                      <p:cBhvr>
                                        <p:cTn id="13" dur="500"/>
                                        <p:tgtEl>
                                          <p:spTgt spid="1843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8435">
                                            <p:txEl>
                                              <p:pRg st="3" end="3"/>
                                            </p:txEl>
                                          </p:spTgt>
                                        </p:tgtEl>
                                        <p:attrNameLst>
                                          <p:attrName>style.visibility</p:attrName>
                                        </p:attrNameLst>
                                      </p:cBhvr>
                                      <p:to>
                                        <p:strVal val="visible"/>
                                      </p:to>
                                    </p:set>
                                    <p:animEffect transition="in" filter="fade">
                                      <p:cBhvr>
                                        <p:cTn id="16" dur="500"/>
                                        <p:tgtEl>
                                          <p:spTgt spid="1843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8435">
                                            <p:txEl>
                                              <p:pRg st="3" end="3"/>
                                            </p:txEl>
                                          </p:spTgt>
                                        </p:tgtEl>
                                        <p:attrNameLst>
                                          <p:attrName>style.visibility</p:attrName>
                                        </p:attrNameLst>
                                      </p:cBhvr>
                                      <p:to>
                                        <p:strVal val="visible"/>
                                      </p:to>
                                    </p:set>
                                    <p:animEffect transition="in" filter="fade">
                                      <p:cBhvr>
                                        <p:cTn id="24" dur="500"/>
                                        <p:tgtEl>
                                          <p:spTgt spid="18435">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fade">
                                      <p:cBhvr>
                                        <p:cTn id="27" dur="500"/>
                                        <p:tgtEl>
                                          <p:spTgt spid="18435">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8435">
                                            <p:txEl>
                                              <p:pRg st="5" end="5"/>
                                            </p:txEl>
                                          </p:spTgt>
                                        </p:tgtEl>
                                        <p:attrNameLst>
                                          <p:attrName>style.visibility</p:attrName>
                                        </p:attrNameLst>
                                      </p:cBhvr>
                                      <p:to>
                                        <p:strVal val="visible"/>
                                      </p:to>
                                    </p:set>
                                    <p:animEffect transition="in" filter="fade">
                                      <p:cBhvr>
                                        <p:cTn id="30" dur="500"/>
                                        <p:tgtEl>
                                          <p:spTgt spid="18435">
                                            <p:txEl>
                                              <p:pRg st="5" end="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8435">
                                            <p:txEl>
                                              <p:pRg st="6" end="6"/>
                                            </p:txEl>
                                          </p:spTgt>
                                        </p:tgtEl>
                                        <p:attrNameLst>
                                          <p:attrName>style.visibility</p:attrName>
                                        </p:attrNameLst>
                                      </p:cBhvr>
                                      <p:to>
                                        <p:strVal val="visible"/>
                                      </p:to>
                                    </p:set>
                                    <p:animEffect transition="in" filter="fade">
                                      <p:cBhvr>
                                        <p:cTn id="33" dur="500"/>
                                        <p:tgtEl>
                                          <p:spTgt spid="18435">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8435">
                                            <p:txEl>
                                              <p:pRg st="7" end="7"/>
                                            </p:txEl>
                                          </p:spTgt>
                                        </p:tgtEl>
                                        <p:attrNameLst>
                                          <p:attrName>style.visibility</p:attrName>
                                        </p:attrNameLst>
                                      </p:cBhvr>
                                      <p:to>
                                        <p:strVal val="visible"/>
                                      </p:to>
                                    </p:set>
                                    <p:animEffect transition="in" filter="fade">
                                      <p:cBhvr>
                                        <p:cTn id="41" dur="500"/>
                                        <p:tgtEl>
                                          <p:spTgt spid="18435">
                                            <p:txEl>
                                              <p:pRg st="7" end="7"/>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8435">
                                            <p:txEl>
                                              <p:pRg st="8" end="8"/>
                                            </p:txEl>
                                          </p:spTgt>
                                        </p:tgtEl>
                                        <p:attrNameLst>
                                          <p:attrName>style.visibility</p:attrName>
                                        </p:attrNameLst>
                                      </p:cBhvr>
                                      <p:to>
                                        <p:strVal val="visible"/>
                                      </p:to>
                                    </p:set>
                                    <p:animEffect transition="in" filter="fade">
                                      <p:cBhvr>
                                        <p:cTn id="44" dur="500"/>
                                        <p:tgtEl>
                                          <p:spTgt spid="18435">
                                            <p:txEl>
                                              <p:pRg st="8" end="8"/>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8435">
                                            <p:txEl>
                                              <p:pRg st="9" end="9"/>
                                            </p:txEl>
                                          </p:spTgt>
                                        </p:tgtEl>
                                        <p:attrNameLst>
                                          <p:attrName>style.visibility</p:attrName>
                                        </p:attrNameLst>
                                      </p:cBhvr>
                                      <p:to>
                                        <p:strVal val="visible"/>
                                      </p:to>
                                    </p:set>
                                    <p:animEffect transition="in" filter="fade">
                                      <p:cBhvr>
                                        <p:cTn id="47" dur="500"/>
                                        <p:tgtEl>
                                          <p:spTgt spid="18435">
                                            <p:txEl>
                                              <p:pRg st="9" end="9"/>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8435">
                                            <p:txEl>
                                              <p:pRg st="10" end="10"/>
                                            </p:txEl>
                                          </p:spTgt>
                                        </p:tgtEl>
                                        <p:attrNameLst>
                                          <p:attrName>style.visibility</p:attrName>
                                        </p:attrNameLst>
                                      </p:cBhvr>
                                      <p:to>
                                        <p:strVal val="visible"/>
                                      </p:to>
                                    </p:set>
                                    <p:animEffect transition="in" filter="fade">
                                      <p:cBhvr>
                                        <p:cTn id="50" dur="500"/>
                                        <p:tgtEl>
                                          <p:spTgt spid="1843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
          <p:cNvSpPr txBox="1">
            <a:spLocks/>
          </p:cNvSpPr>
          <p:nvPr/>
        </p:nvSpPr>
        <p:spPr bwMode="auto">
          <a:xfrm>
            <a:off x="254000" y="155124"/>
            <a:ext cx="86169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800" dirty="0" smtClean="0">
                <a:solidFill>
                  <a:srgbClr val="12919C"/>
                </a:solidFill>
                <a:latin typeface="Helvetica" charset="0"/>
                <a:cs typeface="Helvetica" charset="0"/>
              </a:rPr>
              <a:t>SCR for Health</a:t>
            </a:r>
          </a:p>
          <a:p>
            <a:pPr algn="ctr" eaLnBrk="1" hangingPunct="1"/>
            <a:r>
              <a:rPr lang="en-US" sz="3200" i="1" dirty="0" smtClean="0">
                <a:solidFill>
                  <a:schemeClr val="tx1">
                    <a:lumMod val="50000"/>
                    <a:lumOff val="50000"/>
                  </a:schemeClr>
                </a:solidFill>
                <a:latin typeface="Helvetica" charset="0"/>
                <a:cs typeface="Helvetica" charset="0"/>
              </a:rPr>
              <a:t>How do we define “healthy?”</a:t>
            </a:r>
            <a:endParaRPr lang="en-US" sz="3200" i="1" dirty="0">
              <a:solidFill>
                <a:schemeClr val="tx1">
                  <a:lumMod val="50000"/>
                  <a:lumOff val="50000"/>
                </a:schemeClr>
              </a:solidFill>
              <a:latin typeface="Helvetica" charset="0"/>
              <a:cs typeface="Helvetica" charset="0"/>
            </a:endParaRPr>
          </a:p>
        </p:txBody>
      </p:sp>
      <p:sp>
        <p:nvSpPr>
          <p:cNvPr id="5" name="Content Placeholder 12"/>
          <p:cNvSpPr txBox="1">
            <a:spLocks/>
          </p:cNvSpPr>
          <p:nvPr/>
        </p:nvSpPr>
        <p:spPr>
          <a:xfrm>
            <a:off x="348829" y="2414706"/>
            <a:ext cx="8522121" cy="4443294"/>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457200" algn="l">
              <a:buFont typeface="Arial"/>
              <a:buChar char="•"/>
            </a:pPr>
            <a:r>
              <a:rPr lang="en-US" sz="2400" dirty="0" smtClean="0">
                <a:solidFill>
                  <a:schemeClr val="tx1">
                    <a:lumMod val="75000"/>
                    <a:lumOff val="25000"/>
                  </a:schemeClr>
                </a:solidFill>
              </a:rPr>
              <a:t>1943 </a:t>
            </a:r>
            <a:r>
              <a:rPr lang="en-US" sz="2400" dirty="0" err="1" smtClean="0">
                <a:solidFill>
                  <a:schemeClr val="tx1">
                    <a:lumMod val="75000"/>
                    <a:lumOff val="25000"/>
                  </a:schemeClr>
                </a:solidFill>
              </a:rPr>
              <a:t>Canguilhem</a:t>
            </a:r>
            <a:r>
              <a:rPr lang="en-US" sz="2400" dirty="0" smtClean="0">
                <a:solidFill>
                  <a:schemeClr val="tx1">
                    <a:lumMod val="75000"/>
                    <a:lumOff val="25000"/>
                  </a:schemeClr>
                </a:solidFill>
              </a:rPr>
              <a:t> in </a:t>
            </a:r>
            <a:r>
              <a:rPr lang="en-US" sz="2400" i="1" dirty="0" smtClean="0">
                <a:solidFill>
                  <a:schemeClr val="tx1">
                    <a:lumMod val="75000"/>
                    <a:lumOff val="25000"/>
                  </a:schemeClr>
                </a:solidFill>
              </a:rPr>
              <a:t>The Normal and the Pathological</a:t>
            </a:r>
          </a:p>
          <a:p>
            <a:pPr marL="914400" lvl="1" indent="-457200" algn="l">
              <a:buFont typeface="Arial"/>
              <a:buChar char="•"/>
            </a:pPr>
            <a:r>
              <a:rPr lang="en-US" sz="1800" dirty="0" smtClean="0">
                <a:solidFill>
                  <a:schemeClr val="tx1">
                    <a:lumMod val="75000"/>
                    <a:lumOff val="25000"/>
                  </a:schemeClr>
                </a:solidFill>
              </a:rPr>
              <a:t>Rejects the static definition of health </a:t>
            </a:r>
          </a:p>
          <a:p>
            <a:pPr marL="914400" lvl="1" indent="-457200" algn="l">
              <a:buFont typeface="Arial"/>
              <a:buChar char="•"/>
            </a:pPr>
            <a:r>
              <a:rPr lang="en-US" sz="1800" dirty="0" smtClean="0">
                <a:solidFill>
                  <a:schemeClr val="tx1">
                    <a:lumMod val="75000"/>
                    <a:lumOff val="25000"/>
                  </a:schemeClr>
                </a:solidFill>
              </a:rPr>
              <a:t>Sees it as dynamic: all humans experience disability as they age </a:t>
            </a:r>
          </a:p>
          <a:p>
            <a:pPr marL="914400" lvl="1" indent="-457200" algn="l">
              <a:buFont typeface="Arial"/>
              <a:buChar char="•"/>
            </a:pPr>
            <a:r>
              <a:rPr lang="en-US" sz="1800" dirty="0" smtClean="0">
                <a:solidFill>
                  <a:schemeClr val="tx1">
                    <a:lumMod val="75000"/>
                    <a:lumOff val="25000"/>
                  </a:schemeClr>
                </a:solidFill>
              </a:rPr>
              <a:t>Rejects notions of normal and abnormal health </a:t>
            </a:r>
          </a:p>
          <a:p>
            <a:pPr marL="914400" lvl="1" indent="-457200" algn="l">
              <a:buFont typeface="Arial"/>
              <a:buChar char="•"/>
            </a:pPr>
            <a:r>
              <a:rPr lang="en-US" sz="1800" dirty="0" smtClean="0">
                <a:solidFill>
                  <a:schemeClr val="tx1">
                    <a:lumMod val="75000"/>
                    <a:lumOff val="25000"/>
                  </a:schemeClr>
                </a:solidFill>
              </a:rPr>
              <a:t>The ability to adapt to one’s environment</a:t>
            </a:r>
          </a:p>
          <a:p>
            <a:pPr lvl="2" algn="l"/>
            <a:endParaRPr lang="en-US" sz="1800" dirty="0" smtClean="0">
              <a:solidFill>
                <a:schemeClr val="tx1">
                  <a:lumMod val="75000"/>
                  <a:lumOff val="25000"/>
                </a:schemeClr>
              </a:solidFill>
            </a:endParaRPr>
          </a:p>
          <a:p>
            <a:pPr marL="457200" indent="-457200" algn="l">
              <a:buFont typeface="Arial"/>
              <a:buChar char="•"/>
            </a:pPr>
            <a:r>
              <a:rPr lang="en-US" sz="2400" dirty="0" smtClean="0">
                <a:solidFill>
                  <a:schemeClr val="tx1">
                    <a:lumMod val="75000"/>
                    <a:lumOff val="25000"/>
                  </a:schemeClr>
                </a:solidFill>
              </a:rPr>
              <a:t>1946 World Health Organization </a:t>
            </a:r>
          </a:p>
          <a:p>
            <a:pPr marL="914400" lvl="1" indent="-457200" algn="l">
              <a:buFont typeface="Arial"/>
              <a:buChar char="•"/>
            </a:pPr>
            <a:r>
              <a:rPr lang="en-US" sz="1800" dirty="0" smtClean="0">
                <a:solidFill>
                  <a:schemeClr val="tx1">
                    <a:lumMod val="75000"/>
                    <a:lumOff val="25000"/>
                  </a:schemeClr>
                </a:solidFill>
              </a:rPr>
              <a:t>State of complete physical, mental, and social well-being and the absence of disease or infirmity</a:t>
            </a:r>
          </a:p>
          <a:p>
            <a:endParaRPr lang="en-US" dirty="0"/>
          </a:p>
        </p:txBody>
      </p:sp>
      <p:pic>
        <p:nvPicPr>
          <p:cNvPr id="4" name="Picture 3"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2762444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1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10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10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10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1000"/>
                                        <p:tgtEl>
                                          <p:spTgt spid="5">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Effect transition="in" filter="fade">
                                      <p:cBhvr>
                                        <p:cTn id="27"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
          <p:cNvSpPr txBox="1">
            <a:spLocks/>
          </p:cNvSpPr>
          <p:nvPr/>
        </p:nvSpPr>
        <p:spPr bwMode="auto">
          <a:xfrm>
            <a:off x="254000" y="818447"/>
            <a:ext cx="86169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800" dirty="0" smtClean="0">
                <a:solidFill>
                  <a:srgbClr val="12919C"/>
                </a:solidFill>
                <a:latin typeface="Helvetica" charset="0"/>
                <a:cs typeface="Helvetica" charset="0"/>
              </a:rPr>
              <a:t>SCR for Disability, Immortality &amp; Enhancement</a:t>
            </a:r>
          </a:p>
          <a:p>
            <a:pPr algn="ctr" eaLnBrk="1" hangingPunct="1"/>
            <a:r>
              <a:rPr lang="en-US" sz="3200" i="1" dirty="0" smtClean="0">
                <a:solidFill>
                  <a:schemeClr val="tx1">
                    <a:lumMod val="50000"/>
                    <a:lumOff val="50000"/>
                  </a:schemeClr>
                </a:solidFill>
              </a:rPr>
              <a:t>FIXED Film</a:t>
            </a:r>
            <a:endParaRPr lang="en-US" sz="3200" dirty="0">
              <a:solidFill>
                <a:srgbClr val="12919C"/>
              </a:solidFill>
              <a:latin typeface="Helvetica" charset="0"/>
              <a:cs typeface="Helvetica" charset="0"/>
            </a:endParaRPr>
          </a:p>
        </p:txBody>
      </p:sp>
      <p:sp>
        <p:nvSpPr>
          <p:cNvPr id="5" name="Content Placeholder 12"/>
          <p:cNvSpPr txBox="1">
            <a:spLocks/>
          </p:cNvSpPr>
          <p:nvPr/>
        </p:nvSpPr>
        <p:spPr>
          <a:xfrm>
            <a:off x="109746" y="3183023"/>
            <a:ext cx="8795171" cy="1850229"/>
          </a:xfrm>
          <a:prstGeom prst="rect">
            <a:avLst/>
          </a:prstGeom>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457200" algn="l">
              <a:buFont typeface="Arial"/>
              <a:buChar char="•"/>
            </a:pPr>
            <a:r>
              <a:rPr lang="en-US" sz="3000" dirty="0">
                <a:solidFill>
                  <a:schemeClr val="tx1">
                    <a:lumMod val="75000"/>
                    <a:lumOff val="25000"/>
                  </a:schemeClr>
                </a:solidFill>
              </a:rPr>
              <a:t>Infinite life span (</a:t>
            </a:r>
            <a:r>
              <a:rPr lang="en-US" sz="3000" i="1" dirty="0">
                <a:solidFill>
                  <a:schemeClr val="tx1">
                    <a:lumMod val="75000"/>
                    <a:lumOff val="25000"/>
                  </a:schemeClr>
                </a:solidFill>
              </a:rPr>
              <a:t>in vivo)</a:t>
            </a:r>
            <a:endParaRPr lang="en-US" sz="3000" dirty="0">
              <a:solidFill>
                <a:schemeClr val="tx1">
                  <a:lumMod val="75000"/>
                  <a:lumOff val="25000"/>
                </a:schemeClr>
              </a:solidFill>
            </a:endParaRPr>
          </a:p>
          <a:p>
            <a:pPr marL="457200" indent="-457200" algn="l">
              <a:buFont typeface="Arial"/>
              <a:buChar char="•"/>
            </a:pPr>
            <a:r>
              <a:rPr lang="en-US" sz="3000" dirty="0" smtClean="0">
                <a:solidFill>
                  <a:schemeClr val="tx1">
                    <a:lumMod val="75000"/>
                    <a:lumOff val="25000"/>
                  </a:schemeClr>
                </a:solidFill>
              </a:rPr>
              <a:t>Infinite </a:t>
            </a:r>
            <a:r>
              <a:rPr lang="en-US" sz="3000" dirty="0">
                <a:solidFill>
                  <a:schemeClr val="tx1">
                    <a:lumMod val="75000"/>
                    <a:lumOff val="25000"/>
                  </a:schemeClr>
                </a:solidFill>
              </a:rPr>
              <a:t>cell division in lab culture (</a:t>
            </a:r>
            <a:r>
              <a:rPr lang="en-US" sz="3000" i="1" dirty="0">
                <a:solidFill>
                  <a:schemeClr val="tx1">
                    <a:lumMod val="75000"/>
                    <a:lumOff val="25000"/>
                  </a:schemeClr>
                </a:solidFill>
              </a:rPr>
              <a:t>in vitro</a:t>
            </a:r>
            <a:r>
              <a:rPr lang="en-US" sz="3000" dirty="0">
                <a:solidFill>
                  <a:schemeClr val="tx1">
                    <a:lumMod val="75000"/>
                    <a:lumOff val="25000"/>
                  </a:schemeClr>
                </a:solidFill>
              </a:rPr>
              <a:t>)</a:t>
            </a:r>
          </a:p>
          <a:p>
            <a:pPr marL="457200" indent="-457200" algn="l">
              <a:buFont typeface="Arial"/>
              <a:buChar char="•"/>
            </a:pPr>
            <a:r>
              <a:rPr lang="en-US" sz="3000" dirty="0">
                <a:solidFill>
                  <a:schemeClr val="tx1">
                    <a:lumMod val="75000"/>
                    <a:lumOff val="25000"/>
                  </a:schemeClr>
                </a:solidFill>
              </a:rPr>
              <a:t>Replacement organs and tissues for </a:t>
            </a:r>
            <a:r>
              <a:rPr lang="en-US" sz="3000" dirty="0" smtClean="0">
                <a:solidFill>
                  <a:schemeClr val="tx1">
                    <a:lumMod val="75000"/>
                    <a:lumOff val="25000"/>
                  </a:schemeClr>
                </a:solidFill>
              </a:rPr>
              <a:t>longevity</a:t>
            </a:r>
          </a:p>
          <a:p>
            <a:pPr marL="457200" indent="-457200" algn="l">
              <a:buFont typeface="Arial"/>
              <a:buChar char="•"/>
            </a:pPr>
            <a:r>
              <a:rPr lang="en-US" sz="3000" dirty="0" err="1" smtClean="0">
                <a:solidFill>
                  <a:schemeClr val="tx1">
                    <a:lumMod val="75000"/>
                    <a:lumOff val="25000"/>
                  </a:schemeClr>
                </a:solidFill>
              </a:rPr>
              <a:t>Biorobotic</a:t>
            </a:r>
            <a:r>
              <a:rPr lang="en-US" sz="3000" dirty="0" smtClean="0">
                <a:solidFill>
                  <a:schemeClr val="tx1">
                    <a:lumMod val="75000"/>
                    <a:lumOff val="25000"/>
                  </a:schemeClr>
                </a:solidFill>
              </a:rPr>
              <a:t> </a:t>
            </a:r>
            <a:r>
              <a:rPr lang="en-US" sz="3000" dirty="0">
                <a:solidFill>
                  <a:schemeClr val="tx1">
                    <a:lumMod val="75000"/>
                    <a:lumOff val="25000"/>
                  </a:schemeClr>
                </a:solidFill>
              </a:rPr>
              <a:t>prosthetics that surpass non-assisted human activity</a:t>
            </a:r>
          </a:p>
          <a:p>
            <a:pPr marL="457200" indent="-457200" algn="l">
              <a:buFont typeface="Arial"/>
              <a:buChar char="•"/>
            </a:pPr>
            <a:endParaRPr lang="en-US" sz="3000" dirty="0">
              <a:solidFill>
                <a:schemeClr val="tx1">
                  <a:lumMod val="75000"/>
                  <a:lumOff val="25000"/>
                </a:schemeClr>
              </a:solidFill>
            </a:endParaRPr>
          </a:p>
          <a:p>
            <a:pPr marL="457200" indent="-457200" algn="l">
              <a:buFont typeface="Arial"/>
              <a:buChar char="•"/>
            </a:pPr>
            <a:endParaRPr lang="en-US" sz="3000" dirty="0" smtClean="0">
              <a:solidFill>
                <a:schemeClr val="tx1">
                  <a:lumMod val="75000"/>
                  <a:lumOff val="25000"/>
                </a:schemeClr>
              </a:solidFill>
            </a:endParaRPr>
          </a:p>
          <a:p>
            <a:endParaRPr lang="en-US" dirty="0"/>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7204" y="2418647"/>
            <a:ext cx="425519" cy="318363"/>
          </a:xfrm>
          <a:prstGeom prst="rect">
            <a:avLst/>
          </a:prstGeom>
        </p:spPr>
      </p:pic>
      <p:pic>
        <p:nvPicPr>
          <p:cNvPr id="6" name="Picture 5"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2830049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txBox="1">
            <a:spLocks/>
          </p:cNvSpPr>
          <p:nvPr/>
        </p:nvSpPr>
        <p:spPr bwMode="auto">
          <a:xfrm>
            <a:off x="254000" y="-156435"/>
            <a:ext cx="86169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800" dirty="0" smtClean="0">
                <a:solidFill>
                  <a:srgbClr val="12919C"/>
                </a:solidFill>
                <a:latin typeface="Helvetica" charset="0"/>
                <a:cs typeface="Helvetica" charset="0"/>
              </a:rPr>
              <a:t>Be</a:t>
            </a:r>
            <a:r>
              <a:rPr lang="en-US" sz="4800" dirty="0" smtClean="0">
                <a:solidFill>
                  <a:srgbClr val="404040"/>
                </a:solidFill>
                <a:latin typeface="Helvetica" charset="0"/>
                <a:cs typeface="Helvetica" charset="0"/>
              </a:rPr>
              <a:t> </a:t>
            </a:r>
            <a:r>
              <a:rPr lang="en-US" sz="4800" dirty="0" smtClean="0">
                <a:solidFill>
                  <a:srgbClr val="12919C"/>
                </a:solidFill>
                <a:latin typeface="Helvetica" charset="0"/>
                <a:cs typeface="Helvetica" charset="0"/>
              </a:rPr>
              <a:t>Still </a:t>
            </a:r>
            <a:r>
              <a:rPr lang="en-US" sz="4800" dirty="0">
                <a:solidFill>
                  <a:srgbClr val="12919C"/>
                </a:solidFill>
                <a:latin typeface="Helvetica" charset="0"/>
                <a:cs typeface="Helvetica" charset="0"/>
              </a:rPr>
              <a:t>My Beating Heart</a:t>
            </a:r>
          </a:p>
          <a:p>
            <a:pPr algn="ctr" eaLnBrk="1" hangingPunct="1"/>
            <a:r>
              <a:rPr lang="en-US" sz="3200" i="1" dirty="0">
                <a:solidFill>
                  <a:schemeClr val="tx1">
                    <a:lumMod val="50000"/>
                    <a:lumOff val="50000"/>
                  </a:schemeClr>
                </a:solidFill>
                <a:latin typeface="Helvetica" charset="0"/>
                <a:cs typeface="Helvetica" charset="0"/>
              </a:rPr>
              <a:t>Alexis Carrel’s Chick Embryo </a:t>
            </a:r>
            <a:r>
              <a:rPr lang="en-US" sz="3200" i="1" dirty="0" smtClean="0">
                <a:solidFill>
                  <a:schemeClr val="tx1">
                    <a:lumMod val="50000"/>
                    <a:lumOff val="50000"/>
                  </a:schemeClr>
                </a:solidFill>
                <a:latin typeface="Helvetica" charset="0"/>
                <a:cs typeface="Helvetica" charset="0"/>
              </a:rPr>
              <a:t>Heart 1912</a:t>
            </a:r>
            <a:endParaRPr lang="en-US" sz="3200" i="1" dirty="0">
              <a:solidFill>
                <a:schemeClr val="tx1">
                  <a:lumMod val="50000"/>
                  <a:lumOff val="50000"/>
                </a:schemeClr>
              </a:solidFill>
              <a:latin typeface="Helvetica" charset="0"/>
              <a:cs typeface="Helvetica" charset="0"/>
            </a:endParaRPr>
          </a:p>
        </p:txBody>
      </p:sp>
      <p:pic>
        <p:nvPicPr>
          <p:cNvPr id="4403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5460" y="1599348"/>
            <a:ext cx="3402250" cy="448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39577" y="1599348"/>
            <a:ext cx="2952686" cy="4474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20526" y="6112740"/>
            <a:ext cx="4637431" cy="230832"/>
          </a:xfrm>
          <a:prstGeom prst="rect">
            <a:avLst/>
          </a:prstGeom>
          <a:noFill/>
        </p:spPr>
        <p:txBody>
          <a:bodyPr wrap="square" rtlCol="0">
            <a:spAutoFit/>
          </a:bodyPr>
          <a:lstStyle/>
          <a:p>
            <a:r>
              <a:rPr lang="en-US" sz="900" dirty="0"/>
              <a:t>June 13, 1938. Lindbergh, </a:t>
            </a:r>
            <a:r>
              <a:rPr lang="en-US" sz="900" dirty="0" smtClean="0"/>
              <a:t>Carrel, and The Pump</a:t>
            </a:r>
            <a:r>
              <a:rPr lang="en-US" sz="900" b="1" dirty="0"/>
              <a:t>. </a:t>
            </a:r>
            <a:r>
              <a:rPr lang="en-US" sz="900" dirty="0" smtClean="0"/>
              <a:t>Time </a:t>
            </a:r>
            <a:r>
              <a:rPr lang="en-US" sz="900" dirty="0"/>
              <a:t>Magazine. 31 (24.</a:t>
            </a:r>
            <a:r>
              <a:rPr lang="en-US" sz="900" dirty="0" smtClean="0"/>
              <a:t>) </a:t>
            </a:r>
            <a:endParaRPr lang="en-US" sz="900" dirty="0"/>
          </a:p>
        </p:txBody>
      </p:sp>
      <p:sp>
        <p:nvSpPr>
          <p:cNvPr id="6" name="TextBox 5"/>
          <p:cNvSpPr txBox="1"/>
          <p:nvPr/>
        </p:nvSpPr>
        <p:spPr>
          <a:xfrm>
            <a:off x="4631993" y="6043749"/>
            <a:ext cx="4364381" cy="369332"/>
          </a:xfrm>
          <a:prstGeom prst="rect">
            <a:avLst/>
          </a:prstGeom>
          <a:noFill/>
        </p:spPr>
        <p:txBody>
          <a:bodyPr wrap="square" rtlCol="0">
            <a:spAutoFit/>
          </a:bodyPr>
          <a:lstStyle/>
          <a:p>
            <a:r>
              <a:rPr lang="en-US" sz="900" dirty="0"/>
              <a:t>Friedman, D. 2007. The </a:t>
            </a:r>
            <a:r>
              <a:rPr lang="en-US" sz="900" dirty="0" err="1"/>
              <a:t>Immortalists</a:t>
            </a:r>
            <a:r>
              <a:rPr lang="en-US" sz="900" dirty="0"/>
              <a:t>: Charles Lindbergh, Dr. Alexis Carrel, </a:t>
            </a:r>
            <a:endParaRPr lang="en-US" sz="900" dirty="0" smtClean="0"/>
          </a:p>
          <a:p>
            <a:r>
              <a:rPr lang="en-US" sz="900" dirty="0" smtClean="0"/>
              <a:t>and </a:t>
            </a:r>
            <a:r>
              <a:rPr lang="en-US" sz="900" dirty="0"/>
              <a:t>Their Daring Quest to Live Forever. </a:t>
            </a:r>
            <a:r>
              <a:rPr lang="en-US" sz="900" dirty="0" err="1"/>
              <a:t>Ecco</a:t>
            </a:r>
            <a:r>
              <a:rPr lang="en-US" sz="900" dirty="0"/>
              <a:t> HarperCollins. New York.  338. </a:t>
            </a:r>
          </a:p>
        </p:txBody>
      </p:sp>
      <p:pic>
        <p:nvPicPr>
          <p:cNvPr id="7" name="Picture 6"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306197582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5"/>
          <p:cNvSpPr txBox="1">
            <a:spLocks/>
          </p:cNvSpPr>
          <p:nvPr/>
        </p:nvSpPr>
        <p:spPr bwMode="auto">
          <a:xfrm>
            <a:off x="0" y="698153"/>
            <a:ext cx="9144000" cy="1600200"/>
          </a:xfrm>
          <a:prstGeom prst="rect">
            <a:avLst/>
          </a:prstGeom>
          <a:noFill/>
          <a:ln w="9525">
            <a:noFill/>
            <a:miter lim="800000"/>
            <a:headEnd/>
            <a:tailEnd/>
          </a:ln>
        </p:spPr>
        <p:txBody>
          <a:bodyPr anchor="b">
            <a:prstTxWarp prst="textNoShape">
              <a:avLst/>
            </a:prstTxWarp>
          </a:bodyPr>
          <a:lstStyle/>
          <a:p>
            <a:pPr algn="ctr"/>
            <a:r>
              <a:rPr lang="en-US" sz="4800" dirty="0">
                <a:solidFill>
                  <a:srgbClr val="12919C"/>
                </a:solidFill>
                <a:latin typeface="Helvetica" charset="0"/>
                <a:cs typeface="Helvetica" charset="0"/>
              </a:rPr>
              <a:t>Be</a:t>
            </a:r>
            <a:r>
              <a:rPr lang="en-US" sz="4800" dirty="0">
                <a:solidFill>
                  <a:srgbClr val="404040"/>
                </a:solidFill>
                <a:latin typeface="Helvetica" charset="0"/>
                <a:cs typeface="Helvetica" charset="0"/>
              </a:rPr>
              <a:t> </a:t>
            </a:r>
            <a:r>
              <a:rPr lang="en-US" sz="4800" dirty="0">
                <a:solidFill>
                  <a:srgbClr val="12919C"/>
                </a:solidFill>
                <a:latin typeface="Helvetica" charset="0"/>
                <a:cs typeface="Helvetica" charset="0"/>
              </a:rPr>
              <a:t>Still My Beating Heart</a:t>
            </a:r>
          </a:p>
          <a:p>
            <a:pPr algn="ctr"/>
            <a:r>
              <a:rPr lang="en-US" sz="2400" i="1" dirty="0" smtClean="0">
                <a:solidFill>
                  <a:srgbClr val="7F7F7F"/>
                </a:solidFill>
                <a:latin typeface="Helvetica" charset="0"/>
                <a:ea typeface="Helvetica" charset="0"/>
                <a:cs typeface="Helvetica" charset="0"/>
              </a:rPr>
              <a:t>Ruffing,  G. and Guzman, M. </a:t>
            </a:r>
          </a:p>
          <a:p>
            <a:pPr algn="ctr"/>
            <a:r>
              <a:rPr lang="en-US" sz="2400" i="1" dirty="0" smtClean="0">
                <a:solidFill>
                  <a:srgbClr val="7F7F7F"/>
                </a:solidFill>
                <a:latin typeface="Helvetica" charset="0"/>
                <a:ea typeface="Helvetica" charset="0"/>
                <a:cs typeface="Helvetica" charset="0"/>
              </a:rPr>
              <a:t>MIT Technology Review</a:t>
            </a:r>
            <a:r>
              <a:rPr lang="en-US" sz="2400" i="1" dirty="0">
                <a:solidFill>
                  <a:srgbClr val="7F7F7F"/>
                </a:solidFill>
                <a:latin typeface="Helvetica" charset="0"/>
                <a:ea typeface="Helvetica" charset="0"/>
                <a:cs typeface="Helvetica" charset="0"/>
              </a:rPr>
              <a:t> </a:t>
            </a:r>
            <a:r>
              <a:rPr lang="en-US" sz="2400" i="1" dirty="0" smtClean="0">
                <a:solidFill>
                  <a:srgbClr val="7F7F7F"/>
                </a:solidFill>
                <a:latin typeface="Helvetica" charset="0"/>
                <a:ea typeface="Helvetica" charset="0"/>
                <a:cs typeface="Helvetica" charset="0"/>
              </a:rPr>
              <a:t> 2011</a:t>
            </a:r>
          </a:p>
          <a:p>
            <a:pPr algn="ctr"/>
            <a:r>
              <a:rPr lang="en-US" sz="2400" i="1" dirty="0" smtClean="0">
                <a:solidFill>
                  <a:srgbClr val="7F7F7F"/>
                </a:solidFill>
                <a:latin typeface="Helvetica" charset="0"/>
                <a:ea typeface="Helvetica" charset="0"/>
                <a:cs typeface="Helvetica" charset="0"/>
              </a:rPr>
              <a:t>The Experimental Man Project-David Ewing Duncan </a:t>
            </a:r>
            <a:endParaRPr lang="en-US" sz="2400" i="1" dirty="0">
              <a:solidFill>
                <a:srgbClr val="7F7F7F"/>
              </a:solidFill>
              <a:latin typeface="Helvetica" charset="0"/>
              <a:ea typeface="Helvetica" charset="0"/>
              <a:cs typeface="Helvetica" charset="0"/>
            </a:endParaRPr>
          </a:p>
        </p:txBody>
      </p:sp>
      <p:pic>
        <p:nvPicPr>
          <p:cNvPr id="3" name="Picture 2"/>
          <p:cNvPicPr>
            <a:picLocks noChangeAspect="1"/>
          </p:cNvPicPr>
          <p:nvPr/>
        </p:nvPicPr>
        <p:blipFill rotWithShape="1">
          <a:blip r:embed="rId3"/>
          <a:srcRect l="15028" t="21176" r="28901" b="20883"/>
          <a:stretch/>
        </p:blipFill>
        <p:spPr>
          <a:xfrm>
            <a:off x="2316189" y="2900784"/>
            <a:ext cx="4733670" cy="32045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7505" y="2332094"/>
            <a:ext cx="425519" cy="318363"/>
          </a:xfrm>
          <a:prstGeom prst="rect">
            <a:avLst/>
          </a:prstGeom>
        </p:spPr>
      </p:pic>
      <p:pic>
        <p:nvPicPr>
          <p:cNvPr id="5" name="Picture 4"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13128674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5"/>
          <p:cNvSpPr txBox="1">
            <a:spLocks/>
          </p:cNvSpPr>
          <p:nvPr/>
        </p:nvSpPr>
        <p:spPr bwMode="auto">
          <a:xfrm>
            <a:off x="-31353" y="682332"/>
            <a:ext cx="9175353" cy="1600200"/>
          </a:xfrm>
          <a:prstGeom prst="rect">
            <a:avLst/>
          </a:prstGeom>
          <a:noFill/>
          <a:ln w="9525">
            <a:noFill/>
            <a:miter lim="800000"/>
            <a:headEnd/>
            <a:tailEnd/>
          </a:ln>
        </p:spPr>
        <p:txBody>
          <a:bodyPr anchor="b">
            <a:prstTxWarp prst="textNoShape">
              <a:avLst/>
            </a:prstTxWarp>
          </a:bodyPr>
          <a:lstStyle/>
          <a:p>
            <a:pPr algn="ctr"/>
            <a:r>
              <a:rPr lang="en-US" sz="4400" dirty="0">
                <a:solidFill>
                  <a:srgbClr val="12919C"/>
                </a:solidFill>
                <a:latin typeface="Helvetica" charset="0"/>
                <a:cs typeface="Helvetica" charset="0"/>
              </a:rPr>
              <a:t>Be</a:t>
            </a:r>
            <a:r>
              <a:rPr lang="en-US" sz="4400" dirty="0">
                <a:solidFill>
                  <a:srgbClr val="404040"/>
                </a:solidFill>
                <a:latin typeface="Helvetica" charset="0"/>
                <a:cs typeface="Helvetica" charset="0"/>
              </a:rPr>
              <a:t> </a:t>
            </a:r>
            <a:r>
              <a:rPr lang="en-US" sz="4400" dirty="0">
                <a:solidFill>
                  <a:srgbClr val="12919C"/>
                </a:solidFill>
                <a:latin typeface="Helvetica" charset="0"/>
                <a:cs typeface="Helvetica" charset="0"/>
              </a:rPr>
              <a:t>Still My Beating Heart</a:t>
            </a:r>
          </a:p>
          <a:p>
            <a:pPr algn="ctr"/>
            <a:r>
              <a:rPr lang="en-US" sz="3200" i="1" dirty="0" err="1" smtClean="0">
                <a:solidFill>
                  <a:srgbClr val="7F7F7F"/>
                </a:solidFill>
                <a:latin typeface="Helvetica" charset="0"/>
                <a:ea typeface="Helvetica" charset="0"/>
                <a:cs typeface="Helvetica" charset="0"/>
              </a:rPr>
              <a:t>Alya</a:t>
            </a:r>
            <a:r>
              <a:rPr lang="en-US" sz="3200" i="1" dirty="0" smtClean="0">
                <a:solidFill>
                  <a:srgbClr val="7F7F7F"/>
                </a:solidFill>
                <a:latin typeface="Helvetica" charset="0"/>
                <a:ea typeface="Helvetica" charset="0"/>
                <a:cs typeface="Helvetica" charset="0"/>
              </a:rPr>
              <a:t> Red and Information Technology</a:t>
            </a:r>
          </a:p>
          <a:p>
            <a:pPr algn="ctr"/>
            <a:r>
              <a:rPr lang="en-US" sz="2800" i="1" dirty="0" smtClean="0">
                <a:solidFill>
                  <a:schemeClr val="tx1">
                    <a:lumMod val="50000"/>
                    <a:lumOff val="50000"/>
                  </a:schemeClr>
                </a:solidFill>
                <a:latin typeface="Helvetica" charset="0"/>
                <a:ea typeface="Helvetica" charset="0"/>
                <a:cs typeface="Helvetica" charset="0"/>
              </a:rPr>
              <a:t>Marin G. et al. Science Visualization Winner 2012</a:t>
            </a:r>
          </a:p>
        </p:txBody>
      </p:sp>
      <p:pic>
        <p:nvPicPr>
          <p:cNvPr id="2" name="Picture 1"/>
          <p:cNvPicPr>
            <a:picLocks noChangeAspect="1"/>
          </p:cNvPicPr>
          <p:nvPr/>
        </p:nvPicPr>
        <p:blipFill rotWithShape="1">
          <a:blip r:embed="rId3"/>
          <a:srcRect l="5000" t="4301" r="7272" b="4301"/>
          <a:stretch/>
        </p:blipFill>
        <p:spPr>
          <a:xfrm>
            <a:off x="2503482" y="2806702"/>
            <a:ext cx="4105683" cy="36164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3564" y="2282532"/>
            <a:ext cx="425519" cy="318363"/>
          </a:xfrm>
          <a:prstGeom prst="rect">
            <a:avLst/>
          </a:prstGeom>
        </p:spPr>
      </p:pic>
      <p:pic>
        <p:nvPicPr>
          <p:cNvPr id="5" name="Picture 4"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38171473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1" y="2589396"/>
            <a:ext cx="9143999" cy="1470025"/>
          </a:xfrm>
        </p:spPr>
        <p:txBody>
          <a:bodyPr/>
          <a:lstStyle/>
          <a:p>
            <a:pPr eaLnBrk="1" hangingPunct="1"/>
            <a:r>
              <a:rPr lang="en-US" dirty="0" smtClean="0">
                <a:cs typeface="Helvetica"/>
              </a:rPr>
              <a:t>Immortality at the Expense</a:t>
            </a:r>
            <a:br>
              <a:rPr lang="en-US" dirty="0" smtClean="0">
                <a:cs typeface="Helvetica"/>
              </a:rPr>
            </a:br>
            <a:r>
              <a:rPr lang="en-US" dirty="0" smtClean="0">
                <a:cs typeface="Helvetica"/>
              </a:rPr>
              <a:t> of a Quality of Life?</a:t>
            </a:r>
            <a:r>
              <a:rPr lang="en-US" dirty="0" smtClean="0"/>
              <a:t/>
            </a:r>
            <a:br>
              <a:rPr lang="en-US" dirty="0" smtClean="0"/>
            </a:br>
            <a:r>
              <a:rPr lang="en-US" sz="2800" i="1" dirty="0">
                <a:solidFill>
                  <a:srgbClr val="404040"/>
                </a:solidFill>
              </a:rPr>
              <a:t> </a:t>
            </a:r>
            <a:r>
              <a:rPr lang="en-US" sz="2800" i="1" dirty="0">
                <a:solidFill>
                  <a:srgbClr val="7F7F7F"/>
                </a:solidFill>
              </a:rPr>
              <a:t>Katie Couric</a:t>
            </a:r>
            <a:r>
              <a:rPr lang="en-US" sz="2800" i="1" dirty="0" smtClean="0">
                <a:solidFill>
                  <a:srgbClr val="7F7F7F"/>
                </a:solidFill>
              </a:rPr>
              <a:t>. Jan </a:t>
            </a:r>
            <a:r>
              <a:rPr lang="en-US" sz="2800" i="1" dirty="0">
                <a:solidFill>
                  <a:srgbClr val="7F7F7F"/>
                </a:solidFill>
              </a:rPr>
              <a:t>10, 2013. </a:t>
            </a:r>
            <a:r>
              <a:rPr lang="en-US" sz="2800" i="1" dirty="0" smtClean="0">
                <a:solidFill>
                  <a:srgbClr val="7F7F7F"/>
                </a:solidFill>
              </a:rPr>
              <a:t>ABC </a:t>
            </a:r>
            <a:r>
              <a:rPr lang="en-US" sz="2800" i="1" dirty="0">
                <a:solidFill>
                  <a:srgbClr val="7F7F7F"/>
                </a:solidFill>
              </a:rPr>
              <a:t>News. Brooke. </a:t>
            </a:r>
            <a:r>
              <a:rPr lang="en-US" dirty="0" smtClean="0">
                <a:solidFill>
                  <a:srgbClr val="7F7F7F"/>
                </a:solidFill>
              </a:rPr>
              <a:t/>
            </a:r>
            <a:br>
              <a:rPr lang="en-US" dirty="0" smtClean="0">
                <a:solidFill>
                  <a:srgbClr val="7F7F7F"/>
                </a:solidFill>
              </a:rPr>
            </a:br>
            <a:endParaRPr lang="en-US" dirty="0" smtClean="0">
              <a:solidFill>
                <a:srgbClr val="7F7F7F"/>
              </a:solidFill>
            </a:endParaRP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7505" y="4155712"/>
            <a:ext cx="425519" cy="318363"/>
          </a:xfrm>
          <a:prstGeom prst="rect">
            <a:avLst/>
          </a:prstGeom>
        </p:spPr>
      </p:pic>
      <p:pic>
        <p:nvPicPr>
          <p:cNvPr id="4" name="Picture 3"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2299069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a:stretch>
            <a:fillRect/>
          </a:stretch>
        </p:blipFill>
        <p:spPr bwMode="auto">
          <a:xfrm>
            <a:off x="566738" y="2552003"/>
            <a:ext cx="952500" cy="946150"/>
          </a:xfrm>
          <a:prstGeom prst="rect">
            <a:avLst/>
          </a:prstGeom>
          <a:noFill/>
          <a:ln w="9525">
            <a:noFill/>
            <a:miter lim="800000"/>
            <a:headEnd/>
            <a:tailEnd/>
          </a:ln>
        </p:spPr>
      </p:pic>
      <p:sp>
        <p:nvSpPr>
          <p:cNvPr id="13" name="Rectangle 12"/>
          <p:cNvSpPr/>
          <p:nvPr/>
        </p:nvSpPr>
        <p:spPr>
          <a:xfrm>
            <a:off x="6667500" y="2959100"/>
            <a:ext cx="431800" cy="136016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274638" y="5549900"/>
            <a:ext cx="8056562" cy="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566738" y="5930900"/>
            <a:ext cx="952500" cy="369332"/>
          </a:xfrm>
          <a:prstGeom prst="rect">
            <a:avLst/>
          </a:prstGeom>
          <a:noFill/>
        </p:spPr>
        <p:txBody>
          <a:bodyPr wrap="square" rtlCol="0">
            <a:spAutoFit/>
          </a:bodyPr>
          <a:lstStyle/>
          <a:p>
            <a:r>
              <a:rPr lang="en-US" dirty="0" smtClean="0"/>
              <a:t>1912</a:t>
            </a:r>
            <a:endParaRPr lang="en-US" dirty="0"/>
          </a:p>
        </p:txBody>
      </p:sp>
      <p:sp>
        <p:nvSpPr>
          <p:cNvPr id="18" name="TextBox 17"/>
          <p:cNvSpPr txBox="1"/>
          <p:nvPr/>
        </p:nvSpPr>
        <p:spPr>
          <a:xfrm>
            <a:off x="4071938" y="5930900"/>
            <a:ext cx="1414462" cy="369332"/>
          </a:xfrm>
          <a:prstGeom prst="rect">
            <a:avLst/>
          </a:prstGeom>
          <a:noFill/>
        </p:spPr>
        <p:txBody>
          <a:bodyPr wrap="square" rtlCol="0">
            <a:spAutoFit/>
          </a:bodyPr>
          <a:lstStyle/>
          <a:p>
            <a:r>
              <a:rPr lang="en-US" dirty="0" smtClean="0"/>
              <a:t>1970/80s</a:t>
            </a:r>
            <a:endParaRPr lang="en-US" dirty="0"/>
          </a:p>
        </p:txBody>
      </p:sp>
      <p:sp>
        <p:nvSpPr>
          <p:cNvPr id="19" name="TextBox 18"/>
          <p:cNvSpPr txBox="1"/>
          <p:nvPr/>
        </p:nvSpPr>
        <p:spPr>
          <a:xfrm>
            <a:off x="2895600" y="5930900"/>
            <a:ext cx="1422400" cy="369332"/>
          </a:xfrm>
          <a:prstGeom prst="rect">
            <a:avLst/>
          </a:prstGeom>
          <a:noFill/>
        </p:spPr>
        <p:txBody>
          <a:bodyPr wrap="square" rtlCol="0">
            <a:spAutoFit/>
          </a:bodyPr>
          <a:lstStyle/>
          <a:p>
            <a:r>
              <a:rPr lang="en-US" dirty="0" smtClean="0"/>
              <a:t>1950/60s</a:t>
            </a:r>
            <a:endParaRPr lang="en-US" dirty="0"/>
          </a:p>
        </p:txBody>
      </p:sp>
      <p:sp>
        <p:nvSpPr>
          <p:cNvPr id="20" name="TextBox 19"/>
          <p:cNvSpPr txBox="1"/>
          <p:nvPr/>
        </p:nvSpPr>
        <p:spPr>
          <a:xfrm>
            <a:off x="1625600" y="5930900"/>
            <a:ext cx="1130300" cy="369332"/>
          </a:xfrm>
          <a:prstGeom prst="rect">
            <a:avLst/>
          </a:prstGeom>
          <a:noFill/>
        </p:spPr>
        <p:txBody>
          <a:bodyPr wrap="square" rtlCol="0">
            <a:spAutoFit/>
          </a:bodyPr>
          <a:lstStyle/>
          <a:p>
            <a:r>
              <a:rPr lang="en-US" dirty="0" smtClean="0"/>
              <a:t>1930/40s</a:t>
            </a:r>
            <a:endParaRPr lang="en-US" dirty="0"/>
          </a:p>
        </p:txBody>
      </p:sp>
      <p:sp>
        <p:nvSpPr>
          <p:cNvPr id="21" name="TextBox 20"/>
          <p:cNvSpPr txBox="1"/>
          <p:nvPr/>
        </p:nvSpPr>
        <p:spPr>
          <a:xfrm>
            <a:off x="5372100" y="5930900"/>
            <a:ext cx="1414462" cy="369332"/>
          </a:xfrm>
          <a:prstGeom prst="rect">
            <a:avLst/>
          </a:prstGeom>
          <a:noFill/>
        </p:spPr>
        <p:txBody>
          <a:bodyPr wrap="square" rtlCol="0">
            <a:spAutoFit/>
          </a:bodyPr>
          <a:lstStyle/>
          <a:p>
            <a:r>
              <a:rPr lang="en-US" dirty="0" smtClean="0"/>
              <a:t>1990/2000</a:t>
            </a:r>
            <a:endParaRPr lang="en-US" dirty="0"/>
          </a:p>
        </p:txBody>
      </p:sp>
      <p:sp>
        <p:nvSpPr>
          <p:cNvPr id="22" name="TextBox 21"/>
          <p:cNvSpPr txBox="1"/>
          <p:nvPr/>
        </p:nvSpPr>
        <p:spPr>
          <a:xfrm>
            <a:off x="7130785" y="5931408"/>
            <a:ext cx="751159" cy="369332"/>
          </a:xfrm>
          <a:prstGeom prst="rect">
            <a:avLst/>
          </a:prstGeom>
          <a:noFill/>
        </p:spPr>
        <p:txBody>
          <a:bodyPr wrap="square" rtlCol="0">
            <a:spAutoFit/>
          </a:bodyPr>
          <a:lstStyle/>
          <a:p>
            <a:r>
              <a:rPr lang="en-US" dirty="0" smtClean="0"/>
              <a:t>2010</a:t>
            </a:r>
            <a:endParaRPr lang="en-US" dirty="0"/>
          </a:p>
        </p:txBody>
      </p:sp>
      <p:sp>
        <p:nvSpPr>
          <p:cNvPr id="23" name="TextBox 22"/>
          <p:cNvSpPr txBox="1"/>
          <p:nvPr/>
        </p:nvSpPr>
        <p:spPr>
          <a:xfrm>
            <a:off x="1625600" y="4902200"/>
            <a:ext cx="1244600" cy="369332"/>
          </a:xfrm>
          <a:prstGeom prst="rect">
            <a:avLst/>
          </a:prstGeom>
          <a:noFill/>
        </p:spPr>
        <p:txBody>
          <a:bodyPr wrap="square" rtlCol="0">
            <a:spAutoFit/>
          </a:bodyPr>
          <a:lstStyle/>
          <a:p>
            <a:r>
              <a:rPr lang="en-US" dirty="0"/>
              <a:t>A</a:t>
            </a:r>
            <a:r>
              <a:rPr lang="en-US" dirty="0" smtClean="0"/>
              <a:t>ntibiotics</a:t>
            </a:r>
            <a:endParaRPr lang="en-US" dirty="0"/>
          </a:p>
        </p:txBody>
      </p:sp>
      <p:sp>
        <p:nvSpPr>
          <p:cNvPr id="24" name="TextBox 23"/>
          <p:cNvSpPr txBox="1"/>
          <p:nvPr/>
        </p:nvSpPr>
        <p:spPr>
          <a:xfrm>
            <a:off x="3155950" y="4914900"/>
            <a:ext cx="692150" cy="369332"/>
          </a:xfrm>
          <a:prstGeom prst="rect">
            <a:avLst/>
          </a:prstGeom>
          <a:noFill/>
        </p:spPr>
        <p:txBody>
          <a:bodyPr wrap="square" rtlCol="0">
            <a:spAutoFit/>
          </a:bodyPr>
          <a:lstStyle/>
          <a:p>
            <a:r>
              <a:rPr lang="en-US" dirty="0" smtClean="0"/>
              <a:t>DNA</a:t>
            </a:r>
            <a:endParaRPr lang="en-US" dirty="0"/>
          </a:p>
        </p:txBody>
      </p:sp>
      <p:sp>
        <p:nvSpPr>
          <p:cNvPr id="25" name="TextBox 24"/>
          <p:cNvSpPr txBox="1"/>
          <p:nvPr/>
        </p:nvSpPr>
        <p:spPr>
          <a:xfrm>
            <a:off x="4302124" y="4914900"/>
            <a:ext cx="981075" cy="369332"/>
          </a:xfrm>
          <a:prstGeom prst="rect">
            <a:avLst/>
          </a:prstGeom>
          <a:noFill/>
        </p:spPr>
        <p:txBody>
          <a:bodyPr wrap="square" rtlCol="0">
            <a:spAutoFit/>
          </a:bodyPr>
          <a:lstStyle/>
          <a:p>
            <a:r>
              <a:rPr lang="en-US" dirty="0" err="1"/>
              <a:t>r</a:t>
            </a:r>
            <a:r>
              <a:rPr lang="en-US" dirty="0" err="1" smtClean="0"/>
              <a:t>DNA</a:t>
            </a:r>
            <a:endParaRPr lang="en-US" dirty="0"/>
          </a:p>
        </p:txBody>
      </p:sp>
      <p:sp>
        <p:nvSpPr>
          <p:cNvPr id="26" name="TextBox 25"/>
          <p:cNvSpPr txBox="1"/>
          <p:nvPr/>
        </p:nvSpPr>
        <p:spPr>
          <a:xfrm>
            <a:off x="5499098" y="4914900"/>
            <a:ext cx="1168402" cy="369332"/>
          </a:xfrm>
          <a:prstGeom prst="rect">
            <a:avLst/>
          </a:prstGeom>
          <a:noFill/>
        </p:spPr>
        <p:txBody>
          <a:bodyPr wrap="square" rtlCol="0">
            <a:spAutoFit/>
          </a:bodyPr>
          <a:lstStyle/>
          <a:p>
            <a:r>
              <a:rPr lang="en-US" dirty="0" smtClean="0"/>
              <a:t>Genome</a:t>
            </a:r>
            <a:endParaRPr lang="en-US" dirty="0"/>
          </a:p>
        </p:txBody>
      </p:sp>
      <p:sp>
        <p:nvSpPr>
          <p:cNvPr id="27" name="TextBox 26"/>
          <p:cNvSpPr txBox="1"/>
          <p:nvPr/>
        </p:nvSpPr>
        <p:spPr>
          <a:xfrm>
            <a:off x="7099300" y="4902200"/>
            <a:ext cx="1414462" cy="369332"/>
          </a:xfrm>
          <a:prstGeom prst="rect">
            <a:avLst/>
          </a:prstGeom>
          <a:noFill/>
        </p:spPr>
        <p:txBody>
          <a:bodyPr wrap="square" rtlCol="0">
            <a:spAutoFit/>
          </a:bodyPr>
          <a:lstStyle/>
          <a:p>
            <a:r>
              <a:rPr lang="en-US" dirty="0" smtClean="0"/>
              <a:t>Stem Cells</a:t>
            </a:r>
            <a:endParaRPr lang="en-US" dirty="0"/>
          </a:p>
        </p:txBody>
      </p:sp>
      <p:sp>
        <p:nvSpPr>
          <p:cNvPr id="28" name="TextBox 27"/>
          <p:cNvSpPr txBox="1"/>
          <p:nvPr/>
        </p:nvSpPr>
        <p:spPr>
          <a:xfrm>
            <a:off x="274638" y="4902200"/>
            <a:ext cx="1465262" cy="369332"/>
          </a:xfrm>
          <a:prstGeom prst="rect">
            <a:avLst/>
          </a:prstGeom>
          <a:noFill/>
        </p:spPr>
        <p:txBody>
          <a:bodyPr wrap="square" rtlCol="0">
            <a:spAutoFit/>
          </a:bodyPr>
          <a:lstStyle/>
          <a:p>
            <a:r>
              <a:rPr lang="en-US" dirty="0"/>
              <a:t>I</a:t>
            </a:r>
            <a:r>
              <a:rPr lang="en-US" dirty="0" smtClean="0"/>
              <a:t>mmortality</a:t>
            </a:r>
            <a:endParaRPr lang="en-US" dirty="0"/>
          </a:p>
        </p:txBody>
      </p:sp>
      <p:cxnSp>
        <p:nvCxnSpPr>
          <p:cNvPr id="3" name="Straight Connector 2"/>
          <p:cNvCxnSpPr/>
          <p:nvPr/>
        </p:nvCxnSpPr>
        <p:spPr>
          <a:xfrm>
            <a:off x="935038" y="5321300"/>
            <a:ext cx="0" cy="48260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2116138" y="5334000"/>
            <a:ext cx="0" cy="48260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462338" y="5321300"/>
            <a:ext cx="0" cy="48260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648200" y="5321300"/>
            <a:ext cx="0" cy="48260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5938838" y="5284232"/>
            <a:ext cx="0" cy="48260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00938" y="5271532"/>
            <a:ext cx="0" cy="482600"/>
          </a:xfrm>
          <a:prstGeom prst="line">
            <a:avLst/>
          </a:prstGeom>
          <a:ln w="28575" cmpd="sng">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30" name="Title 11"/>
          <p:cNvSpPr txBox="1">
            <a:spLocks/>
          </p:cNvSpPr>
          <p:nvPr/>
        </p:nvSpPr>
        <p:spPr>
          <a:xfrm>
            <a:off x="0" y="606049"/>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Reducing Mortality	</a:t>
            </a:r>
            <a:r>
              <a:rPr lang="en-US" dirty="0" smtClean="0"/>
              <a:t/>
            </a:r>
            <a:br>
              <a:rPr lang="en-US" dirty="0" smtClean="0"/>
            </a:br>
            <a:r>
              <a:rPr lang="en-US" sz="3200" i="1" dirty="0" smtClean="0">
                <a:solidFill>
                  <a:schemeClr val="tx1">
                    <a:lumMod val="50000"/>
                    <a:lumOff val="50000"/>
                  </a:schemeClr>
                </a:solidFill>
              </a:rPr>
              <a:t>The </a:t>
            </a:r>
            <a:r>
              <a:rPr lang="en-US" sz="3200" i="1" dirty="0" err="1" smtClean="0">
                <a:solidFill>
                  <a:schemeClr val="tx1">
                    <a:lumMod val="50000"/>
                    <a:lumOff val="50000"/>
                  </a:schemeClr>
                </a:solidFill>
              </a:rPr>
              <a:t>Immortalists</a:t>
            </a:r>
            <a:r>
              <a:rPr lang="en-US" sz="3200" i="1" dirty="0" smtClean="0">
                <a:solidFill>
                  <a:schemeClr val="tx1">
                    <a:lumMod val="50000"/>
                    <a:lumOff val="50000"/>
                  </a:schemeClr>
                </a:solidFill>
              </a:rPr>
              <a:t> Documentary</a:t>
            </a:r>
          </a:p>
          <a:p>
            <a:endParaRPr lang="en-US" sz="3200" i="1" dirty="0">
              <a:solidFill>
                <a:schemeClr val="tx1">
                  <a:lumMod val="50000"/>
                  <a:lumOff val="50000"/>
                </a:schemeClr>
              </a:solidFill>
            </a:endParaRPr>
          </a:p>
        </p:txBody>
      </p:sp>
      <p:pic>
        <p:nvPicPr>
          <p:cNvPr id="32" name="Picture 31"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5440" y="1589867"/>
            <a:ext cx="425519" cy="318363"/>
          </a:xfrm>
          <a:prstGeom prst="rect">
            <a:avLst/>
          </a:prstGeom>
        </p:spPr>
      </p:pic>
      <p:pic>
        <p:nvPicPr>
          <p:cNvPr id="37" name="Picture 36"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pic>
        <p:nvPicPr>
          <p:cNvPr id="38" name="Picture 37" descr="Bod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7030718" y="1643906"/>
            <a:ext cx="1483044" cy="3012532"/>
          </a:xfrm>
          <a:prstGeom prst="rect">
            <a:avLst/>
          </a:prstGeom>
        </p:spPr>
      </p:pic>
      <p:pic>
        <p:nvPicPr>
          <p:cNvPr id="39" name="Picture 38"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23285" y="2959100"/>
            <a:ext cx="181594" cy="189665"/>
          </a:xfrm>
          <a:prstGeom prst="rect">
            <a:avLst/>
          </a:prstGeom>
        </p:spPr>
      </p:pic>
      <p:pic>
        <p:nvPicPr>
          <p:cNvPr id="40" name="Picture 39"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85547" y="2959100"/>
            <a:ext cx="181594" cy="189665"/>
          </a:xfrm>
          <a:prstGeom prst="rect">
            <a:avLst/>
          </a:prstGeom>
        </p:spPr>
      </p:pic>
      <p:pic>
        <p:nvPicPr>
          <p:cNvPr id="41" name="Picture 40"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38026" y="2959100"/>
            <a:ext cx="181594" cy="189665"/>
          </a:xfrm>
          <a:prstGeom prst="rect">
            <a:avLst/>
          </a:prstGeom>
        </p:spPr>
      </p:pic>
      <p:pic>
        <p:nvPicPr>
          <p:cNvPr id="42" name="Picture 41"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89793" y="2959100"/>
            <a:ext cx="181594" cy="189665"/>
          </a:xfrm>
          <a:prstGeom prst="rect">
            <a:avLst/>
          </a:prstGeom>
        </p:spPr>
      </p:pic>
      <p:pic>
        <p:nvPicPr>
          <p:cNvPr id="44" name="Picture 43"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65280" y="2959100"/>
            <a:ext cx="181594" cy="189665"/>
          </a:xfrm>
          <a:prstGeom prst="rect">
            <a:avLst/>
          </a:prstGeom>
        </p:spPr>
      </p:pic>
    </p:spTree>
    <p:extLst>
      <p:ext uri="{BB962C8B-B14F-4D97-AF65-F5344CB8AC3E}">
        <p14:creationId xmlns:p14="http://schemas.microsoft.com/office/powerpoint/2010/main" val="22782510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3"/>
          <p:cNvSpPr txBox="1">
            <a:spLocks noChangeArrowheads="1"/>
          </p:cNvSpPr>
          <p:nvPr/>
        </p:nvSpPr>
        <p:spPr bwMode="auto">
          <a:xfrm>
            <a:off x="446485" y="2893219"/>
            <a:ext cx="6536531" cy="497830"/>
          </a:xfrm>
          <a:prstGeom prst="rect">
            <a:avLst/>
          </a:prstGeom>
          <a:noFill/>
          <a:ln w="9525">
            <a:noFill/>
            <a:miter lim="800000"/>
            <a:headEnd/>
            <a:tailEnd/>
          </a:ln>
        </p:spPr>
        <p:txBody>
          <a:bodyPr lIns="64291" tIns="32146" rIns="64291" bIns="32146">
            <a:prstTxWarp prst="textNoShape">
              <a:avLst/>
            </a:prstTxWarp>
            <a:spAutoFit/>
          </a:bodyPr>
          <a:lstStyle/>
          <a:p>
            <a:pPr algn="just"/>
            <a:r>
              <a:rPr lang="en-US" sz="2800" b="1" i="1" dirty="0">
                <a:solidFill>
                  <a:srgbClr val="12919C"/>
                </a:solidFill>
                <a:ea typeface="Helvetica" charset="0"/>
                <a:cs typeface="Helvetica" charset="0"/>
              </a:rPr>
              <a:t>stem cells across the curriculum</a:t>
            </a:r>
          </a:p>
        </p:txBody>
      </p:sp>
      <p:sp>
        <p:nvSpPr>
          <p:cNvPr id="20482" name="TextBox 4"/>
          <p:cNvSpPr txBox="1">
            <a:spLocks noChangeArrowheads="1"/>
          </p:cNvSpPr>
          <p:nvPr/>
        </p:nvSpPr>
        <p:spPr bwMode="auto">
          <a:xfrm>
            <a:off x="-35720" y="3268266"/>
            <a:ext cx="4190301" cy="680473"/>
          </a:xfrm>
          <a:prstGeom prst="rect">
            <a:avLst/>
          </a:prstGeom>
          <a:noFill/>
          <a:ln w="9525">
            <a:noFill/>
            <a:miter lim="800000"/>
            <a:headEnd/>
            <a:tailEnd/>
          </a:ln>
        </p:spPr>
        <p:txBody>
          <a:bodyPr wrap="square" lIns="64291" tIns="32146" rIns="64291" bIns="32146">
            <a:prstTxWarp prst="textNoShape">
              <a:avLst/>
            </a:prstTxWarp>
            <a:spAutoFit/>
          </a:bodyPr>
          <a:lstStyle/>
          <a:p>
            <a:pPr algn="ctr"/>
            <a:r>
              <a:rPr lang="en-US" sz="2200" i="1" dirty="0"/>
              <a:t>Social Justice Framework</a:t>
            </a:r>
          </a:p>
          <a:p>
            <a:pPr algn="ctr"/>
            <a:endParaRPr lang="en-US" dirty="0"/>
          </a:p>
        </p:txBody>
      </p:sp>
      <p:sp>
        <p:nvSpPr>
          <p:cNvPr id="20483" name="Rectangle 12"/>
          <p:cNvSpPr>
            <a:spLocks noChangeArrowheads="1"/>
          </p:cNvSpPr>
          <p:nvPr/>
        </p:nvSpPr>
        <p:spPr bwMode="auto">
          <a:xfrm>
            <a:off x="2798290" y="964406"/>
            <a:ext cx="2773784" cy="410766"/>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b="1" i="1" dirty="0">
                <a:solidFill>
                  <a:srgbClr val="12919C"/>
                </a:solidFill>
                <a:ea typeface="Helvetica" charset="0"/>
                <a:cs typeface="Helvetica" charset="0"/>
              </a:rPr>
              <a:t>Procedural Justice </a:t>
            </a:r>
          </a:p>
        </p:txBody>
      </p:sp>
      <p:sp>
        <p:nvSpPr>
          <p:cNvPr id="20488" name="Rectangle 6"/>
          <p:cNvSpPr>
            <a:spLocks noChangeArrowheads="1"/>
          </p:cNvSpPr>
          <p:nvPr/>
        </p:nvSpPr>
        <p:spPr bwMode="auto">
          <a:xfrm>
            <a:off x="6106745" y="2937655"/>
            <a:ext cx="3114320"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b="1" i="1" dirty="0">
                <a:solidFill>
                  <a:schemeClr val="tx1">
                    <a:lumMod val="75000"/>
                    <a:lumOff val="25000"/>
                  </a:schemeClr>
                </a:solidFill>
              </a:rPr>
              <a:t>Basic Science of SCR</a:t>
            </a:r>
          </a:p>
        </p:txBody>
      </p:sp>
      <p:sp>
        <p:nvSpPr>
          <p:cNvPr id="20489" name="Rectangle 7"/>
          <p:cNvSpPr>
            <a:spLocks noChangeArrowheads="1"/>
          </p:cNvSpPr>
          <p:nvPr/>
        </p:nvSpPr>
        <p:spPr bwMode="auto">
          <a:xfrm>
            <a:off x="3375422" y="4201312"/>
            <a:ext cx="4572000" cy="410766"/>
          </a:xfrm>
          <a:prstGeom prst="rect">
            <a:avLst/>
          </a:prstGeom>
          <a:noFill/>
          <a:ln w="9525">
            <a:noFill/>
            <a:miter lim="800000"/>
            <a:headEnd/>
            <a:tailEnd/>
          </a:ln>
        </p:spPr>
        <p:txBody>
          <a:bodyPr lIns="64291" tIns="32146" rIns="64291" bIns="32146">
            <a:prstTxWarp prst="textNoShape">
              <a:avLst/>
            </a:prstTxWarp>
            <a:spAutoFit/>
          </a:bodyPr>
          <a:lstStyle/>
          <a:p>
            <a:pPr algn="ctr"/>
            <a:r>
              <a:rPr lang="en-US" sz="2200" i="1" dirty="0">
                <a:solidFill>
                  <a:schemeClr val="tx1">
                    <a:lumMod val="75000"/>
                    <a:lumOff val="25000"/>
                  </a:schemeClr>
                </a:solidFill>
              </a:rPr>
              <a:t>Public &amp; Private </a:t>
            </a:r>
            <a:r>
              <a:rPr lang="en-US" sz="2200" i="1" dirty="0" err="1">
                <a:solidFill>
                  <a:schemeClr val="tx1">
                    <a:lumMod val="75000"/>
                    <a:lumOff val="25000"/>
                  </a:schemeClr>
                </a:solidFill>
              </a:rPr>
              <a:t>Biobanks</a:t>
            </a:r>
            <a:endParaRPr lang="en-US" sz="2200" i="1" dirty="0">
              <a:solidFill>
                <a:schemeClr val="tx1">
                  <a:lumMod val="75000"/>
                  <a:lumOff val="25000"/>
                </a:schemeClr>
              </a:solidFill>
            </a:endParaRPr>
          </a:p>
        </p:txBody>
      </p:sp>
      <p:sp>
        <p:nvSpPr>
          <p:cNvPr id="20490" name="Rectangle 9"/>
          <p:cNvSpPr>
            <a:spLocks noChangeArrowheads="1"/>
          </p:cNvSpPr>
          <p:nvPr/>
        </p:nvSpPr>
        <p:spPr bwMode="auto">
          <a:xfrm>
            <a:off x="4374193" y="3772687"/>
            <a:ext cx="3867030"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i="1" dirty="0">
                <a:solidFill>
                  <a:schemeClr val="tx1">
                    <a:lumMod val="75000"/>
                    <a:lumOff val="25000"/>
                  </a:schemeClr>
                </a:solidFill>
              </a:rPr>
              <a:t>Commercialization of Patents</a:t>
            </a:r>
          </a:p>
        </p:txBody>
      </p:sp>
      <p:sp>
        <p:nvSpPr>
          <p:cNvPr id="20491" name="Rectangle 10"/>
          <p:cNvSpPr>
            <a:spLocks noChangeArrowheads="1"/>
          </p:cNvSpPr>
          <p:nvPr/>
        </p:nvSpPr>
        <p:spPr bwMode="auto">
          <a:xfrm>
            <a:off x="5582805" y="3397640"/>
            <a:ext cx="3176586"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i="1" dirty="0">
                <a:solidFill>
                  <a:schemeClr val="tx1">
                    <a:lumMod val="75000"/>
                    <a:lumOff val="25000"/>
                  </a:schemeClr>
                </a:solidFill>
              </a:rPr>
              <a:t>Disability Discr</a:t>
            </a:r>
            <a:r>
              <a:rPr lang="en-US" sz="2200" i="1" dirty="0"/>
              <a:t>imination</a:t>
            </a:r>
          </a:p>
        </p:txBody>
      </p:sp>
      <p:sp>
        <p:nvSpPr>
          <p:cNvPr id="20492" name="Rectangle 11"/>
          <p:cNvSpPr>
            <a:spLocks noChangeArrowheads="1"/>
          </p:cNvSpPr>
          <p:nvPr/>
        </p:nvSpPr>
        <p:spPr bwMode="auto">
          <a:xfrm>
            <a:off x="4284175" y="1790296"/>
            <a:ext cx="3548120"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i="1" dirty="0">
                <a:solidFill>
                  <a:schemeClr val="tx1">
                    <a:lumMod val="75000"/>
                    <a:lumOff val="25000"/>
                  </a:schemeClr>
                </a:solidFill>
              </a:rPr>
              <a:t>Clinical Trials &amp; Regulation</a:t>
            </a:r>
          </a:p>
        </p:txBody>
      </p:sp>
      <p:sp>
        <p:nvSpPr>
          <p:cNvPr id="20493" name="Rectangle 13"/>
          <p:cNvSpPr>
            <a:spLocks noChangeArrowheads="1"/>
          </p:cNvSpPr>
          <p:nvPr/>
        </p:nvSpPr>
        <p:spPr bwMode="auto">
          <a:xfrm>
            <a:off x="5788873" y="2165343"/>
            <a:ext cx="2283363"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i="1" dirty="0">
                <a:solidFill>
                  <a:schemeClr val="tx1">
                    <a:lumMod val="75000"/>
                    <a:lumOff val="25000"/>
                  </a:schemeClr>
                </a:solidFill>
              </a:rPr>
              <a:t>Oocyte Payment</a:t>
            </a:r>
          </a:p>
        </p:txBody>
      </p:sp>
      <p:sp>
        <p:nvSpPr>
          <p:cNvPr id="20494" name="Rectangle 14"/>
          <p:cNvSpPr>
            <a:spLocks noChangeArrowheads="1"/>
          </p:cNvSpPr>
          <p:nvPr/>
        </p:nvSpPr>
        <p:spPr bwMode="auto">
          <a:xfrm>
            <a:off x="6252997" y="2540390"/>
            <a:ext cx="2455698"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i="1" dirty="0">
                <a:solidFill>
                  <a:schemeClr val="tx1">
                    <a:lumMod val="75000"/>
                    <a:lumOff val="25000"/>
                  </a:schemeClr>
                </a:solidFill>
              </a:rPr>
              <a:t>Embryo R</a:t>
            </a:r>
            <a:r>
              <a:rPr lang="en-US" sz="2200" i="1" dirty="0"/>
              <a:t>esearch</a:t>
            </a:r>
          </a:p>
        </p:txBody>
      </p:sp>
      <p:sp>
        <p:nvSpPr>
          <p:cNvPr id="20485" name="Rectangle 15"/>
          <p:cNvSpPr>
            <a:spLocks noChangeArrowheads="1"/>
          </p:cNvSpPr>
          <p:nvPr/>
        </p:nvSpPr>
        <p:spPr bwMode="auto">
          <a:xfrm>
            <a:off x="2571750" y="4594218"/>
            <a:ext cx="4572000" cy="410766"/>
          </a:xfrm>
          <a:prstGeom prst="rect">
            <a:avLst/>
          </a:prstGeom>
          <a:noFill/>
          <a:ln w="9525">
            <a:noFill/>
            <a:miter lim="800000"/>
            <a:headEnd/>
            <a:tailEnd/>
          </a:ln>
        </p:spPr>
        <p:txBody>
          <a:bodyPr lIns="64291" tIns="32146" rIns="64291" bIns="32146">
            <a:prstTxWarp prst="textNoShape">
              <a:avLst/>
            </a:prstTxWarp>
            <a:spAutoFit/>
          </a:bodyPr>
          <a:lstStyle/>
          <a:p>
            <a:pPr algn="ctr"/>
            <a:r>
              <a:rPr lang="en-US" sz="2200" i="1" dirty="0">
                <a:solidFill>
                  <a:schemeClr val="tx1">
                    <a:lumMod val="75000"/>
                    <a:lumOff val="25000"/>
                  </a:schemeClr>
                </a:solidFill>
              </a:rPr>
              <a:t>SC Registries &amp; Licenses </a:t>
            </a:r>
          </a:p>
        </p:txBody>
      </p:sp>
      <p:sp>
        <p:nvSpPr>
          <p:cNvPr id="20486" name="Rectangle 16"/>
          <p:cNvSpPr>
            <a:spLocks noChangeArrowheads="1"/>
          </p:cNvSpPr>
          <p:nvPr/>
        </p:nvSpPr>
        <p:spPr bwMode="auto">
          <a:xfrm>
            <a:off x="1928813" y="4969265"/>
            <a:ext cx="4572000" cy="410766"/>
          </a:xfrm>
          <a:prstGeom prst="rect">
            <a:avLst/>
          </a:prstGeom>
          <a:noFill/>
          <a:ln w="9525">
            <a:noFill/>
            <a:miter lim="800000"/>
            <a:headEnd/>
            <a:tailEnd/>
          </a:ln>
        </p:spPr>
        <p:txBody>
          <a:bodyPr lIns="64291" tIns="32146" rIns="64291" bIns="32146">
            <a:prstTxWarp prst="textNoShape">
              <a:avLst/>
            </a:prstTxWarp>
            <a:spAutoFit/>
          </a:bodyPr>
          <a:lstStyle/>
          <a:p>
            <a:pPr algn="ctr"/>
            <a:r>
              <a:rPr lang="en-US" sz="2200" b="1" i="1" dirty="0">
                <a:solidFill>
                  <a:srgbClr val="12919C"/>
                </a:solidFill>
                <a:ea typeface="Helvetica" charset="0"/>
                <a:cs typeface="Helvetica" charset="0"/>
              </a:rPr>
              <a:t>Distributive Justice</a:t>
            </a:r>
          </a:p>
        </p:txBody>
      </p:sp>
      <p:sp>
        <p:nvSpPr>
          <p:cNvPr id="20487" name="Rectangle 17"/>
          <p:cNvSpPr>
            <a:spLocks noChangeArrowheads="1"/>
          </p:cNvSpPr>
          <p:nvPr/>
        </p:nvSpPr>
        <p:spPr bwMode="auto">
          <a:xfrm>
            <a:off x="3109896" y="1393031"/>
            <a:ext cx="4054932" cy="403474"/>
          </a:xfrm>
          <a:prstGeom prst="rect">
            <a:avLst/>
          </a:prstGeom>
          <a:noFill/>
          <a:ln w="9525">
            <a:noFill/>
            <a:miter lim="800000"/>
            <a:headEnd/>
            <a:tailEnd/>
          </a:ln>
        </p:spPr>
        <p:txBody>
          <a:bodyPr wrap="none" lIns="64291" tIns="32146" rIns="64291" bIns="32146">
            <a:prstTxWarp prst="textNoShape">
              <a:avLst/>
            </a:prstTxWarp>
            <a:spAutoFit/>
          </a:bodyPr>
          <a:lstStyle/>
          <a:p>
            <a:pPr algn="ctr"/>
            <a:r>
              <a:rPr lang="en-US" sz="2200" i="1">
                <a:solidFill>
                  <a:schemeClr val="tx1">
                    <a:lumMod val="75000"/>
                    <a:lumOff val="25000"/>
                  </a:schemeClr>
                </a:solidFill>
              </a:rPr>
              <a:t>Ethics Committee Composition</a:t>
            </a:r>
          </a:p>
        </p:txBody>
      </p:sp>
      <p:pic>
        <p:nvPicPr>
          <p:cNvPr id="15" name="Picture 1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2529231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fade">
                                      <p:cBhvr>
                                        <p:cTn id="7" dur="500"/>
                                        <p:tgtEl>
                                          <p:spTgt spid="204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fade">
                                      <p:cBhvr>
                                        <p:cTn id="12" dur="500"/>
                                        <p:tgtEl>
                                          <p:spTgt spid="204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8"/>
                                        </p:tgtEl>
                                        <p:attrNameLst>
                                          <p:attrName>style.visibility</p:attrName>
                                        </p:attrNameLst>
                                      </p:cBhvr>
                                      <p:to>
                                        <p:strVal val="visible"/>
                                      </p:to>
                                    </p:set>
                                    <p:animEffect transition="in" filter="fade">
                                      <p:cBhvr>
                                        <p:cTn id="17" dur="500"/>
                                        <p:tgtEl>
                                          <p:spTgt spid="204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fade">
                                      <p:cBhvr>
                                        <p:cTn id="22" dur="1000"/>
                                        <p:tgtEl>
                                          <p:spTgt spid="204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485"/>
                                        </p:tgtEl>
                                        <p:attrNameLst>
                                          <p:attrName>style.visibility</p:attrName>
                                        </p:attrNameLst>
                                      </p:cBhvr>
                                      <p:to>
                                        <p:strVal val="visible"/>
                                      </p:to>
                                    </p:set>
                                    <p:animEffect transition="in" filter="fade">
                                      <p:cBhvr>
                                        <p:cTn id="27" dur="500"/>
                                        <p:tgtEl>
                                          <p:spTgt spid="2048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489"/>
                                        </p:tgtEl>
                                        <p:attrNameLst>
                                          <p:attrName>style.visibility</p:attrName>
                                        </p:attrNameLst>
                                      </p:cBhvr>
                                      <p:to>
                                        <p:strVal val="visible"/>
                                      </p:to>
                                    </p:set>
                                    <p:animEffect transition="in" filter="fade">
                                      <p:cBhvr>
                                        <p:cTn id="32" dur="500"/>
                                        <p:tgtEl>
                                          <p:spTgt spid="2048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490"/>
                                        </p:tgtEl>
                                        <p:attrNameLst>
                                          <p:attrName>style.visibility</p:attrName>
                                        </p:attrNameLst>
                                      </p:cBhvr>
                                      <p:to>
                                        <p:strVal val="visible"/>
                                      </p:to>
                                    </p:set>
                                    <p:animEffect transition="in" filter="fade">
                                      <p:cBhvr>
                                        <p:cTn id="37" dur="500"/>
                                        <p:tgtEl>
                                          <p:spTgt spid="2049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491"/>
                                        </p:tgtEl>
                                        <p:attrNameLst>
                                          <p:attrName>style.visibility</p:attrName>
                                        </p:attrNameLst>
                                      </p:cBhvr>
                                      <p:to>
                                        <p:strVal val="visible"/>
                                      </p:to>
                                    </p:set>
                                    <p:animEffect transition="in" filter="fade">
                                      <p:cBhvr>
                                        <p:cTn id="42" dur="500"/>
                                        <p:tgtEl>
                                          <p:spTgt spid="2049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483"/>
                                        </p:tgtEl>
                                        <p:attrNameLst>
                                          <p:attrName>style.visibility</p:attrName>
                                        </p:attrNameLst>
                                      </p:cBhvr>
                                      <p:to>
                                        <p:strVal val="visible"/>
                                      </p:to>
                                    </p:set>
                                    <p:animEffect transition="in" filter="fade">
                                      <p:cBhvr>
                                        <p:cTn id="47" dur="1000"/>
                                        <p:tgtEl>
                                          <p:spTgt spid="2048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487"/>
                                        </p:tgtEl>
                                        <p:attrNameLst>
                                          <p:attrName>style.visibility</p:attrName>
                                        </p:attrNameLst>
                                      </p:cBhvr>
                                      <p:to>
                                        <p:strVal val="visible"/>
                                      </p:to>
                                    </p:set>
                                    <p:animEffect transition="in" filter="fade">
                                      <p:cBhvr>
                                        <p:cTn id="52" dur="500"/>
                                        <p:tgtEl>
                                          <p:spTgt spid="2048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492"/>
                                        </p:tgtEl>
                                        <p:attrNameLst>
                                          <p:attrName>style.visibility</p:attrName>
                                        </p:attrNameLst>
                                      </p:cBhvr>
                                      <p:to>
                                        <p:strVal val="visible"/>
                                      </p:to>
                                    </p:set>
                                    <p:animEffect transition="in" filter="fade">
                                      <p:cBhvr>
                                        <p:cTn id="57" dur="500"/>
                                        <p:tgtEl>
                                          <p:spTgt spid="2049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0493"/>
                                        </p:tgtEl>
                                        <p:attrNameLst>
                                          <p:attrName>style.visibility</p:attrName>
                                        </p:attrNameLst>
                                      </p:cBhvr>
                                      <p:to>
                                        <p:strVal val="visible"/>
                                      </p:to>
                                    </p:set>
                                    <p:animEffect transition="in" filter="fade">
                                      <p:cBhvr>
                                        <p:cTn id="62" dur="500"/>
                                        <p:tgtEl>
                                          <p:spTgt spid="20493"/>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0494"/>
                                        </p:tgtEl>
                                        <p:attrNameLst>
                                          <p:attrName>style.visibility</p:attrName>
                                        </p:attrNameLst>
                                      </p:cBhvr>
                                      <p:to>
                                        <p:strVal val="visible"/>
                                      </p:to>
                                    </p:set>
                                    <p:animEffect transition="in" filter="fade">
                                      <p:cBhvr>
                                        <p:cTn id="67" dur="500"/>
                                        <p:tgtEl>
                                          <p:spTgt spid="20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20482" grpId="0"/>
      <p:bldP spid="20483" grpId="0"/>
      <p:bldP spid="20488" grpId="0"/>
      <p:bldP spid="20489" grpId="0"/>
      <p:bldP spid="20490" grpId="0"/>
      <p:bldP spid="20491" grpId="0"/>
      <p:bldP spid="20492" grpId="0"/>
      <p:bldP spid="20493" grpId="0"/>
      <p:bldP spid="20494" grpId="0"/>
      <p:bldP spid="20485" grpId="0"/>
      <p:bldP spid="20486" grpId="0"/>
      <p:bldP spid="204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Science - The Endless Frontier</a:t>
            </a:r>
            <a:br>
              <a:rPr lang="en-US" sz="4400" dirty="0" smtClean="0"/>
            </a:br>
            <a:r>
              <a:rPr lang="en-US" sz="3200" dirty="0" err="1" smtClean="0">
                <a:solidFill>
                  <a:schemeClr val="tx1">
                    <a:lumMod val="50000"/>
                    <a:lumOff val="50000"/>
                  </a:schemeClr>
                </a:solidFill>
              </a:rPr>
              <a:t>Vannevar</a:t>
            </a:r>
            <a:r>
              <a:rPr lang="en-US" sz="3200" dirty="0" smtClean="0">
                <a:solidFill>
                  <a:schemeClr val="tx1">
                    <a:lumMod val="50000"/>
                    <a:lumOff val="50000"/>
                  </a:schemeClr>
                </a:solidFill>
              </a:rPr>
              <a:t> Bush &amp; FDR 1945 </a:t>
            </a:r>
            <a:endParaRPr lang="en-US" sz="4400" dirty="0"/>
          </a:p>
        </p:txBody>
      </p:sp>
      <p:pic>
        <p:nvPicPr>
          <p:cNvPr id="4" name="Picture 3"/>
          <p:cNvPicPr>
            <a:picLocks noChangeAspect="1"/>
          </p:cNvPicPr>
          <p:nvPr/>
        </p:nvPicPr>
        <p:blipFill>
          <a:blip r:embed="rId3"/>
          <a:stretch>
            <a:fillRect/>
          </a:stretch>
        </p:blipFill>
        <p:spPr>
          <a:xfrm>
            <a:off x="3098800" y="1765016"/>
            <a:ext cx="2946400" cy="4394200"/>
          </a:xfrm>
          <a:prstGeom prst="rect">
            <a:avLst/>
          </a:prstGeom>
        </p:spPr>
      </p:pic>
      <p:pic>
        <p:nvPicPr>
          <p:cNvPr id="6" name="Picture 5"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
        <p:nvSpPr>
          <p:cNvPr id="7" name="TextBox 6"/>
          <p:cNvSpPr txBox="1"/>
          <p:nvPr/>
        </p:nvSpPr>
        <p:spPr>
          <a:xfrm>
            <a:off x="3177190" y="6304383"/>
            <a:ext cx="3947609" cy="369332"/>
          </a:xfrm>
          <a:prstGeom prst="rect">
            <a:avLst/>
          </a:prstGeom>
          <a:noFill/>
        </p:spPr>
        <p:txBody>
          <a:bodyPr wrap="square" rtlCol="0">
            <a:spAutoFit/>
          </a:bodyPr>
          <a:lstStyle/>
          <a:p>
            <a:r>
              <a:rPr lang="en-US" sz="900" dirty="0" smtClean="0"/>
              <a:t>Zachary, G. 1999. Endless Frontier: </a:t>
            </a:r>
            <a:r>
              <a:rPr lang="en-US" sz="900" dirty="0" err="1" smtClean="0"/>
              <a:t>Vannevar</a:t>
            </a:r>
            <a:r>
              <a:rPr lang="en-US" sz="900" dirty="0" smtClean="0"/>
              <a:t> Bush, </a:t>
            </a:r>
          </a:p>
          <a:p>
            <a:r>
              <a:rPr lang="en-US" sz="900" dirty="0" smtClean="0"/>
              <a:t>Engineer of the American Century. MIT Press. 528. </a:t>
            </a:r>
            <a:endParaRPr lang="en-US" sz="900" dirty="0"/>
          </a:p>
        </p:txBody>
      </p:sp>
    </p:spTree>
    <p:extLst>
      <p:ext uri="{BB962C8B-B14F-4D97-AF65-F5344CB8AC3E}">
        <p14:creationId xmlns:p14="http://schemas.microsoft.com/office/powerpoint/2010/main" val="289480697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1"/>
            <a:ext cx="9144000" cy="942975"/>
          </a:xfrm>
        </p:spPr>
        <p:txBody>
          <a:bodyPr/>
          <a:lstStyle/>
          <a:p>
            <a:pPr>
              <a:defRPr/>
            </a:pPr>
            <a:r>
              <a:rPr lang="en-US" sz="4400" dirty="0" smtClean="0"/>
              <a:t>Prometheus, Pandora, &amp; the NIH</a:t>
            </a:r>
            <a:r>
              <a:rPr lang="en-US" sz="4400" dirty="0"/>
              <a:t>	</a:t>
            </a:r>
            <a:endParaRPr lang="en-US" sz="4600" dirty="0">
              <a:solidFill>
                <a:srgbClr val="660066"/>
              </a:solidFill>
              <a:latin typeface="Helvetica"/>
              <a:cs typeface="Helvetica"/>
            </a:endParaRPr>
          </a:p>
        </p:txBody>
      </p:sp>
      <p:pic>
        <p:nvPicPr>
          <p:cNvPr id="20483" name="Picture 11"/>
          <p:cNvPicPr>
            <a:picLocks noChangeAspect="1"/>
          </p:cNvPicPr>
          <p:nvPr/>
        </p:nvPicPr>
        <p:blipFill>
          <a:blip r:embed="rId3"/>
          <a:srcRect/>
          <a:stretch>
            <a:fillRect/>
          </a:stretch>
        </p:blipFill>
        <p:spPr bwMode="auto">
          <a:xfrm>
            <a:off x="2364285" y="1021376"/>
            <a:ext cx="4200611" cy="54343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166463272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141288"/>
            <a:ext cx="9144000" cy="873125"/>
          </a:xfrm>
        </p:spPr>
        <p:txBody>
          <a:bodyPr/>
          <a:lstStyle/>
          <a:p>
            <a:r>
              <a:rPr lang="en-US" sz="3600" dirty="0" smtClean="0"/>
              <a:t>What is a Stem Cell (SC)?</a:t>
            </a:r>
            <a:endParaRPr lang="en-US" sz="3600" dirty="0">
              <a:solidFill>
                <a:srgbClr val="660066"/>
              </a:solidFill>
              <a:effectLst>
                <a:outerShdw blurRad="38100" dist="38100" dir="2700000" algn="tl">
                  <a:srgbClr val="DDDDDD"/>
                </a:outerShdw>
              </a:effectLst>
              <a:latin typeface="Helvetica" charset="0"/>
              <a:ea typeface="ＭＳ Ｐゴシック" charset="0"/>
              <a:cs typeface="Helvetica" charset="0"/>
            </a:endParaRPr>
          </a:p>
        </p:txBody>
      </p:sp>
      <p:sp>
        <p:nvSpPr>
          <p:cNvPr id="5" name="Rectangle 4"/>
          <p:cNvSpPr/>
          <p:nvPr/>
        </p:nvSpPr>
        <p:spPr>
          <a:xfrm>
            <a:off x="2666491" y="904741"/>
            <a:ext cx="3394757" cy="369332"/>
          </a:xfrm>
          <a:prstGeom prst="rect">
            <a:avLst/>
          </a:prstGeom>
        </p:spPr>
        <p:txBody>
          <a:bodyPr wrap="none">
            <a:spAutoFit/>
          </a:bodyPr>
          <a:lstStyle/>
          <a:p>
            <a:r>
              <a:rPr lang="en-US" i="1" dirty="0" err="1" smtClean="0">
                <a:solidFill>
                  <a:schemeClr val="tx1">
                    <a:lumMod val="50000"/>
                    <a:lumOff val="50000"/>
                  </a:schemeClr>
                </a:solidFill>
              </a:rPr>
              <a:t>EuroStemCell</a:t>
            </a:r>
            <a:r>
              <a:rPr lang="en-US" i="1" dirty="0" smtClean="0">
                <a:solidFill>
                  <a:schemeClr val="tx1">
                    <a:lumMod val="50000"/>
                    <a:lumOff val="50000"/>
                  </a:schemeClr>
                </a:solidFill>
              </a:rPr>
              <a:t>: Stem </a:t>
            </a:r>
            <a:r>
              <a:rPr lang="en-US" i="1" dirty="0">
                <a:solidFill>
                  <a:schemeClr val="tx1">
                    <a:lumMod val="50000"/>
                    <a:lumOff val="50000"/>
                  </a:schemeClr>
                </a:solidFill>
              </a:rPr>
              <a:t>Cell Story </a:t>
            </a:r>
            <a:endParaRPr lang="en-US" dirty="0"/>
          </a:p>
        </p:txBody>
      </p:sp>
      <p:sp>
        <p:nvSpPr>
          <p:cNvPr id="6" name="Content Placeholder 2"/>
          <p:cNvSpPr>
            <a:spLocks noGrp="1"/>
          </p:cNvSpPr>
          <p:nvPr>
            <p:ph idx="1"/>
          </p:nvPr>
        </p:nvSpPr>
        <p:spPr>
          <a:xfrm>
            <a:off x="390822" y="1288593"/>
            <a:ext cx="8353650" cy="1251504"/>
          </a:xfrm>
        </p:spPr>
        <p:txBody>
          <a:bodyPr>
            <a:normAutofit/>
          </a:bodyPr>
          <a:lstStyle/>
          <a:p>
            <a:pPr eaLnBrk="1" hangingPunct="1"/>
            <a:r>
              <a:rPr lang="en-US" sz="1600" dirty="0" smtClean="0">
                <a:solidFill>
                  <a:schemeClr val="tx1">
                    <a:lumMod val="75000"/>
                    <a:lumOff val="25000"/>
                  </a:schemeClr>
                </a:solidFill>
                <a:ea typeface="ＭＳ Ｐゴシック" charset="0"/>
                <a:cs typeface="ＭＳ Ｐゴシック" charset="0"/>
              </a:rPr>
              <a:t>Renew itself maintaining a stem cell pool </a:t>
            </a:r>
            <a:endParaRPr lang="en-US" sz="1600" dirty="0">
              <a:solidFill>
                <a:schemeClr val="tx1">
                  <a:lumMod val="75000"/>
                  <a:lumOff val="25000"/>
                </a:schemeClr>
              </a:solidFill>
              <a:ea typeface="ＭＳ Ｐゴシック" charset="0"/>
              <a:cs typeface="ＭＳ Ｐゴシック" charset="0"/>
            </a:endParaRPr>
          </a:p>
          <a:p>
            <a:r>
              <a:rPr lang="en-US" sz="1600" dirty="0" smtClean="0">
                <a:solidFill>
                  <a:schemeClr val="tx1">
                    <a:lumMod val="75000"/>
                    <a:lumOff val="25000"/>
                  </a:schemeClr>
                </a:solidFill>
                <a:ea typeface="ＭＳ Ｐゴシック" charset="0"/>
                <a:cs typeface="ＭＳ Ｐゴシック" charset="0"/>
              </a:rPr>
              <a:t>Produce specialized cells and tissue types </a:t>
            </a:r>
            <a:endParaRPr lang="en-US" sz="1600" dirty="0">
              <a:solidFill>
                <a:schemeClr val="tx1">
                  <a:lumMod val="75000"/>
                  <a:lumOff val="25000"/>
                </a:schemeClr>
              </a:solidFill>
              <a:ea typeface="ＭＳ Ｐゴシック" charset="0"/>
            </a:endParaRPr>
          </a:p>
          <a:p>
            <a:r>
              <a:rPr lang="en-US" sz="1600" dirty="0" smtClean="0">
                <a:solidFill>
                  <a:schemeClr val="tx1">
                    <a:lumMod val="75000"/>
                    <a:lumOff val="25000"/>
                  </a:schemeClr>
                </a:solidFill>
                <a:ea typeface="ＭＳ Ｐゴシック" charset="0"/>
                <a:cs typeface="ＭＳ Ｐゴシック" charset="0"/>
              </a:rPr>
              <a:t>Remain uncommitted to a specific function until it receives a signal to differentiate into a specialized cell </a:t>
            </a:r>
            <a:endParaRPr lang="en-US" sz="1600" dirty="0">
              <a:solidFill>
                <a:schemeClr val="tx1">
                  <a:lumMod val="75000"/>
                  <a:lumOff val="25000"/>
                </a:schemeClr>
              </a:solidFill>
              <a:ea typeface="ＭＳ Ｐゴシック" charset="0"/>
              <a:cs typeface="ＭＳ Ｐゴシック" charset="0"/>
            </a:endParaRPr>
          </a:p>
          <a:p>
            <a:pPr marL="457200" lvl="1" indent="0" eaLnBrk="1" hangingPunct="1">
              <a:buFont typeface="Courier New" charset="0"/>
              <a:buNone/>
            </a:pPr>
            <a:endParaRPr lang="en-US" b="1" dirty="0">
              <a:latin typeface="Century Gothic" charset="0"/>
              <a:ea typeface="ＭＳ Ｐゴシック" charset="0"/>
            </a:endParaRPr>
          </a:p>
          <a:p>
            <a:pPr marL="0" indent="0" eaLnBrk="1" hangingPunct="1">
              <a:buNone/>
            </a:pPr>
            <a:endParaRPr lang="en-US" sz="2800" b="1" dirty="0">
              <a:latin typeface="Century Gothic" charset="0"/>
              <a:ea typeface="ＭＳ Ｐゴシック" charset="0"/>
              <a:cs typeface="ＭＳ Ｐゴシック" charset="0"/>
            </a:endParaRPr>
          </a:p>
        </p:txBody>
      </p:sp>
      <p:pic>
        <p:nvPicPr>
          <p:cNvPr id="7" name="Picture 6" descr="NeuronBig.png"/>
          <p:cNvPicPr>
            <a:picLocks noChangeAspect="1"/>
          </p:cNvPicPr>
          <p:nvPr/>
        </p:nvPicPr>
        <p:blipFill>
          <a:blip r:embed="rId3">
            <a:extLst>
              <a:ext uri="{BEBA8EAE-BF5A-486C-A8C5-ECC9F3942E4B}">
                <a14:imgProps xmlns:a14="http://schemas.microsoft.com/office/drawing/2010/main">
                  <a14:imgLayer r:embed="rId4">
                    <a14:imgEffect>
                      <a14:saturation sat="222000"/>
                    </a14:imgEffect>
                  </a14:imgLayer>
                </a14:imgProps>
              </a:ext>
              <a:ext uri="{28A0092B-C50C-407E-A947-70E740481C1C}">
                <a14:useLocalDpi xmlns:a14="http://schemas.microsoft.com/office/drawing/2010/main" val="0"/>
              </a:ext>
            </a:extLst>
          </a:blip>
          <a:stretch>
            <a:fillRect/>
          </a:stretch>
        </p:blipFill>
        <p:spPr>
          <a:xfrm>
            <a:off x="3438308" y="5862526"/>
            <a:ext cx="762179" cy="762817"/>
          </a:xfrm>
          <a:prstGeom prst="rect">
            <a:avLst/>
          </a:prstGeom>
        </p:spPr>
      </p:pic>
      <p:pic>
        <p:nvPicPr>
          <p:cNvPr id="9" name="Picture 8" descr="StemCe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4876" y="3044656"/>
            <a:ext cx="794724" cy="793860"/>
          </a:xfrm>
          <a:prstGeom prst="rect">
            <a:avLst/>
          </a:prstGeom>
        </p:spPr>
      </p:pic>
      <p:pic>
        <p:nvPicPr>
          <p:cNvPr id="11" name="Picture 10" descr="Ski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83010" y="6069978"/>
            <a:ext cx="963168" cy="326136"/>
          </a:xfrm>
          <a:prstGeom prst="rect">
            <a:avLst/>
          </a:prstGeom>
        </p:spPr>
      </p:pic>
      <p:pic>
        <p:nvPicPr>
          <p:cNvPr id="12" name="Picture 11" descr="EpithelealCell.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1972" y="5992038"/>
            <a:ext cx="362712" cy="512064"/>
          </a:xfrm>
          <a:prstGeom prst="rect">
            <a:avLst/>
          </a:prstGeom>
        </p:spPr>
      </p:pic>
      <p:pic>
        <p:nvPicPr>
          <p:cNvPr id="13" name="Picture 12" descr="StemCe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6612" y="2647726"/>
            <a:ext cx="794724" cy="793860"/>
          </a:xfrm>
          <a:prstGeom prst="rect">
            <a:avLst/>
          </a:prstGeom>
        </p:spPr>
      </p:pic>
      <p:pic>
        <p:nvPicPr>
          <p:cNvPr id="14" name="Picture 13" descr="StemCe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6612" y="3592888"/>
            <a:ext cx="794724" cy="793860"/>
          </a:xfrm>
          <a:prstGeom prst="rect">
            <a:avLst/>
          </a:prstGeom>
        </p:spPr>
      </p:pic>
      <p:pic>
        <p:nvPicPr>
          <p:cNvPr id="15" name="Picture 14" descr="StemCe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4876" y="5068666"/>
            <a:ext cx="794724" cy="793860"/>
          </a:xfrm>
          <a:prstGeom prst="rect">
            <a:avLst/>
          </a:prstGeom>
        </p:spPr>
      </p:pic>
      <p:pic>
        <p:nvPicPr>
          <p:cNvPr id="16" name="Picture 15" descr="StemCe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6612" y="4671736"/>
            <a:ext cx="794724" cy="793860"/>
          </a:xfrm>
          <a:prstGeom prst="rect">
            <a:avLst/>
          </a:prstGeom>
        </p:spPr>
      </p:pic>
      <p:sp>
        <p:nvSpPr>
          <p:cNvPr id="17" name="TextBox 16"/>
          <p:cNvSpPr txBox="1"/>
          <p:nvPr/>
        </p:nvSpPr>
        <p:spPr>
          <a:xfrm>
            <a:off x="1155866" y="3868302"/>
            <a:ext cx="740520" cy="246221"/>
          </a:xfrm>
          <a:prstGeom prst="rect">
            <a:avLst/>
          </a:prstGeom>
          <a:noFill/>
        </p:spPr>
        <p:txBody>
          <a:bodyPr wrap="none" rtlCol="0">
            <a:spAutoFit/>
          </a:bodyPr>
          <a:lstStyle/>
          <a:p>
            <a:r>
              <a:rPr lang="en-US" sz="1000" dirty="0" smtClean="0">
                <a:solidFill>
                  <a:schemeClr val="tx1">
                    <a:lumMod val="85000"/>
                    <a:lumOff val="15000"/>
                  </a:schemeClr>
                </a:solidFill>
              </a:rPr>
              <a:t>Stem Cell</a:t>
            </a:r>
          </a:p>
        </p:txBody>
      </p:sp>
      <p:sp>
        <p:nvSpPr>
          <p:cNvPr id="18" name="TextBox 17"/>
          <p:cNvSpPr txBox="1"/>
          <p:nvPr/>
        </p:nvSpPr>
        <p:spPr>
          <a:xfrm>
            <a:off x="4771336" y="2921545"/>
            <a:ext cx="740520" cy="246221"/>
          </a:xfrm>
          <a:prstGeom prst="rect">
            <a:avLst/>
          </a:prstGeom>
          <a:noFill/>
        </p:spPr>
        <p:txBody>
          <a:bodyPr wrap="none" rtlCol="0">
            <a:spAutoFit/>
          </a:bodyPr>
          <a:lstStyle/>
          <a:p>
            <a:r>
              <a:rPr lang="en-US" sz="1000" dirty="0" smtClean="0">
                <a:solidFill>
                  <a:schemeClr val="tx1">
                    <a:lumMod val="85000"/>
                    <a:lumOff val="15000"/>
                  </a:schemeClr>
                </a:solidFill>
              </a:rPr>
              <a:t>Stem Cell</a:t>
            </a:r>
          </a:p>
        </p:txBody>
      </p:sp>
      <p:sp>
        <p:nvSpPr>
          <p:cNvPr id="19" name="TextBox 18"/>
          <p:cNvSpPr txBox="1"/>
          <p:nvPr/>
        </p:nvSpPr>
        <p:spPr>
          <a:xfrm>
            <a:off x="4771336" y="3838516"/>
            <a:ext cx="740520" cy="246221"/>
          </a:xfrm>
          <a:prstGeom prst="rect">
            <a:avLst/>
          </a:prstGeom>
          <a:noFill/>
        </p:spPr>
        <p:txBody>
          <a:bodyPr wrap="none" rtlCol="0">
            <a:spAutoFit/>
          </a:bodyPr>
          <a:lstStyle/>
          <a:p>
            <a:r>
              <a:rPr lang="en-US" sz="1000" dirty="0" smtClean="0">
                <a:solidFill>
                  <a:schemeClr val="tx1">
                    <a:lumMod val="85000"/>
                    <a:lumOff val="15000"/>
                  </a:schemeClr>
                </a:solidFill>
              </a:rPr>
              <a:t>Stem Cell</a:t>
            </a:r>
          </a:p>
        </p:txBody>
      </p:sp>
      <p:sp>
        <p:nvSpPr>
          <p:cNvPr id="20" name="TextBox 19"/>
          <p:cNvSpPr txBox="1"/>
          <p:nvPr/>
        </p:nvSpPr>
        <p:spPr>
          <a:xfrm>
            <a:off x="6560997" y="3355742"/>
            <a:ext cx="1262635" cy="369332"/>
          </a:xfrm>
          <a:prstGeom prst="rect">
            <a:avLst/>
          </a:prstGeom>
          <a:noFill/>
        </p:spPr>
        <p:txBody>
          <a:bodyPr wrap="none" rtlCol="0">
            <a:spAutoFit/>
          </a:bodyPr>
          <a:lstStyle/>
          <a:p>
            <a:r>
              <a:rPr lang="en-US" dirty="0" smtClean="0">
                <a:solidFill>
                  <a:schemeClr val="tx1">
                    <a:lumMod val="85000"/>
                    <a:lumOff val="15000"/>
                  </a:schemeClr>
                </a:solidFill>
              </a:rPr>
              <a:t>Expansion</a:t>
            </a:r>
          </a:p>
        </p:txBody>
      </p:sp>
      <p:sp>
        <p:nvSpPr>
          <p:cNvPr id="21" name="TextBox 20"/>
          <p:cNvSpPr txBox="1"/>
          <p:nvPr/>
        </p:nvSpPr>
        <p:spPr>
          <a:xfrm>
            <a:off x="1155866" y="5879090"/>
            <a:ext cx="740520" cy="246221"/>
          </a:xfrm>
          <a:prstGeom prst="rect">
            <a:avLst/>
          </a:prstGeom>
          <a:noFill/>
        </p:spPr>
        <p:txBody>
          <a:bodyPr wrap="none" rtlCol="0">
            <a:spAutoFit/>
          </a:bodyPr>
          <a:lstStyle/>
          <a:p>
            <a:r>
              <a:rPr lang="en-US" sz="1000" dirty="0" smtClean="0">
                <a:solidFill>
                  <a:schemeClr val="tx1">
                    <a:lumMod val="85000"/>
                    <a:lumOff val="15000"/>
                  </a:schemeClr>
                </a:solidFill>
              </a:rPr>
              <a:t>Stem Cell</a:t>
            </a:r>
          </a:p>
        </p:txBody>
      </p:sp>
      <p:sp>
        <p:nvSpPr>
          <p:cNvPr id="22" name="TextBox 21"/>
          <p:cNvSpPr txBox="1"/>
          <p:nvPr/>
        </p:nvSpPr>
        <p:spPr>
          <a:xfrm>
            <a:off x="4771336" y="4945555"/>
            <a:ext cx="740520" cy="246221"/>
          </a:xfrm>
          <a:prstGeom prst="rect">
            <a:avLst/>
          </a:prstGeom>
          <a:noFill/>
        </p:spPr>
        <p:txBody>
          <a:bodyPr wrap="none" rtlCol="0">
            <a:spAutoFit/>
          </a:bodyPr>
          <a:lstStyle/>
          <a:p>
            <a:r>
              <a:rPr lang="en-US" sz="1000" dirty="0" smtClean="0">
                <a:solidFill>
                  <a:schemeClr val="tx1">
                    <a:lumMod val="85000"/>
                    <a:lumOff val="15000"/>
                  </a:schemeClr>
                </a:solidFill>
              </a:rPr>
              <a:t>Stem Cell</a:t>
            </a:r>
          </a:p>
        </p:txBody>
      </p:sp>
      <p:sp>
        <p:nvSpPr>
          <p:cNvPr id="23" name="TextBox 22"/>
          <p:cNvSpPr txBox="1"/>
          <p:nvPr/>
        </p:nvSpPr>
        <p:spPr>
          <a:xfrm>
            <a:off x="6550502" y="4863362"/>
            <a:ext cx="1506430" cy="369332"/>
          </a:xfrm>
          <a:prstGeom prst="rect">
            <a:avLst/>
          </a:prstGeom>
          <a:noFill/>
        </p:spPr>
        <p:txBody>
          <a:bodyPr wrap="none" rtlCol="0">
            <a:spAutoFit/>
          </a:bodyPr>
          <a:lstStyle/>
          <a:p>
            <a:r>
              <a:rPr lang="en-US" dirty="0" smtClean="0">
                <a:solidFill>
                  <a:schemeClr val="tx1">
                    <a:lumMod val="85000"/>
                    <a:lumOff val="15000"/>
                  </a:schemeClr>
                </a:solidFill>
              </a:rPr>
              <a:t>Maintenance</a:t>
            </a:r>
          </a:p>
        </p:txBody>
      </p:sp>
      <p:sp>
        <p:nvSpPr>
          <p:cNvPr id="24" name="TextBox 23"/>
          <p:cNvSpPr txBox="1"/>
          <p:nvPr/>
        </p:nvSpPr>
        <p:spPr>
          <a:xfrm>
            <a:off x="6560997" y="5995294"/>
            <a:ext cx="1604714" cy="369332"/>
          </a:xfrm>
          <a:prstGeom prst="rect">
            <a:avLst/>
          </a:prstGeom>
          <a:noFill/>
        </p:spPr>
        <p:txBody>
          <a:bodyPr wrap="none" rtlCol="0">
            <a:spAutoFit/>
          </a:bodyPr>
          <a:lstStyle/>
          <a:p>
            <a:r>
              <a:rPr lang="en-US" dirty="0" smtClean="0">
                <a:solidFill>
                  <a:schemeClr val="tx1">
                    <a:lumMod val="85000"/>
                    <a:lumOff val="15000"/>
                  </a:schemeClr>
                </a:solidFill>
              </a:rPr>
              <a:t>Differentiation</a:t>
            </a:r>
          </a:p>
        </p:txBody>
      </p:sp>
      <p:pic>
        <p:nvPicPr>
          <p:cNvPr id="25" name="Picture 24"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57752" y="2868703"/>
            <a:ext cx="181594" cy="189665"/>
          </a:xfrm>
          <a:prstGeom prst="rect">
            <a:avLst/>
          </a:prstGeom>
        </p:spPr>
      </p:pic>
      <p:pic>
        <p:nvPicPr>
          <p:cNvPr id="26" name="Picture 25"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57752" y="3924858"/>
            <a:ext cx="181594" cy="189665"/>
          </a:xfrm>
          <a:prstGeom prst="rect">
            <a:avLst/>
          </a:prstGeom>
        </p:spPr>
      </p:pic>
      <p:pic>
        <p:nvPicPr>
          <p:cNvPr id="27" name="Picture 26"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57752" y="4932215"/>
            <a:ext cx="181594" cy="189665"/>
          </a:xfrm>
          <a:prstGeom prst="rect">
            <a:avLst/>
          </a:prstGeom>
        </p:spPr>
      </p:pic>
      <p:pic>
        <p:nvPicPr>
          <p:cNvPr id="28" name="Picture 27"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7257" y="5975145"/>
            <a:ext cx="181594" cy="189665"/>
          </a:xfrm>
          <a:prstGeom prst="rect">
            <a:avLst/>
          </a:prstGeom>
        </p:spPr>
      </p:pic>
      <p:pic>
        <p:nvPicPr>
          <p:cNvPr id="31" name="Picture 30"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52014" y="3466567"/>
            <a:ext cx="181594" cy="189665"/>
          </a:xfrm>
          <a:prstGeom prst="rect">
            <a:avLst/>
          </a:prstGeom>
        </p:spPr>
      </p:pic>
      <p:pic>
        <p:nvPicPr>
          <p:cNvPr id="32" name="Picture 31"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61248" y="4973833"/>
            <a:ext cx="181594" cy="189665"/>
          </a:xfrm>
          <a:prstGeom prst="rect">
            <a:avLst/>
          </a:prstGeom>
        </p:spPr>
      </p:pic>
      <p:pic>
        <p:nvPicPr>
          <p:cNvPr id="33" name="Picture 32"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52014" y="6113783"/>
            <a:ext cx="181594" cy="189665"/>
          </a:xfrm>
          <a:prstGeom prst="rect">
            <a:avLst/>
          </a:prstGeom>
        </p:spPr>
      </p:pic>
      <p:pic>
        <p:nvPicPr>
          <p:cNvPr id="34" name="Picture 33" descr="Video_icon1.png">
            <a:hlinkClick r:id="rId9" action="ppaction://hlinkfile"/>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7171" y="972429"/>
            <a:ext cx="347057" cy="259660"/>
          </a:xfrm>
          <a:prstGeom prst="rect">
            <a:avLst/>
          </a:prstGeom>
        </p:spPr>
      </p:pic>
      <p:grpSp>
        <p:nvGrpSpPr>
          <p:cNvPr id="35" name="Group 20"/>
          <p:cNvGrpSpPr>
            <a:grpSpLocks/>
          </p:cNvGrpSpPr>
          <p:nvPr/>
        </p:nvGrpSpPr>
        <p:grpSpPr bwMode="auto">
          <a:xfrm>
            <a:off x="2613318" y="3111211"/>
            <a:ext cx="972173" cy="727306"/>
            <a:chOff x="2133600" y="2514600"/>
            <a:chExt cx="1803936" cy="914400"/>
          </a:xfrm>
        </p:grpSpPr>
        <p:sp>
          <p:nvSpPr>
            <p:cNvPr id="36" name="AutoShape 23"/>
            <p:cNvSpPr>
              <a:spLocks noChangeArrowheads="1"/>
            </p:cNvSpPr>
            <p:nvPr/>
          </p:nvSpPr>
          <p:spPr bwMode="auto">
            <a:xfrm>
              <a:off x="2133600" y="2514600"/>
              <a:ext cx="1447800" cy="914400"/>
            </a:xfrm>
            <a:prstGeom prst="irregularSeal1">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 name="Text Box 22"/>
            <p:cNvSpPr txBox="1">
              <a:spLocks noChangeArrowheads="1"/>
            </p:cNvSpPr>
            <p:nvPr/>
          </p:nvSpPr>
          <p:spPr bwMode="auto">
            <a:xfrm>
              <a:off x="2326084" y="2729703"/>
              <a:ext cx="1611452" cy="39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37931725" indent="-37474525">
                <a:defRPr sz="2400" b="1">
                  <a:solidFill>
                    <a:schemeClr val="tx1"/>
                  </a:solidFill>
                  <a:latin typeface="Times" charset="0"/>
                  <a:ea typeface="ＭＳ Ｐゴシック" charset="0"/>
                </a:defRPr>
              </a:lvl2pPr>
              <a:lvl3pPr>
                <a:defRPr sz="2400" b="1">
                  <a:solidFill>
                    <a:schemeClr val="tx1"/>
                  </a:solidFill>
                  <a:latin typeface="Times" charset="0"/>
                  <a:ea typeface="ＭＳ Ｐゴシック" charset="0"/>
                </a:defRPr>
              </a:lvl3pPr>
              <a:lvl4pPr>
                <a:defRPr sz="2400" b="1">
                  <a:solidFill>
                    <a:schemeClr val="tx1"/>
                  </a:solidFill>
                  <a:latin typeface="Times" charset="0"/>
                  <a:ea typeface="ＭＳ Ｐゴシック" charset="0"/>
                </a:defRPr>
              </a:lvl4pPr>
              <a:lvl5pPr>
                <a:defRPr sz="2400" b="1">
                  <a:solidFill>
                    <a:schemeClr val="tx1"/>
                  </a:solidFill>
                  <a:latin typeface="Times" charset="0"/>
                  <a:ea typeface="ＭＳ Ｐゴシック" charset="0"/>
                </a:defRPr>
              </a:lvl5pPr>
              <a:lvl6pPr marL="457200" eaLnBrk="0" fontAlgn="base" hangingPunct="0">
                <a:spcBef>
                  <a:spcPct val="0"/>
                </a:spcBef>
                <a:spcAft>
                  <a:spcPct val="0"/>
                </a:spcAft>
                <a:defRPr sz="2400" b="1">
                  <a:solidFill>
                    <a:schemeClr val="tx1"/>
                  </a:solidFill>
                  <a:latin typeface="Times" charset="0"/>
                  <a:ea typeface="ＭＳ Ｐゴシック" charset="0"/>
                </a:defRPr>
              </a:lvl6pPr>
              <a:lvl7pPr marL="914400" eaLnBrk="0" fontAlgn="base" hangingPunct="0">
                <a:spcBef>
                  <a:spcPct val="0"/>
                </a:spcBef>
                <a:spcAft>
                  <a:spcPct val="0"/>
                </a:spcAft>
                <a:defRPr sz="2400" b="1">
                  <a:solidFill>
                    <a:schemeClr val="tx1"/>
                  </a:solidFill>
                  <a:latin typeface="Times" charset="0"/>
                  <a:ea typeface="ＭＳ Ｐゴシック" charset="0"/>
                </a:defRPr>
              </a:lvl7pPr>
              <a:lvl8pPr marL="1371600" eaLnBrk="0" fontAlgn="base" hangingPunct="0">
                <a:spcBef>
                  <a:spcPct val="0"/>
                </a:spcBef>
                <a:spcAft>
                  <a:spcPct val="0"/>
                </a:spcAft>
                <a:defRPr sz="2400" b="1">
                  <a:solidFill>
                    <a:schemeClr val="tx1"/>
                  </a:solidFill>
                  <a:latin typeface="Times" charset="0"/>
                  <a:ea typeface="ＭＳ Ｐゴシック" charset="0"/>
                </a:defRPr>
              </a:lvl8pPr>
              <a:lvl9pPr marL="1828800" eaLnBrk="0" fontAlgn="base" hangingPunct="0">
                <a:spcBef>
                  <a:spcPct val="0"/>
                </a:spcBef>
                <a:spcAft>
                  <a:spcPct val="0"/>
                </a:spcAft>
                <a:defRPr sz="2400" b="1">
                  <a:solidFill>
                    <a:schemeClr val="tx1"/>
                  </a:solidFill>
                  <a:latin typeface="Times" charset="0"/>
                  <a:ea typeface="ＭＳ Ｐゴシック" charset="0"/>
                </a:defRPr>
              </a:lvl9pPr>
            </a:lstStyle>
            <a:p>
              <a:pPr>
                <a:spcBef>
                  <a:spcPct val="50000"/>
                </a:spcBef>
              </a:pPr>
              <a:r>
                <a:rPr lang="en-US" sz="1100" dirty="0">
                  <a:solidFill>
                    <a:schemeClr val="tx2"/>
                  </a:solidFill>
                  <a:latin typeface="Comic Sans MS" charset="0"/>
                </a:rPr>
                <a:t>Signal</a:t>
              </a:r>
            </a:p>
          </p:txBody>
        </p:sp>
      </p:grpSp>
      <p:grpSp>
        <p:nvGrpSpPr>
          <p:cNvPr id="38" name="Group 20"/>
          <p:cNvGrpSpPr>
            <a:grpSpLocks/>
          </p:cNvGrpSpPr>
          <p:nvPr/>
        </p:nvGrpSpPr>
        <p:grpSpPr bwMode="auto">
          <a:xfrm>
            <a:off x="2613318" y="5161614"/>
            <a:ext cx="972173" cy="727306"/>
            <a:chOff x="2133600" y="2514600"/>
            <a:chExt cx="1803936" cy="914400"/>
          </a:xfrm>
        </p:grpSpPr>
        <p:sp>
          <p:nvSpPr>
            <p:cNvPr id="39" name="AutoShape 23"/>
            <p:cNvSpPr>
              <a:spLocks noChangeArrowheads="1"/>
            </p:cNvSpPr>
            <p:nvPr/>
          </p:nvSpPr>
          <p:spPr bwMode="auto">
            <a:xfrm>
              <a:off x="2133600" y="2514600"/>
              <a:ext cx="1447800" cy="914400"/>
            </a:xfrm>
            <a:prstGeom prst="irregularSeal1">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0" name="Text Box 22"/>
            <p:cNvSpPr txBox="1">
              <a:spLocks noChangeArrowheads="1"/>
            </p:cNvSpPr>
            <p:nvPr/>
          </p:nvSpPr>
          <p:spPr bwMode="auto">
            <a:xfrm>
              <a:off x="2326084" y="2729703"/>
              <a:ext cx="1611452" cy="32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37931725" indent="-37474525">
                <a:defRPr sz="2400" b="1">
                  <a:solidFill>
                    <a:schemeClr val="tx1"/>
                  </a:solidFill>
                  <a:latin typeface="Times" charset="0"/>
                  <a:ea typeface="ＭＳ Ｐゴシック" charset="0"/>
                </a:defRPr>
              </a:lvl2pPr>
              <a:lvl3pPr>
                <a:defRPr sz="2400" b="1">
                  <a:solidFill>
                    <a:schemeClr val="tx1"/>
                  </a:solidFill>
                  <a:latin typeface="Times" charset="0"/>
                  <a:ea typeface="ＭＳ Ｐゴシック" charset="0"/>
                </a:defRPr>
              </a:lvl3pPr>
              <a:lvl4pPr>
                <a:defRPr sz="2400" b="1">
                  <a:solidFill>
                    <a:schemeClr val="tx1"/>
                  </a:solidFill>
                  <a:latin typeface="Times" charset="0"/>
                  <a:ea typeface="ＭＳ Ｐゴシック" charset="0"/>
                </a:defRPr>
              </a:lvl4pPr>
              <a:lvl5pPr>
                <a:defRPr sz="2400" b="1">
                  <a:solidFill>
                    <a:schemeClr val="tx1"/>
                  </a:solidFill>
                  <a:latin typeface="Times" charset="0"/>
                  <a:ea typeface="ＭＳ Ｐゴシック" charset="0"/>
                </a:defRPr>
              </a:lvl5pPr>
              <a:lvl6pPr marL="457200" eaLnBrk="0" fontAlgn="base" hangingPunct="0">
                <a:spcBef>
                  <a:spcPct val="0"/>
                </a:spcBef>
                <a:spcAft>
                  <a:spcPct val="0"/>
                </a:spcAft>
                <a:defRPr sz="2400" b="1">
                  <a:solidFill>
                    <a:schemeClr val="tx1"/>
                  </a:solidFill>
                  <a:latin typeface="Times" charset="0"/>
                  <a:ea typeface="ＭＳ Ｐゴシック" charset="0"/>
                </a:defRPr>
              </a:lvl6pPr>
              <a:lvl7pPr marL="914400" eaLnBrk="0" fontAlgn="base" hangingPunct="0">
                <a:spcBef>
                  <a:spcPct val="0"/>
                </a:spcBef>
                <a:spcAft>
                  <a:spcPct val="0"/>
                </a:spcAft>
                <a:defRPr sz="2400" b="1">
                  <a:solidFill>
                    <a:schemeClr val="tx1"/>
                  </a:solidFill>
                  <a:latin typeface="Times" charset="0"/>
                  <a:ea typeface="ＭＳ Ｐゴシック" charset="0"/>
                </a:defRPr>
              </a:lvl7pPr>
              <a:lvl8pPr marL="1371600" eaLnBrk="0" fontAlgn="base" hangingPunct="0">
                <a:spcBef>
                  <a:spcPct val="0"/>
                </a:spcBef>
                <a:spcAft>
                  <a:spcPct val="0"/>
                </a:spcAft>
                <a:defRPr sz="2400" b="1">
                  <a:solidFill>
                    <a:schemeClr val="tx1"/>
                  </a:solidFill>
                  <a:latin typeface="Times" charset="0"/>
                  <a:ea typeface="ＭＳ Ｐゴシック" charset="0"/>
                </a:defRPr>
              </a:lvl8pPr>
              <a:lvl9pPr marL="1828800" eaLnBrk="0" fontAlgn="base" hangingPunct="0">
                <a:spcBef>
                  <a:spcPct val="0"/>
                </a:spcBef>
                <a:spcAft>
                  <a:spcPct val="0"/>
                </a:spcAft>
                <a:defRPr sz="2400" b="1">
                  <a:solidFill>
                    <a:schemeClr val="tx1"/>
                  </a:solidFill>
                  <a:latin typeface="Times" charset="0"/>
                  <a:ea typeface="ＭＳ Ｐゴシック" charset="0"/>
                </a:defRPr>
              </a:lvl9pPr>
            </a:lstStyle>
            <a:p>
              <a:pPr>
                <a:spcBef>
                  <a:spcPct val="50000"/>
                </a:spcBef>
              </a:pPr>
              <a:r>
                <a:rPr lang="en-US" sz="1100" dirty="0">
                  <a:solidFill>
                    <a:srgbClr val="800000"/>
                  </a:solidFill>
                  <a:latin typeface="Comic Sans MS" charset="0"/>
                </a:rPr>
                <a:t>Signal</a:t>
              </a:r>
            </a:p>
          </p:txBody>
        </p:sp>
      </p:grpSp>
    </p:spTree>
    <p:extLst>
      <p:ext uri="{BB962C8B-B14F-4D97-AF65-F5344CB8AC3E}">
        <p14:creationId xmlns:p14="http://schemas.microsoft.com/office/powerpoint/2010/main" val="24957252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par>
                                <p:cTn id="81" presetID="10" presetClass="entr" presetSubtype="0"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500"/>
                                        <p:tgtEl>
                                          <p:spTgt spid="11"/>
                                        </p:tgtEl>
                                      </p:cBhvr>
                                    </p:animEffect>
                                  </p:childTnLst>
                                </p:cTn>
                              </p:par>
                              <p:par>
                                <p:cTn id="84" presetID="10" presetClass="entr" presetSubtype="0" fill="hold"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500"/>
                                        <p:tgtEl>
                                          <p:spTgt spid="12"/>
                                        </p:tgtEl>
                                      </p:cBhvr>
                                    </p:animEffect>
                                  </p:childTnLst>
                                </p:cTn>
                              </p:par>
                              <p:par>
                                <p:cTn id="87" presetID="10" presetClass="entr" presetSubtype="0" fill="hold" nodeType="with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fade">
                                      <p:cBhvr>
                                        <p:cTn id="89" dur="500"/>
                                        <p:tgtEl>
                                          <p:spTgt spid="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childTnLst>
                                </p:cTn>
                              </p:par>
                              <p:par>
                                <p:cTn id="95" presetID="10" presetClass="entr" presetSubtype="0"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10" presetClass="entr" presetSubtype="0" fill="hold"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35"/>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8" grpId="0"/>
      <p:bldP spid="19" grpId="0"/>
      <p:bldP spid="20"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8405"/>
            <a:ext cx="9144000" cy="873125"/>
          </a:xfrm>
        </p:spPr>
        <p:txBody>
          <a:bodyPr/>
          <a:lstStyle/>
          <a:p>
            <a:r>
              <a:rPr lang="en-US" sz="4400" dirty="0" smtClean="0"/>
              <a:t>Worm Model for SCR</a:t>
            </a:r>
            <a:endParaRPr lang="en-US" sz="4400" dirty="0">
              <a:solidFill>
                <a:srgbClr val="660066"/>
              </a:solidFill>
              <a:effectLst>
                <a:outerShdw blurRad="38100" dist="38100" dir="2700000" algn="tl">
                  <a:srgbClr val="DDDDDD"/>
                </a:outerShdw>
              </a:effectLst>
              <a:latin typeface="Helvetica" charset="0"/>
              <a:ea typeface="ＭＳ Ｐゴシック" charset="0"/>
              <a:cs typeface="Helvetica" charset="0"/>
            </a:endParaRPr>
          </a:p>
        </p:txBody>
      </p:sp>
      <p:sp>
        <p:nvSpPr>
          <p:cNvPr id="18435" name="Content Placeholder 2"/>
          <p:cNvSpPr>
            <a:spLocks noGrp="1"/>
          </p:cNvSpPr>
          <p:nvPr>
            <p:ph idx="1"/>
          </p:nvPr>
        </p:nvSpPr>
        <p:spPr>
          <a:xfrm>
            <a:off x="474784" y="2463974"/>
            <a:ext cx="8353650" cy="3735933"/>
          </a:xfrm>
        </p:spPr>
        <p:txBody>
          <a:bodyPr>
            <a:normAutofit/>
          </a:bodyPr>
          <a:lstStyle/>
          <a:p>
            <a:pPr eaLnBrk="1" hangingPunct="1"/>
            <a:r>
              <a:rPr lang="en-US" sz="2400" dirty="0" err="1" smtClean="0">
                <a:solidFill>
                  <a:schemeClr val="tx1">
                    <a:lumMod val="75000"/>
                    <a:lumOff val="25000"/>
                  </a:schemeClr>
                </a:solidFill>
                <a:ea typeface="ＭＳ Ｐゴシック" charset="0"/>
                <a:cs typeface="ＭＳ Ｐゴシック" charset="0"/>
              </a:rPr>
              <a:t>Planaria</a:t>
            </a:r>
            <a:r>
              <a:rPr lang="en-US" sz="2400" dirty="0" smtClean="0">
                <a:solidFill>
                  <a:schemeClr val="tx1">
                    <a:lumMod val="75000"/>
                    <a:lumOff val="25000"/>
                  </a:schemeClr>
                </a:solidFill>
                <a:ea typeface="ＭＳ Ｐゴシック" charset="0"/>
                <a:cs typeface="ＭＳ Ｐゴシック" charset="0"/>
              </a:rPr>
              <a:t> can regenerate heads and other body parts after receiving a traumatic cut or enduring starvation</a:t>
            </a:r>
          </a:p>
          <a:p>
            <a:pPr marL="0" indent="0">
              <a:buNone/>
            </a:pPr>
            <a:endParaRPr lang="en-US" sz="2400" dirty="0">
              <a:solidFill>
                <a:schemeClr val="tx1">
                  <a:lumMod val="75000"/>
                  <a:lumOff val="25000"/>
                </a:schemeClr>
              </a:solidFill>
              <a:ea typeface="ＭＳ Ｐゴシック" charset="0"/>
            </a:endParaRPr>
          </a:p>
          <a:p>
            <a:r>
              <a:rPr lang="en-US" sz="2400" dirty="0" smtClean="0">
                <a:solidFill>
                  <a:schemeClr val="tx1">
                    <a:lumMod val="75000"/>
                    <a:lumOff val="25000"/>
                  </a:schemeClr>
                </a:solidFill>
                <a:ea typeface="ＭＳ Ｐゴシック" charset="0"/>
                <a:cs typeface="ＭＳ Ｐゴシック" charset="0"/>
              </a:rPr>
              <a:t>Genetic analysis revealed </a:t>
            </a:r>
          </a:p>
          <a:p>
            <a:pPr lvl="1"/>
            <a:r>
              <a:rPr lang="en-US" sz="1800" dirty="0">
                <a:solidFill>
                  <a:schemeClr val="tx1">
                    <a:lumMod val="75000"/>
                    <a:lumOff val="25000"/>
                  </a:schemeClr>
                </a:solidFill>
                <a:ea typeface="ＭＳ Ｐゴシック" charset="0"/>
                <a:cs typeface="ＭＳ Ｐゴシック" charset="0"/>
              </a:rPr>
              <a:t>T</a:t>
            </a:r>
            <a:r>
              <a:rPr lang="en-US" sz="1800" dirty="0" smtClean="0">
                <a:solidFill>
                  <a:schemeClr val="tx1">
                    <a:lumMod val="75000"/>
                    <a:lumOff val="25000"/>
                  </a:schemeClr>
                </a:solidFill>
                <a:ea typeface="ＭＳ Ｐゴシック" charset="0"/>
                <a:cs typeface="ＭＳ Ｐゴシック" charset="0"/>
              </a:rPr>
              <a:t>hat inhibition of the protein </a:t>
            </a:r>
            <a:r>
              <a:rPr lang="en-US" sz="1800" dirty="0" smtClean="0">
                <a:solidFill>
                  <a:schemeClr val="tx1">
                    <a:lumMod val="75000"/>
                    <a:lumOff val="25000"/>
                  </a:schemeClr>
                </a:solidFill>
                <a:latin typeface="Symbol"/>
                <a:ea typeface="ＭＳ Ｐゴシック" charset="0"/>
                <a:cs typeface="ＭＳ Ｐゴシック" charset="0"/>
              </a:rPr>
              <a:t>b</a:t>
            </a:r>
            <a:r>
              <a:rPr lang="en-US" sz="1800" dirty="0">
                <a:solidFill>
                  <a:schemeClr val="tx1">
                    <a:lumMod val="75000"/>
                    <a:lumOff val="25000"/>
                  </a:schemeClr>
                </a:solidFill>
                <a:ea typeface="ＭＳ Ｐゴシック" charset="0"/>
                <a:cs typeface="ＭＳ Ｐゴシック" charset="0"/>
              </a:rPr>
              <a:t>-</a:t>
            </a:r>
            <a:r>
              <a:rPr lang="en-US" sz="1800" dirty="0" smtClean="0">
                <a:solidFill>
                  <a:schemeClr val="tx1">
                    <a:lumMod val="75000"/>
                    <a:lumOff val="25000"/>
                  </a:schemeClr>
                </a:solidFill>
                <a:ea typeface="ＭＳ Ｐゴシック" charset="0"/>
                <a:cs typeface="ＭＳ Ｐゴシック" charset="0"/>
              </a:rPr>
              <a:t>catenin is necessary for regeneration </a:t>
            </a:r>
          </a:p>
          <a:p>
            <a:pPr lvl="1"/>
            <a:r>
              <a:rPr lang="en-US" sz="1800" dirty="0">
                <a:solidFill>
                  <a:schemeClr val="tx1">
                    <a:lumMod val="75000"/>
                    <a:lumOff val="25000"/>
                  </a:schemeClr>
                </a:solidFill>
                <a:ea typeface="ＭＳ Ｐゴシック" charset="0"/>
                <a:cs typeface="ＭＳ Ｐゴシック" charset="0"/>
              </a:rPr>
              <a:t>S</a:t>
            </a:r>
            <a:r>
              <a:rPr lang="en-US" sz="1800" dirty="0" smtClean="0">
                <a:solidFill>
                  <a:schemeClr val="tx1">
                    <a:lumMod val="75000"/>
                    <a:lumOff val="25000"/>
                  </a:schemeClr>
                </a:solidFill>
                <a:ea typeface="ＭＳ Ｐゴシック" charset="0"/>
                <a:cs typeface="ＭＳ Ｐゴシック" charset="0"/>
              </a:rPr>
              <a:t>mall RNAs play important roles in protein regulation of cell differentiation pathways </a:t>
            </a:r>
          </a:p>
          <a:p>
            <a:pPr lvl="1"/>
            <a:r>
              <a:rPr lang="en-US" sz="1800" dirty="0" smtClean="0">
                <a:solidFill>
                  <a:schemeClr val="tx1">
                    <a:lumMod val="75000"/>
                    <a:lumOff val="25000"/>
                  </a:schemeClr>
                </a:solidFill>
                <a:ea typeface="ＭＳ Ｐゴシック" charset="0"/>
                <a:cs typeface="ＭＳ Ｐゴシック" charset="0"/>
              </a:rPr>
              <a:t>Without </a:t>
            </a:r>
            <a:r>
              <a:rPr lang="en-US" sz="1800" dirty="0">
                <a:solidFill>
                  <a:schemeClr val="tx1">
                    <a:lumMod val="75000"/>
                    <a:lumOff val="25000"/>
                  </a:schemeClr>
                </a:solidFill>
                <a:latin typeface="Symbol"/>
                <a:ea typeface="ＭＳ Ｐゴシック" charset="0"/>
                <a:cs typeface="ＭＳ Ｐゴシック" charset="0"/>
              </a:rPr>
              <a:t>b</a:t>
            </a:r>
            <a:r>
              <a:rPr lang="en-US" sz="1800" dirty="0">
                <a:solidFill>
                  <a:schemeClr val="tx1">
                    <a:lumMod val="75000"/>
                    <a:lumOff val="25000"/>
                  </a:schemeClr>
                </a:solidFill>
                <a:ea typeface="ＭＳ Ｐゴシック" charset="0"/>
                <a:cs typeface="ＭＳ Ｐゴシック" charset="0"/>
              </a:rPr>
              <a:t>-</a:t>
            </a:r>
            <a:r>
              <a:rPr lang="en-US" sz="1800" dirty="0" smtClean="0">
                <a:solidFill>
                  <a:schemeClr val="tx1">
                    <a:lumMod val="75000"/>
                    <a:lumOff val="25000"/>
                  </a:schemeClr>
                </a:solidFill>
                <a:ea typeface="ＭＳ Ｐゴシック" charset="0"/>
                <a:cs typeface="ＭＳ Ｐゴシック" charset="0"/>
              </a:rPr>
              <a:t>catenin worms will regenerate heads at any cut site</a:t>
            </a:r>
            <a:endParaRPr lang="en-US" sz="1800" dirty="0">
              <a:solidFill>
                <a:schemeClr val="tx1">
                  <a:lumMod val="75000"/>
                  <a:lumOff val="25000"/>
                </a:schemeClr>
              </a:solidFill>
              <a:ea typeface="ＭＳ Ｐゴシック" charset="0"/>
              <a:cs typeface="ＭＳ Ｐゴシック" charset="0"/>
            </a:endParaRPr>
          </a:p>
          <a:p>
            <a:pPr marL="457200" lvl="1" indent="0" eaLnBrk="1" hangingPunct="1">
              <a:buFont typeface="Courier New" charset="0"/>
              <a:buNone/>
            </a:pPr>
            <a:endParaRPr lang="en-US" b="1" dirty="0">
              <a:latin typeface="Century Gothic" charset="0"/>
              <a:ea typeface="ＭＳ Ｐゴシック" charset="0"/>
            </a:endParaRPr>
          </a:p>
          <a:p>
            <a:pPr marL="0" indent="0" eaLnBrk="1" hangingPunct="1">
              <a:buNone/>
            </a:pPr>
            <a:endParaRPr lang="en-US" sz="2800" b="1" dirty="0">
              <a:latin typeface="Century Gothic" charset="0"/>
              <a:ea typeface="ＭＳ Ｐゴシック" charset="0"/>
              <a:cs typeface="ＭＳ Ｐゴシック" charset="0"/>
            </a:endParaRP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4668" y="1369521"/>
            <a:ext cx="425519" cy="318363"/>
          </a:xfrm>
          <a:prstGeom prst="rect">
            <a:avLst/>
          </a:prstGeom>
        </p:spPr>
      </p:pic>
      <p:sp>
        <p:nvSpPr>
          <p:cNvPr id="6" name="Rectangle 5"/>
          <p:cNvSpPr/>
          <p:nvPr/>
        </p:nvSpPr>
        <p:spPr>
          <a:xfrm>
            <a:off x="1679419" y="1212721"/>
            <a:ext cx="4960673" cy="584776"/>
          </a:xfrm>
          <a:prstGeom prst="rect">
            <a:avLst/>
          </a:prstGeom>
        </p:spPr>
        <p:txBody>
          <a:bodyPr wrap="none">
            <a:spAutoFit/>
          </a:bodyPr>
          <a:lstStyle/>
          <a:p>
            <a:r>
              <a:rPr lang="en-US" sz="3200" i="1" dirty="0" smtClean="0">
                <a:solidFill>
                  <a:schemeClr val="tx1">
                    <a:lumMod val="50000"/>
                    <a:lumOff val="50000"/>
                  </a:schemeClr>
                </a:solidFill>
              </a:rPr>
              <a:t>HHMI </a:t>
            </a:r>
            <a:r>
              <a:rPr lang="en-US" sz="3200" i="1" dirty="0" err="1" smtClean="0">
                <a:solidFill>
                  <a:schemeClr val="tx1">
                    <a:lumMod val="50000"/>
                    <a:lumOff val="50000"/>
                  </a:schemeClr>
                </a:solidFill>
              </a:rPr>
              <a:t>Planaria</a:t>
            </a:r>
            <a:r>
              <a:rPr lang="en-US" sz="3200" i="1" dirty="0" smtClean="0">
                <a:solidFill>
                  <a:schemeClr val="tx1">
                    <a:lumMod val="50000"/>
                    <a:lumOff val="50000"/>
                  </a:schemeClr>
                </a:solidFill>
              </a:rPr>
              <a:t> Interactive </a:t>
            </a:r>
            <a:endParaRPr lang="en-US" sz="3200" dirty="0"/>
          </a:p>
        </p:txBody>
      </p:sp>
      <p:pic>
        <p:nvPicPr>
          <p:cNvPr id="8" name="Picture 7"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3957837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fade">
                                      <p:cBhvr>
                                        <p:cTn id="12" dur="500"/>
                                        <p:tgtEl>
                                          <p:spTgt spid="184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35">
                                            <p:txEl>
                                              <p:pRg st="3" end="3"/>
                                            </p:txEl>
                                          </p:spTgt>
                                        </p:tgtEl>
                                        <p:attrNameLst>
                                          <p:attrName>style.visibility</p:attrName>
                                        </p:attrNameLst>
                                      </p:cBhvr>
                                      <p:to>
                                        <p:strVal val="visible"/>
                                      </p:to>
                                    </p:set>
                                    <p:animEffect transition="in" filter="fade">
                                      <p:cBhvr>
                                        <p:cTn id="17" dur="500"/>
                                        <p:tgtEl>
                                          <p:spTgt spid="184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35">
                                            <p:txEl>
                                              <p:pRg st="4" end="4"/>
                                            </p:txEl>
                                          </p:spTgt>
                                        </p:tgtEl>
                                        <p:attrNameLst>
                                          <p:attrName>style.visibility</p:attrName>
                                        </p:attrNameLst>
                                      </p:cBhvr>
                                      <p:to>
                                        <p:strVal val="visible"/>
                                      </p:to>
                                    </p:set>
                                    <p:animEffect transition="in" filter="fade">
                                      <p:cBhvr>
                                        <p:cTn id="22" dur="500"/>
                                        <p:tgtEl>
                                          <p:spTgt spid="184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animEffect transition="in" filter="fade">
                                      <p:cBhvr>
                                        <p:cTn id="27" dur="500"/>
                                        <p:tgtEl>
                                          <p:spTgt spid="1843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52788"/>
            <a:ext cx="9144000" cy="873125"/>
          </a:xfrm>
        </p:spPr>
        <p:txBody>
          <a:bodyPr/>
          <a:lstStyle/>
          <a:p>
            <a:r>
              <a:rPr lang="en-US" sz="4000" dirty="0" smtClean="0"/>
              <a:t>Types of Human Stem Cells (</a:t>
            </a:r>
            <a:r>
              <a:rPr lang="en-US" sz="4000" dirty="0" err="1" smtClean="0"/>
              <a:t>hESCs</a:t>
            </a:r>
            <a:r>
              <a:rPr lang="en-US" sz="4000" dirty="0" smtClean="0"/>
              <a:t>)</a:t>
            </a:r>
            <a:br>
              <a:rPr lang="en-US" sz="4000" dirty="0" smtClean="0"/>
            </a:br>
            <a:r>
              <a:rPr lang="en-US" sz="2800" i="1" dirty="0" smtClean="0">
                <a:solidFill>
                  <a:schemeClr val="tx1">
                    <a:lumMod val="50000"/>
                    <a:lumOff val="50000"/>
                  </a:schemeClr>
                </a:solidFill>
              </a:rPr>
              <a:t>University of Michigan Stem Cells Defined </a:t>
            </a:r>
            <a:endParaRPr lang="en-US" sz="2800" dirty="0">
              <a:solidFill>
                <a:srgbClr val="660066"/>
              </a:solidFill>
              <a:effectLst>
                <a:outerShdw blurRad="38100" dist="38100" dir="2700000" algn="tl">
                  <a:srgbClr val="DDDDDD"/>
                </a:outerShdw>
              </a:effectLst>
              <a:latin typeface="Helvetica" charset="0"/>
              <a:ea typeface="ＭＳ Ｐゴシック" charset="0"/>
              <a:cs typeface="Helvetica" charset="0"/>
            </a:endParaRPr>
          </a:p>
        </p:txBody>
      </p:sp>
      <p:sp>
        <p:nvSpPr>
          <p:cNvPr id="18435" name="Content Placeholder 2"/>
          <p:cNvSpPr>
            <a:spLocks noGrp="1"/>
          </p:cNvSpPr>
          <p:nvPr>
            <p:ph idx="1"/>
          </p:nvPr>
        </p:nvSpPr>
        <p:spPr>
          <a:xfrm>
            <a:off x="457200" y="2500553"/>
            <a:ext cx="8229600" cy="3661651"/>
          </a:xfrm>
        </p:spPr>
        <p:txBody>
          <a:bodyPr/>
          <a:lstStyle/>
          <a:p>
            <a:pPr eaLnBrk="1" hangingPunct="1"/>
            <a:r>
              <a:rPr lang="en-US" dirty="0">
                <a:solidFill>
                  <a:schemeClr val="tx1">
                    <a:lumMod val="75000"/>
                    <a:lumOff val="25000"/>
                  </a:schemeClr>
                </a:solidFill>
                <a:ea typeface="ＭＳ Ｐゴシック" charset="0"/>
                <a:cs typeface="ＭＳ Ｐゴシック" charset="0"/>
              </a:rPr>
              <a:t>Embryonic </a:t>
            </a:r>
            <a:r>
              <a:rPr lang="en-US" dirty="0" smtClean="0">
                <a:solidFill>
                  <a:schemeClr val="tx1">
                    <a:lumMod val="75000"/>
                    <a:lumOff val="25000"/>
                  </a:schemeClr>
                </a:solidFill>
                <a:ea typeface="ＭＳ Ｐゴシック" charset="0"/>
                <a:cs typeface="ＭＳ Ｐゴシック" charset="0"/>
              </a:rPr>
              <a:t>SC</a:t>
            </a:r>
            <a:endParaRPr lang="en-US" dirty="0">
              <a:solidFill>
                <a:schemeClr val="tx1">
                  <a:lumMod val="75000"/>
                  <a:lumOff val="25000"/>
                </a:schemeClr>
              </a:solidFill>
              <a:ea typeface="ＭＳ Ｐゴシック" charset="0"/>
              <a:cs typeface="ＭＳ Ｐゴシック" charset="0"/>
            </a:endParaRPr>
          </a:p>
          <a:p>
            <a:r>
              <a:rPr lang="en-US" dirty="0" smtClean="0">
                <a:solidFill>
                  <a:schemeClr val="tx1">
                    <a:lumMod val="75000"/>
                    <a:lumOff val="25000"/>
                  </a:schemeClr>
                </a:solidFill>
                <a:ea typeface="ＭＳ Ｐゴシック" charset="0"/>
                <a:cs typeface="ＭＳ Ｐゴシック" charset="0"/>
              </a:rPr>
              <a:t>Umbilical Cord </a:t>
            </a:r>
            <a:r>
              <a:rPr lang="en-US" dirty="0">
                <a:solidFill>
                  <a:schemeClr val="tx1">
                    <a:lumMod val="75000"/>
                    <a:lumOff val="25000"/>
                  </a:schemeClr>
                </a:solidFill>
                <a:ea typeface="ＭＳ Ｐゴシック" charset="0"/>
                <a:cs typeface="ＭＳ Ｐゴシック" charset="0"/>
              </a:rPr>
              <a:t>SC</a:t>
            </a:r>
            <a:endParaRPr lang="en-US" dirty="0">
              <a:solidFill>
                <a:schemeClr val="tx1">
                  <a:lumMod val="75000"/>
                  <a:lumOff val="25000"/>
                </a:schemeClr>
              </a:solidFill>
              <a:ea typeface="ＭＳ Ｐゴシック" charset="0"/>
            </a:endParaRPr>
          </a:p>
          <a:p>
            <a:r>
              <a:rPr lang="en-US" dirty="0">
                <a:solidFill>
                  <a:schemeClr val="tx1">
                    <a:lumMod val="75000"/>
                    <a:lumOff val="25000"/>
                  </a:schemeClr>
                </a:solidFill>
                <a:ea typeface="ＭＳ Ｐゴシック" charset="0"/>
                <a:cs typeface="ＭＳ Ｐゴシック" charset="0"/>
              </a:rPr>
              <a:t>Fetal SC</a:t>
            </a:r>
          </a:p>
          <a:p>
            <a:r>
              <a:rPr lang="en-US" dirty="0" smtClean="0">
                <a:solidFill>
                  <a:schemeClr val="tx1">
                    <a:lumMod val="75000"/>
                    <a:lumOff val="25000"/>
                  </a:schemeClr>
                </a:solidFill>
                <a:ea typeface="ＭＳ Ｐゴシック" charset="0"/>
                <a:cs typeface="ＭＳ Ｐゴシック" charset="0"/>
              </a:rPr>
              <a:t>Adult SC</a:t>
            </a:r>
            <a:endParaRPr lang="en-US" dirty="0">
              <a:solidFill>
                <a:schemeClr val="tx1">
                  <a:lumMod val="75000"/>
                  <a:lumOff val="25000"/>
                </a:schemeClr>
              </a:solidFill>
              <a:ea typeface="ＭＳ Ｐゴシック" charset="0"/>
              <a:cs typeface="ＭＳ Ｐゴシック" charset="0"/>
            </a:endParaRPr>
          </a:p>
          <a:p>
            <a:pPr eaLnBrk="1" hangingPunct="1"/>
            <a:r>
              <a:rPr lang="en-US" dirty="0" smtClean="0">
                <a:solidFill>
                  <a:schemeClr val="tx1">
                    <a:lumMod val="75000"/>
                    <a:lumOff val="25000"/>
                  </a:schemeClr>
                </a:solidFill>
                <a:ea typeface="ＭＳ Ｐゴシック" charset="0"/>
                <a:cs typeface="ＭＳ Ｐゴシック" charset="0"/>
              </a:rPr>
              <a:t>Induced </a:t>
            </a:r>
            <a:r>
              <a:rPr lang="en-US" dirty="0">
                <a:solidFill>
                  <a:schemeClr val="tx1">
                    <a:lumMod val="75000"/>
                    <a:lumOff val="25000"/>
                  </a:schemeClr>
                </a:solidFill>
                <a:ea typeface="ＭＳ Ｐゴシック" charset="0"/>
                <a:cs typeface="ＭＳ Ｐゴシック" charset="0"/>
              </a:rPr>
              <a:t>(</a:t>
            </a:r>
            <a:r>
              <a:rPr lang="en-US" dirty="0" err="1">
                <a:solidFill>
                  <a:schemeClr val="tx1">
                    <a:lumMod val="75000"/>
                    <a:lumOff val="25000"/>
                  </a:schemeClr>
                </a:solidFill>
                <a:ea typeface="ＭＳ Ｐゴシック" charset="0"/>
                <a:cs typeface="ＭＳ Ｐゴシック" charset="0"/>
              </a:rPr>
              <a:t>iPSC</a:t>
            </a:r>
            <a:r>
              <a:rPr lang="en-US" dirty="0">
                <a:solidFill>
                  <a:schemeClr val="tx1">
                    <a:lumMod val="75000"/>
                    <a:lumOff val="25000"/>
                  </a:schemeClr>
                </a:solidFill>
                <a:ea typeface="ＭＳ Ｐゴシック" charset="0"/>
                <a:cs typeface="ＭＳ Ｐゴシック" charset="0"/>
              </a:rPr>
              <a:t>)</a:t>
            </a:r>
          </a:p>
          <a:p>
            <a:pPr marL="457200" lvl="1" indent="0" eaLnBrk="1" hangingPunct="1">
              <a:buFont typeface="Courier New" charset="0"/>
              <a:buNone/>
            </a:pPr>
            <a:endParaRPr lang="en-US" b="1" dirty="0">
              <a:latin typeface="Century Gothic" charset="0"/>
              <a:ea typeface="ＭＳ Ｐゴシック" charset="0"/>
            </a:endParaRPr>
          </a:p>
          <a:p>
            <a:pPr eaLnBrk="1" hangingPunct="1"/>
            <a:endParaRPr lang="en-US" b="1" dirty="0">
              <a:latin typeface="Century Gothic" charset="0"/>
              <a:ea typeface="ＭＳ Ｐゴシック" charset="0"/>
              <a:cs typeface="ＭＳ Ｐゴシック" charset="0"/>
            </a:endParaRPr>
          </a:p>
          <a:p>
            <a:pPr marL="457200" lvl="1" indent="0" eaLnBrk="1" hangingPunct="1"/>
            <a:endParaRPr lang="en-US" dirty="0">
              <a:latin typeface="Century Gothic" charset="0"/>
              <a:ea typeface="ＭＳ Ｐゴシック" charset="0"/>
            </a:endParaRPr>
          </a:p>
          <a:p>
            <a:pPr eaLnBrk="1" hangingPunct="1"/>
            <a:endParaRPr lang="en-US" dirty="0">
              <a:latin typeface="Century Gothic" charset="0"/>
              <a:ea typeface="ＭＳ Ｐゴシック" charset="0"/>
              <a:cs typeface="ＭＳ Ｐゴシック" charset="0"/>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898" y="1797005"/>
            <a:ext cx="425519" cy="318363"/>
          </a:xfrm>
          <a:prstGeom prst="rect">
            <a:avLst/>
          </a:prstGeom>
        </p:spPr>
      </p:pic>
      <p:pic>
        <p:nvPicPr>
          <p:cNvPr id="5" name="Picture 4"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33027271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fade">
                                      <p:cBhvr>
                                        <p:cTn id="17" dur="500"/>
                                        <p:tgtEl>
                                          <p:spTgt spid="18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fade">
                                      <p:cBhvr>
                                        <p:cTn id="22" dur="500"/>
                                        <p:tgtEl>
                                          <p:spTgt spid="184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fade">
                                      <p:cBhvr>
                                        <p:cTn id="27" dur="500"/>
                                        <p:tgtEl>
                                          <p:spTgt spid="1843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228600" y="381000"/>
            <a:ext cx="8458200" cy="1143000"/>
          </a:xfrm>
        </p:spPr>
        <p:txBody>
          <a:bodyPr/>
          <a:lstStyle/>
          <a:p>
            <a:pPr eaLnBrk="1" hangingPunct="1">
              <a:defRPr/>
            </a:pPr>
            <a:r>
              <a:rPr lang="en-US" sz="4000" dirty="0" smtClean="0"/>
              <a:t>What Do Stem Cells Do in Nature?</a:t>
            </a:r>
          </a:p>
        </p:txBody>
      </p:sp>
      <p:sp>
        <p:nvSpPr>
          <p:cNvPr id="29699" name="Rectangle 3"/>
          <p:cNvSpPr>
            <a:spLocks noGrp="1" noChangeArrowheads="1"/>
          </p:cNvSpPr>
          <p:nvPr>
            <p:ph type="body" idx="4294967295"/>
          </p:nvPr>
        </p:nvSpPr>
        <p:spPr>
          <a:xfrm>
            <a:off x="381000" y="1729791"/>
            <a:ext cx="8305800" cy="4114800"/>
          </a:xfrm>
        </p:spPr>
        <p:txBody>
          <a:bodyPr>
            <a:normAutofit/>
          </a:bodyPr>
          <a:lstStyle/>
          <a:p>
            <a:pPr eaLnBrk="1" hangingPunct="1">
              <a:defRPr/>
            </a:pPr>
            <a:r>
              <a:rPr lang="en-US" sz="2800" dirty="0" smtClean="0"/>
              <a:t>Embryonic Stem Cells </a:t>
            </a:r>
            <a:r>
              <a:rPr lang="en-US" sz="2800" dirty="0" smtClean="0">
                <a:solidFill>
                  <a:schemeClr val="tx1">
                    <a:lumMod val="75000"/>
                    <a:lumOff val="25000"/>
                  </a:schemeClr>
                </a:solidFill>
              </a:rPr>
              <a:t>produce progenitor cells that differentiate into all the cells of the adult tissues and organs</a:t>
            </a:r>
          </a:p>
          <a:p>
            <a:pPr eaLnBrk="1" hangingPunct="1">
              <a:defRPr/>
            </a:pPr>
            <a:endParaRPr lang="en-US" sz="2800" dirty="0" smtClean="0"/>
          </a:p>
          <a:p>
            <a:pPr eaLnBrk="1" hangingPunct="1">
              <a:defRPr/>
            </a:pPr>
            <a:r>
              <a:rPr lang="en-US" sz="2800" dirty="0" smtClean="0"/>
              <a:t>Adult Stem Cells </a:t>
            </a:r>
            <a:r>
              <a:rPr lang="en-US" sz="2800" dirty="0" smtClean="0">
                <a:solidFill>
                  <a:schemeClr val="tx1">
                    <a:lumMod val="75000"/>
                    <a:lumOff val="25000"/>
                  </a:schemeClr>
                </a:solidFill>
              </a:rPr>
              <a:t>are dormant and will only  propagate and produce specialized cells when called into action by a specific signal i.e. trauma, infection, aging. They are usually confined to one germ layer type or progenitor. </a:t>
            </a:r>
          </a:p>
        </p:txBody>
      </p:sp>
      <p:pic>
        <p:nvPicPr>
          <p:cNvPr id="4" name="Picture 3"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70" y="6354410"/>
            <a:ext cx="2255242" cy="342184"/>
          </a:xfrm>
          <a:prstGeom prst="rect">
            <a:avLst/>
          </a:prstGeom>
        </p:spPr>
      </p:pic>
    </p:spTree>
    <p:extLst>
      <p:ext uri="{BB962C8B-B14F-4D97-AF65-F5344CB8AC3E}">
        <p14:creationId xmlns:p14="http://schemas.microsoft.com/office/powerpoint/2010/main" val="2116365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90319"/>
            <a:ext cx="9144000" cy="1143000"/>
          </a:xfrm>
        </p:spPr>
        <p:txBody>
          <a:bodyPr>
            <a:normAutofit fontScale="90000"/>
          </a:bodyPr>
          <a:lstStyle/>
          <a:p>
            <a:pPr eaLnBrk="1" hangingPunct="1"/>
            <a:r>
              <a:rPr lang="en-US" sz="4000" dirty="0">
                <a:latin typeface="Arial"/>
                <a:cs typeface="Arial"/>
              </a:rPr>
              <a:t>What Do Stem Cells Do in the Lab</a:t>
            </a:r>
            <a:r>
              <a:rPr lang="en-US" sz="4000" dirty="0" smtClean="0">
                <a:latin typeface="Arial"/>
                <a:cs typeface="Arial"/>
              </a:rPr>
              <a:t>?</a:t>
            </a:r>
            <a:br>
              <a:rPr lang="en-US" sz="4000" dirty="0" smtClean="0">
                <a:latin typeface="Arial"/>
                <a:cs typeface="Arial"/>
              </a:rPr>
            </a:br>
            <a:r>
              <a:rPr lang="en-US" sz="2800" i="1" dirty="0" smtClean="0">
                <a:solidFill>
                  <a:srgbClr val="595959"/>
                </a:solidFill>
                <a:latin typeface="Arial"/>
                <a:cs typeface="Arial"/>
              </a:rPr>
              <a:t>Note: Definitions Change with New Experiment</a:t>
            </a:r>
            <a:r>
              <a:rPr lang="en-US" sz="2800" i="1" dirty="0" smtClean="0">
                <a:solidFill>
                  <a:srgbClr val="595959"/>
                </a:solidFill>
                <a:latin typeface="Helvetica"/>
                <a:cs typeface="Helvetica"/>
              </a:rPr>
              <a:t>al Evidence</a:t>
            </a:r>
            <a:endParaRPr lang="en-US" sz="4000" dirty="0">
              <a:solidFill>
                <a:srgbClr val="660066"/>
              </a:solidFill>
              <a:latin typeface="Helvetica"/>
              <a:cs typeface="Helvetica"/>
            </a:endParaRPr>
          </a:p>
        </p:txBody>
      </p:sp>
      <p:sp>
        <p:nvSpPr>
          <p:cNvPr id="35843" name="Rectangle 3"/>
          <p:cNvSpPr>
            <a:spLocks noGrp="1" noChangeArrowheads="1"/>
          </p:cNvSpPr>
          <p:nvPr>
            <p:ph type="body" idx="1"/>
          </p:nvPr>
        </p:nvSpPr>
        <p:spPr>
          <a:xfrm>
            <a:off x="0" y="1386309"/>
            <a:ext cx="9144000" cy="5334000"/>
          </a:xfrm>
        </p:spPr>
        <p:txBody>
          <a:bodyPr>
            <a:normAutofit fontScale="92500" lnSpcReduction="20000"/>
          </a:bodyPr>
          <a:lstStyle/>
          <a:p>
            <a:pPr eaLnBrk="1" hangingPunct="1">
              <a:lnSpc>
                <a:spcPct val="90000"/>
              </a:lnSpc>
            </a:pPr>
            <a:r>
              <a:rPr lang="en-US" dirty="0">
                <a:latin typeface="Arial"/>
                <a:cs typeface="Arial"/>
              </a:rPr>
              <a:t>Embryonic Stem Cells</a:t>
            </a:r>
            <a:endParaRPr lang="en-US" dirty="0" smtClean="0">
              <a:latin typeface="Arial"/>
              <a:cs typeface="Arial"/>
            </a:endParaRPr>
          </a:p>
          <a:p>
            <a:pPr lvl="1" eaLnBrk="1" hangingPunct="1">
              <a:lnSpc>
                <a:spcPct val="90000"/>
              </a:lnSpc>
            </a:pPr>
            <a:r>
              <a:rPr lang="en-US" sz="2000" dirty="0">
                <a:latin typeface="Arial"/>
                <a:cs typeface="Arial"/>
              </a:rPr>
              <a:t>i</a:t>
            </a:r>
            <a:r>
              <a:rPr lang="en-US" sz="2000" dirty="0" smtClean="0">
                <a:latin typeface="Arial"/>
                <a:cs typeface="Arial"/>
              </a:rPr>
              <a:t>solated from the ICM of a </a:t>
            </a:r>
            <a:r>
              <a:rPr lang="en-US" sz="2000" dirty="0" err="1" smtClean="0">
                <a:latin typeface="Arial"/>
                <a:cs typeface="Arial"/>
              </a:rPr>
              <a:t>blastocyst</a:t>
            </a:r>
            <a:r>
              <a:rPr lang="en-US" sz="2000" dirty="0" smtClean="0">
                <a:latin typeface="Arial"/>
                <a:cs typeface="Arial"/>
              </a:rPr>
              <a:t>; terminates the embryo</a:t>
            </a:r>
          </a:p>
          <a:p>
            <a:pPr lvl="1" eaLnBrk="1" hangingPunct="1">
              <a:lnSpc>
                <a:spcPct val="90000"/>
              </a:lnSpc>
            </a:pPr>
            <a:r>
              <a:rPr lang="en-US" sz="2000" dirty="0" smtClean="0">
                <a:latin typeface="Arial"/>
                <a:cs typeface="Arial"/>
              </a:rPr>
              <a:t>unlimited </a:t>
            </a:r>
            <a:r>
              <a:rPr lang="en-US" sz="2000" dirty="0">
                <a:latin typeface="Arial"/>
                <a:cs typeface="Arial"/>
              </a:rPr>
              <a:t>propagation -a  stable stem cell line</a:t>
            </a:r>
          </a:p>
          <a:p>
            <a:pPr lvl="1" eaLnBrk="1" hangingPunct="1">
              <a:lnSpc>
                <a:spcPct val="90000"/>
              </a:lnSpc>
            </a:pPr>
            <a:r>
              <a:rPr lang="en-US" sz="2000" dirty="0">
                <a:latin typeface="Arial"/>
                <a:cs typeface="Arial"/>
              </a:rPr>
              <a:t>unlimited potential to differentiate</a:t>
            </a:r>
            <a:r>
              <a:rPr lang="en-US" sz="2000" dirty="0" smtClean="0">
                <a:latin typeface="Arial"/>
                <a:cs typeface="Arial"/>
              </a:rPr>
              <a:t> -</a:t>
            </a:r>
            <a:r>
              <a:rPr lang="en-US" sz="2000" dirty="0" err="1" smtClean="0">
                <a:solidFill>
                  <a:srgbClr val="CC0000"/>
                </a:solidFill>
                <a:latin typeface="Arial"/>
                <a:cs typeface="Arial"/>
              </a:rPr>
              <a:t>pluripotent</a:t>
            </a:r>
            <a:r>
              <a:rPr lang="en-US" sz="2000" dirty="0" smtClean="0">
                <a:solidFill>
                  <a:srgbClr val="CC0000"/>
                </a:solidFill>
                <a:latin typeface="Arial"/>
                <a:cs typeface="Arial"/>
              </a:rPr>
              <a:t> (4 germ layers) </a:t>
            </a:r>
          </a:p>
          <a:p>
            <a:pPr lvl="1" eaLnBrk="1" hangingPunct="1">
              <a:lnSpc>
                <a:spcPct val="90000"/>
              </a:lnSpc>
            </a:pPr>
            <a:r>
              <a:rPr lang="en-US" sz="2000" dirty="0" smtClean="0">
                <a:latin typeface="Arial"/>
                <a:cs typeface="Arial"/>
              </a:rPr>
              <a:t>Immunologically matched to donor not necessarily recipient</a:t>
            </a:r>
            <a:endParaRPr lang="en-US" sz="2000" dirty="0" smtClean="0">
              <a:solidFill>
                <a:srgbClr val="CC0000"/>
              </a:solidFill>
              <a:latin typeface="Arial"/>
              <a:cs typeface="Arial"/>
            </a:endParaRPr>
          </a:p>
          <a:p>
            <a:pPr lvl="1" eaLnBrk="1" hangingPunct="1">
              <a:lnSpc>
                <a:spcPct val="90000"/>
              </a:lnSpc>
            </a:pPr>
            <a:endParaRPr lang="en-US" sz="1400" dirty="0" smtClean="0">
              <a:solidFill>
                <a:srgbClr val="052A46"/>
              </a:solidFill>
              <a:latin typeface="Arial"/>
              <a:cs typeface="Arial"/>
            </a:endParaRPr>
          </a:p>
          <a:p>
            <a:pPr eaLnBrk="1" hangingPunct="1">
              <a:lnSpc>
                <a:spcPct val="90000"/>
              </a:lnSpc>
            </a:pPr>
            <a:r>
              <a:rPr lang="en-US" dirty="0">
                <a:latin typeface="Arial"/>
                <a:cs typeface="Arial"/>
              </a:rPr>
              <a:t>Adult Stem Cells</a:t>
            </a:r>
            <a:endParaRPr lang="en-US" dirty="0" smtClean="0">
              <a:latin typeface="Arial"/>
              <a:cs typeface="Arial"/>
            </a:endParaRPr>
          </a:p>
          <a:p>
            <a:pPr lvl="1" eaLnBrk="1" hangingPunct="1">
              <a:lnSpc>
                <a:spcPct val="90000"/>
              </a:lnSpc>
            </a:pPr>
            <a:r>
              <a:rPr lang="en-US" sz="2000" dirty="0" smtClean="0">
                <a:latin typeface="Arial"/>
                <a:cs typeface="Arial"/>
              </a:rPr>
              <a:t>isolated from an adult; from internal tissues, or external (placenta, cord) </a:t>
            </a:r>
          </a:p>
          <a:p>
            <a:pPr lvl="1" eaLnBrk="1" hangingPunct="1">
              <a:lnSpc>
                <a:spcPct val="90000"/>
              </a:lnSpc>
            </a:pPr>
            <a:r>
              <a:rPr lang="en-US" sz="2000" dirty="0" smtClean="0">
                <a:latin typeface="Arial"/>
                <a:cs typeface="Arial"/>
              </a:rPr>
              <a:t>limited </a:t>
            </a:r>
            <a:r>
              <a:rPr lang="en-US" sz="2000" dirty="0">
                <a:latin typeface="Arial"/>
                <a:cs typeface="Arial"/>
              </a:rPr>
              <a:t>capacity for </a:t>
            </a:r>
            <a:r>
              <a:rPr lang="en-US" sz="2000" dirty="0" smtClean="0">
                <a:latin typeface="Arial"/>
                <a:cs typeface="Arial"/>
              </a:rPr>
              <a:t>propagation?</a:t>
            </a:r>
          </a:p>
          <a:p>
            <a:pPr lvl="1" eaLnBrk="1" hangingPunct="1">
              <a:lnSpc>
                <a:spcPct val="90000"/>
              </a:lnSpc>
            </a:pPr>
            <a:r>
              <a:rPr lang="en-US" sz="2000" dirty="0">
                <a:latin typeface="Arial"/>
                <a:cs typeface="Arial"/>
              </a:rPr>
              <a:t>limited</a:t>
            </a:r>
            <a:r>
              <a:rPr lang="en-US" sz="2000" dirty="0" smtClean="0">
                <a:latin typeface="Arial"/>
                <a:cs typeface="Arial"/>
              </a:rPr>
              <a:t> potential for </a:t>
            </a:r>
            <a:r>
              <a:rPr lang="en-US" sz="2000" dirty="0">
                <a:latin typeface="Arial"/>
                <a:cs typeface="Arial"/>
              </a:rPr>
              <a:t>differentiation- </a:t>
            </a:r>
            <a:r>
              <a:rPr lang="en-US" sz="2000" dirty="0" err="1" smtClean="0">
                <a:solidFill>
                  <a:srgbClr val="CC0000"/>
                </a:solidFill>
                <a:latin typeface="Arial"/>
                <a:cs typeface="Arial"/>
              </a:rPr>
              <a:t>multipotent</a:t>
            </a:r>
            <a:r>
              <a:rPr lang="en-US" sz="2000" dirty="0" smtClean="0">
                <a:solidFill>
                  <a:srgbClr val="CC0000"/>
                </a:solidFill>
                <a:latin typeface="Arial"/>
                <a:cs typeface="Arial"/>
              </a:rPr>
              <a:t> (1-2 germ layers)?</a:t>
            </a:r>
          </a:p>
          <a:p>
            <a:pPr lvl="1" eaLnBrk="1" hangingPunct="1">
              <a:lnSpc>
                <a:spcPct val="90000"/>
              </a:lnSpc>
            </a:pPr>
            <a:r>
              <a:rPr lang="en-US" sz="2000" dirty="0">
                <a:latin typeface="Arial"/>
                <a:cs typeface="Arial"/>
              </a:rPr>
              <a:t>small numbers in adult tissue require </a:t>
            </a:r>
            <a:r>
              <a:rPr lang="en-US" sz="2000" dirty="0">
                <a:latin typeface="Arial"/>
                <a:cs typeface="Arial"/>
                <a:hlinkClick r:id="rId3"/>
              </a:rPr>
              <a:t>FACs </a:t>
            </a:r>
            <a:r>
              <a:rPr lang="en-US" sz="2000" dirty="0" smtClean="0">
                <a:latin typeface="Arial"/>
                <a:cs typeface="Arial"/>
                <a:hlinkClick r:id="rId3"/>
              </a:rPr>
              <a:t>analysis</a:t>
            </a:r>
            <a:endParaRPr lang="en-US" sz="2000" dirty="0" smtClean="0">
              <a:latin typeface="Arial"/>
              <a:cs typeface="Arial"/>
            </a:endParaRPr>
          </a:p>
          <a:p>
            <a:pPr lvl="1" eaLnBrk="1" hangingPunct="1">
              <a:lnSpc>
                <a:spcPct val="90000"/>
              </a:lnSpc>
            </a:pPr>
            <a:r>
              <a:rPr lang="en-US" sz="2000" dirty="0" smtClean="0">
                <a:latin typeface="Arial"/>
                <a:cs typeface="Arial"/>
              </a:rPr>
              <a:t>Can be immunologically matched; donor and recipient are related </a:t>
            </a:r>
          </a:p>
          <a:p>
            <a:pPr lvl="1" eaLnBrk="1" hangingPunct="1">
              <a:lnSpc>
                <a:spcPct val="90000"/>
              </a:lnSpc>
            </a:pPr>
            <a:endParaRPr lang="en-US" sz="1200" dirty="0" smtClean="0">
              <a:latin typeface="Arial"/>
              <a:cs typeface="Arial"/>
            </a:endParaRPr>
          </a:p>
          <a:p>
            <a:pPr eaLnBrk="1" hangingPunct="1">
              <a:lnSpc>
                <a:spcPct val="90000"/>
              </a:lnSpc>
            </a:pPr>
            <a:r>
              <a:rPr lang="en-US" dirty="0" smtClean="0">
                <a:latin typeface="Arial"/>
                <a:cs typeface="Arial"/>
              </a:rPr>
              <a:t>Induced </a:t>
            </a:r>
            <a:r>
              <a:rPr lang="en-US" dirty="0" err="1" smtClean="0">
                <a:latin typeface="Arial"/>
                <a:cs typeface="Arial"/>
              </a:rPr>
              <a:t>Pluripotent</a:t>
            </a:r>
            <a:r>
              <a:rPr lang="en-US" dirty="0" smtClean="0">
                <a:latin typeface="Arial"/>
                <a:cs typeface="Arial"/>
              </a:rPr>
              <a:t> Stem Cells</a:t>
            </a:r>
          </a:p>
          <a:p>
            <a:pPr lvl="1" eaLnBrk="1" hangingPunct="1">
              <a:lnSpc>
                <a:spcPct val="90000"/>
              </a:lnSpc>
            </a:pPr>
            <a:r>
              <a:rPr lang="en-US" sz="2000" dirty="0" smtClean="0">
                <a:latin typeface="Arial"/>
                <a:cs typeface="Arial"/>
              </a:rPr>
              <a:t>Isolated from an adult</a:t>
            </a:r>
          </a:p>
          <a:p>
            <a:pPr lvl="1" eaLnBrk="1" hangingPunct="1">
              <a:lnSpc>
                <a:spcPct val="90000"/>
              </a:lnSpc>
            </a:pPr>
            <a:r>
              <a:rPr lang="en-US" sz="2000" dirty="0" smtClean="0">
                <a:latin typeface="Arial"/>
                <a:cs typeface="Arial"/>
              </a:rPr>
              <a:t>unlimited propagation -a stable stem cell line</a:t>
            </a:r>
          </a:p>
          <a:p>
            <a:pPr lvl="1" eaLnBrk="1" hangingPunct="1">
              <a:lnSpc>
                <a:spcPct val="90000"/>
              </a:lnSpc>
            </a:pPr>
            <a:r>
              <a:rPr lang="en-US" sz="2000" dirty="0" smtClean="0">
                <a:latin typeface="Arial"/>
                <a:cs typeface="Arial"/>
              </a:rPr>
              <a:t>unlimited potential for differentiation- </a:t>
            </a:r>
            <a:r>
              <a:rPr lang="en-US" sz="2000" dirty="0" err="1" smtClean="0">
                <a:solidFill>
                  <a:srgbClr val="CC0000"/>
                </a:solidFill>
                <a:latin typeface="Arial"/>
                <a:cs typeface="Arial"/>
              </a:rPr>
              <a:t>pluripotent</a:t>
            </a:r>
            <a:r>
              <a:rPr lang="en-US" sz="2000" dirty="0" smtClean="0">
                <a:solidFill>
                  <a:srgbClr val="CC0000"/>
                </a:solidFill>
                <a:latin typeface="Arial"/>
                <a:cs typeface="Arial"/>
              </a:rPr>
              <a:t>? </a:t>
            </a:r>
          </a:p>
          <a:p>
            <a:pPr lvl="1">
              <a:lnSpc>
                <a:spcPct val="90000"/>
              </a:lnSpc>
            </a:pPr>
            <a:r>
              <a:rPr lang="en-US" sz="2000" dirty="0" smtClean="0">
                <a:latin typeface="Arial"/>
                <a:cs typeface="Arial"/>
              </a:rPr>
              <a:t>Immunologically matched; donor and recipient are one in the same</a:t>
            </a:r>
          </a:p>
          <a:p>
            <a:pPr lvl="1" eaLnBrk="1" hangingPunct="1">
              <a:lnSpc>
                <a:spcPct val="90000"/>
              </a:lnSpc>
              <a:buNone/>
            </a:pPr>
            <a:endParaRPr lang="en-US" sz="2000" dirty="0" smtClean="0">
              <a:solidFill>
                <a:srgbClr val="CC0000"/>
              </a:solidFill>
              <a:latin typeface="Arial"/>
              <a:cs typeface="Arial"/>
            </a:endParaRPr>
          </a:p>
        </p:txBody>
      </p:sp>
    </p:spTree>
    <p:extLst>
      <p:ext uri="{BB962C8B-B14F-4D97-AF65-F5344CB8AC3E}">
        <p14:creationId xmlns:p14="http://schemas.microsoft.com/office/powerpoint/2010/main" val="3348128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fade">
                                      <p:cBhvr>
                                        <p:cTn id="7" dur="500"/>
                                        <p:tgtEl>
                                          <p:spTgt spid="3584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843">
                                            <p:txEl>
                                              <p:pRg st="1" end="1"/>
                                            </p:txEl>
                                          </p:spTgt>
                                        </p:tgtEl>
                                        <p:attrNameLst>
                                          <p:attrName>style.visibility</p:attrName>
                                        </p:attrNameLst>
                                      </p:cBhvr>
                                      <p:to>
                                        <p:strVal val="visible"/>
                                      </p:to>
                                    </p:set>
                                    <p:animEffect transition="in" filter="fade">
                                      <p:cBhvr>
                                        <p:cTn id="10" dur="500"/>
                                        <p:tgtEl>
                                          <p:spTgt spid="3584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843">
                                            <p:txEl>
                                              <p:pRg st="2" end="2"/>
                                            </p:txEl>
                                          </p:spTgt>
                                        </p:tgtEl>
                                        <p:attrNameLst>
                                          <p:attrName>style.visibility</p:attrName>
                                        </p:attrNameLst>
                                      </p:cBhvr>
                                      <p:to>
                                        <p:strVal val="visible"/>
                                      </p:to>
                                    </p:set>
                                    <p:animEffect transition="in" filter="fade">
                                      <p:cBhvr>
                                        <p:cTn id="13" dur="500"/>
                                        <p:tgtEl>
                                          <p:spTgt spid="3584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843">
                                            <p:txEl>
                                              <p:pRg st="3" end="3"/>
                                            </p:txEl>
                                          </p:spTgt>
                                        </p:tgtEl>
                                        <p:attrNameLst>
                                          <p:attrName>style.visibility</p:attrName>
                                        </p:attrNameLst>
                                      </p:cBhvr>
                                      <p:to>
                                        <p:strVal val="visible"/>
                                      </p:to>
                                    </p:set>
                                    <p:animEffect transition="in" filter="fade">
                                      <p:cBhvr>
                                        <p:cTn id="16" dur="500"/>
                                        <p:tgtEl>
                                          <p:spTgt spid="3584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5843">
                                            <p:txEl>
                                              <p:pRg st="4" end="4"/>
                                            </p:txEl>
                                          </p:spTgt>
                                        </p:tgtEl>
                                        <p:attrNameLst>
                                          <p:attrName>style.visibility</p:attrName>
                                        </p:attrNameLst>
                                      </p:cBhvr>
                                      <p:to>
                                        <p:strVal val="visible"/>
                                      </p:to>
                                    </p:set>
                                    <p:animEffect transition="in" filter="fade">
                                      <p:cBhvr>
                                        <p:cTn id="19" dur="500"/>
                                        <p:tgtEl>
                                          <p:spTgt spid="3584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5843">
                                            <p:txEl>
                                              <p:pRg st="6" end="6"/>
                                            </p:txEl>
                                          </p:spTgt>
                                        </p:tgtEl>
                                        <p:attrNameLst>
                                          <p:attrName>style.visibility</p:attrName>
                                        </p:attrNameLst>
                                      </p:cBhvr>
                                      <p:to>
                                        <p:strVal val="visible"/>
                                      </p:to>
                                    </p:set>
                                    <p:animEffect transition="in" filter="fade">
                                      <p:cBhvr>
                                        <p:cTn id="24" dur="500"/>
                                        <p:tgtEl>
                                          <p:spTgt spid="35843">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5843">
                                            <p:txEl>
                                              <p:pRg st="7" end="7"/>
                                            </p:txEl>
                                          </p:spTgt>
                                        </p:tgtEl>
                                        <p:attrNameLst>
                                          <p:attrName>style.visibility</p:attrName>
                                        </p:attrNameLst>
                                      </p:cBhvr>
                                      <p:to>
                                        <p:strVal val="visible"/>
                                      </p:to>
                                    </p:set>
                                    <p:animEffect transition="in" filter="fade">
                                      <p:cBhvr>
                                        <p:cTn id="27" dur="500"/>
                                        <p:tgtEl>
                                          <p:spTgt spid="35843">
                                            <p:txEl>
                                              <p:pRg st="7" end="7"/>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5843">
                                            <p:txEl>
                                              <p:pRg st="8" end="8"/>
                                            </p:txEl>
                                          </p:spTgt>
                                        </p:tgtEl>
                                        <p:attrNameLst>
                                          <p:attrName>style.visibility</p:attrName>
                                        </p:attrNameLst>
                                      </p:cBhvr>
                                      <p:to>
                                        <p:strVal val="visible"/>
                                      </p:to>
                                    </p:set>
                                    <p:animEffect transition="in" filter="fade">
                                      <p:cBhvr>
                                        <p:cTn id="30" dur="500"/>
                                        <p:tgtEl>
                                          <p:spTgt spid="35843">
                                            <p:txEl>
                                              <p:pRg st="8" end="8"/>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843">
                                            <p:txEl>
                                              <p:pRg st="9" end="9"/>
                                            </p:txEl>
                                          </p:spTgt>
                                        </p:tgtEl>
                                        <p:attrNameLst>
                                          <p:attrName>style.visibility</p:attrName>
                                        </p:attrNameLst>
                                      </p:cBhvr>
                                      <p:to>
                                        <p:strVal val="visible"/>
                                      </p:to>
                                    </p:set>
                                    <p:animEffect transition="in" filter="fade">
                                      <p:cBhvr>
                                        <p:cTn id="33" dur="500"/>
                                        <p:tgtEl>
                                          <p:spTgt spid="35843">
                                            <p:txEl>
                                              <p:pRg st="9" end="9"/>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843">
                                            <p:txEl>
                                              <p:pRg st="10" end="10"/>
                                            </p:txEl>
                                          </p:spTgt>
                                        </p:tgtEl>
                                        <p:attrNameLst>
                                          <p:attrName>style.visibility</p:attrName>
                                        </p:attrNameLst>
                                      </p:cBhvr>
                                      <p:to>
                                        <p:strVal val="visible"/>
                                      </p:to>
                                    </p:set>
                                    <p:animEffect transition="in" filter="fade">
                                      <p:cBhvr>
                                        <p:cTn id="36" dur="500"/>
                                        <p:tgtEl>
                                          <p:spTgt spid="35843">
                                            <p:txEl>
                                              <p:pRg st="10" end="1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843">
                                            <p:txEl>
                                              <p:pRg st="11" end="11"/>
                                            </p:txEl>
                                          </p:spTgt>
                                        </p:tgtEl>
                                        <p:attrNameLst>
                                          <p:attrName>style.visibility</p:attrName>
                                        </p:attrNameLst>
                                      </p:cBhvr>
                                      <p:to>
                                        <p:strVal val="visible"/>
                                      </p:to>
                                    </p:set>
                                    <p:animEffect transition="in" filter="fade">
                                      <p:cBhvr>
                                        <p:cTn id="39" dur="500"/>
                                        <p:tgtEl>
                                          <p:spTgt spid="35843">
                                            <p:txEl>
                                              <p:pRg st="11" end="1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843">
                                            <p:txEl>
                                              <p:pRg st="13" end="13"/>
                                            </p:txEl>
                                          </p:spTgt>
                                        </p:tgtEl>
                                        <p:attrNameLst>
                                          <p:attrName>style.visibility</p:attrName>
                                        </p:attrNameLst>
                                      </p:cBhvr>
                                      <p:to>
                                        <p:strVal val="visible"/>
                                      </p:to>
                                    </p:set>
                                    <p:animEffect transition="in" filter="fade">
                                      <p:cBhvr>
                                        <p:cTn id="44" dur="500"/>
                                        <p:tgtEl>
                                          <p:spTgt spid="35843">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843">
                                            <p:txEl>
                                              <p:pRg st="14" end="14"/>
                                            </p:txEl>
                                          </p:spTgt>
                                        </p:tgtEl>
                                        <p:attrNameLst>
                                          <p:attrName>style.visibility</p:attrName>
                                        </p:attrNameLst>
                                      </p:cBhvr>
                                      <p:to>
                                        <p:strVal val="visible"/>
                                      </p:to>
                                    </p:set>
                                    <p:animEffect transition="in" filter="fade">
                                      <p:cBhvr>
                                        <p:cTn id="47" dur="500"/>
                                        <p:tgtEl>
                                          <p:spTgt spid="35843">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5843">
                                            <p:txEl>
                                              <p:pRg st="15" end="15"/>
                                            </p:txEl>
                                          </p:spTgt>
                                        </p:tgtEl>
                                        <p:attrNameLst>
                                          <p:attrName>style.visibility</p:attrName>
                                        </p:attrNameLst>
                                      </p:cBhvr>
                                      <p:to>
                                        <p:strVal val="visible"/>
                                      </p:to>
                                    </p:set>
                                    <p:animEffect transition="in" filter="fade">
                                      <p:cBhvr>
                                        <p:cTn id="50" dur="500"/>
                                        <p:tgtEl>
                                          <p:spTgt spid="35843">
                                            <p:txEl>
                                              <p:pRg st="15" end="15"/>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843">
                                            <p:txEl>
                                              <p:pRg st="16" end="16"/>
                                            </p:txEl>
                                          </p:spTgt>
                                        </p:tgtEl>
                                        <p:attrNameLst>
                                          <p:attrName>style.visibility</p:attrName>
                                        </p:attrNameLst>
                                      </p:cBhvr>
                                      <p:to>
                                        <p:strVal val="visible"/>
                                      </p:to>
                                    </p:set>
                                    <p:animEffect transition="in" filter="fade">
                                      <p:cBhvr>
                                        <p:cTn id="53" dur="500"/>
                                        <p:tgtEl>
                                          <p:spTgt spid="35843">
                                            <p:txEl>
                                              <p:pRg st="16" end="16"/>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5843">
                                            <p:txEl>
                                              <p:pRg st="17" end="17"/>
                                            </p:txEl>
                                          </p:spTgt>
                                        </p:tgtEl>
                                        <p:attrNameLst>
                                          <p:attrName>style.visibility</p:attrName>
                                        </p:attrNameLst>
                                      </p:cBhvr>
                                      <p:to>
                                        <p:strVal val="visible"/>
                                      </p:to>
                                    </p:set>
                                    <p:animEffect transition="in" filter="fade">
                                      <p:cBhvr>
                                        <p:cTn id="56" dur="500"/>
                                        <p:tgtEl>
                                          <p:spTgt spid="35843">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theme/theme1.xml><?xml version="1.0" encoding="utf-8"?>
<a:theme xmlns:a="http://schemas.openxmlformats.org/drawingml/2006/main" name="Default Theme">
  <a:themeElements>
    <a:clrScheme name="Custom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58095"/>
      </a:hlink>
      <a:folHlink>
        <a:srgbClr val="826D7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2223</TotalTime>
  <Words>6766</Words>
  <Application>Microsoft Macintosh PowerPoint</Application>
  <PresentationFormat>On-screen Show (4:3)</PresentationFormat>
  <Paragraphs>365</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Default Theme</vt:lpstr>
      <vt:lpstr>PowerPoint Presentation</vt:lpstr>
      <vt:lpstr>PowerPoint Presentation</vt:lpstr>
      <vt:lpstr>Science - The Endless Frontier Vannevar Bush &amp; FDR 1945 </vt:lpstr>
      <vt:lpstr>Prometheus, Pandora, &amp; the NIH </vt:lpstr>
      <vt:lpstr>What is a Stem Cell (SC)?</vt:lpstr>
      <vt:lpstr>Worm Model for SCR</vt:lpstr>
      <vt:lpstr>Types of Human Stem Cells (hESCs) University of Michigan Stem Cells Defined </vt:lpstr>
      <vt:lpstr>What Do Stem Cells Do in Nature?</vt:lpstr>
      <vt:lpstr>What Do Stem Cells Do in the Lab? Note: Definitions Change with New Experimental Evidence</vt:lpstr>
      <vt:lpstr>Stem Cell Characteristics Think Pair Share </vt:lpstr>
      <vt:lpstr>What is Stem Cell Research (SCR)?  Studying Cells </vt:lpstr>
      <vt:lpstr>What is Stem Cell Research (SCR)?  Potential &amp; Power: NYSCF TEDGlobal</vt:lpstr>
      <vt:lpstr>SCR and Embryo Politics Human Embryonic Stem Cell Research (hESCR)</vt:lpstr>
      <vt:lpstr>PowerPoint Presentation</vt:lpstr>
      <vt:lpstr>PowerPoint Presentation</vt:lpstr>
      <vt:lpstr>PowerPoint Presentation</vt:lpstr>
      <vt:lpstr>PowerPoint Presentation</vt:lpstr>
      <vt:lpstr>PowerPoint Presentation</vt:lpstr>
      <vt:lpstr>Immortality at the Expense  of a Quality of Life?  Katie Couric. Jan 10, 2013. ABC News. Brooke.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100</cp:revision>
  <dcterms:created xsi:type="dcterms:W3CDTF">2013-08-14T15:41:22Z</dcterms:created>
  <dcterms:modified xsi:type="dcterms:W3CDTF">2016-02-23T19:57:03Z</dcterms:modified>
</cp:coreProperties>
</file>