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firstSlideNum="2" showSpecialPlsOnTitleSld="0" saveSubsetFonts="1" autoCompressPictures="0">
  <p:sldMasterIdLst>
    <p:sldMasterId id="2147483648" r:id="rId1"/>
  </p:sldMasterIdLst>
  <p:notesMasterIdLst>
    <p:notesMasterId r:id="rId38"/>
  </p:notesMasterIdLst>
  <p:handoutMasterIdLst>
    <p:handoutMasterId r:id="rId39"/>
  </p:handoutMasterIdLst>
  <p:sldIdLst>
    <p:sldId id="294" r:id="rId2"/>
    <p:sldId id="259" r:id="rId3"/>
    <p:sldId id="260" r:id="rId4"/>
    <p:sldId id="261" r:id="rId5"/>
    <p:sldId id="262" r:id="rId6"/>
    <p:sldId id="263" r:id="rId7"/>
    <p:sldId id="264" r:id="rId8"/>
    <p:sldId id="265" r:id="rId9"/>
    <p:sldId id="266" r:id="rId10"/>
    <p:sldId id="267" r:id="rId11"/>
    <p:sldId id="268" r:id="rId12"/>
    <p:sldId id="269" r:id="rId13"/>
    <p:sldId id="288" r:id="rId14"/>
    <p:sldId id="289" r:id="rId15"/>
    <p:sldId id="270" r:id="rId16"/>
    <p:sldId id="271" r:id="rId17"/>
    <p:sldId id="295" r:id="rId18"/>
    <p:sldId id="290" r:id="rId19"/>
    <p:sldId id="272" r:id="rId20"/>
    <p:sldId id="273" r:id="rId21"/>
    <p:sldId id="287" r:id="rId22"/>
    <p:sldId id="291" r:id="rId23"/>
    <p:sldId id="292" r:id="rId24"/>
    <p:sldId id="293" r:id="rId25"/>
    <p:sldId id="278" r:id="rId26"/>
    <p:sldId id="279" r:id="rId27"/>
    <p:sldId id="280" r:id="rId28"/>
    <p:sldId id="281" r:id="rId29"/>
    <p:sldId id="296" r:id="rId30"/>
    <p:sldId id="297" r:id="rId31"/>
    <p:sldId id="282" r:id="rId32"/>
    <p:sldId id="283" r:id="rId33"/>
    <p:sldId id="284" r:id="rId34"/>
    <p:sldId id="285" r:id="rId35"/>
    <p:sldId id="298" r:id="rId36"/>
    <p:sldId id="286" r:id="rId3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2919C"/>
    <a:srgbClr val="052A46"/>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184" autoAdjust="0"/>
    <p:restoredTop sz="68137" autoAdjust="0"/>
  </p:normalViewPr>
  <p:slideViewPr>
    <p:cSldViewPr snapToGrid="0" snapToObjects="1">
      <p:cViewPr>
        <p:scale>
          <a:sx n="100" d="100"/>
          <a:sy n="100" d="100"/>
        </p:scale>
        <p:origin x="-1632" y="-5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notesMaster" Target="notesMasters/notesMaster1.xml"/><Relationship Id="rId39" Type="http://schemas.openxmlformats.org/officeDocument/2006/relationships/handoutMaster" Target="handoutMasters/handoutMaster1.xml"/><Relationship Id="rId40" Type="http://schemas.openxmlformats.org/officeDocument/2006/relationships/printerSettings" Target="printerSettings/printerSettings1.bin"/><Relationship Id="rId41" Type="http://schemas.openxmlformats.org/officeDocument/2006/relationships/presProps" Target="presProps.xml"/><Relationship Id="rId42" Type="http://schemas.openxmlformats.org/officeDocument/2006/relationships/viewProps" Target="viewProps.xml"/><Relationship Id="rId43" Type="http://schemas.openxmlformats.org/officeDocument/2006/relationships/theme" Target="theme/theme1.xml"/><Relationship Id="rId4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FB9525F-5B73-9E41-8BA2-106BF0CE87DB}" type="datetime1">
              <a:rPr lang="en-US" smtClean="0"/>
              <a:t>2/26/16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B0A6442-16B1-0A4F-BAF3-ECE6C41B475B}" type="slidenum">
              <a:rPr lang="en-US" smtClean="0"/>
              <a:t>‹#›</a:t>
            </a:fld>
            <a:endParaRPr lang="en-US"/>
          </a:p>
        </p:txBody>
      </p:sp>
    </p:spTree>
    <p:extLst>
      <p:ext uri="{BB962C8B-B14F-4D97-AF65-F5344CB8AC3E}">
        <p14:creationId xmlns:p14="http://schemas.microsoft.com/office/powerpoint/2010/main" val="422729897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A4B785A-57A8-3C40-B402-75EFC71D1425}" type="datetime1">
              <a:rPr lang="en-US" smtClean="0"/>
              <a:t>2/26/16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35C61D8-F973-6D4C-B901-DA1CFC376FEA}" type="slidenum">
              <a:rPr lang="en-US" smtClean="0"/>
              <a:t>‹#›</a:t>
            </a:fld>
            <a:endParaRPr lang="en-US"/>
          </a:p>
        </p:txBody>
      </p:sp>
    </p:spTree>
    <p:extLst>
      <p:ext uri="{BB962C8B-B14F-4D97-AF65-F5344CB8AC3E}">
        <p14:creationId xmlns:p14="http://schemas.microsoft.com/office/powerpoint/2010/main" val="3249622431"/>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books.google.com/books?id=zVsxFp3CyngC&amp;pg=PA132&amp;lpg=PA132&amp;dq=Kisch+Bruno+Virchow+and+Remak&amp;source=bl&amp;ots=rq7UH8w3y9&amp;sig=RgI0-AeG_oL8OxGIwF4RpYeln30&amp;hl=en&amp;sa=X&amp;ved=0ahUKEwi63IP3l-bKAhVLPT4KHT4nDSwQ6AEIIDAB%23v=onepage&amp;q=Kisch%20Bruno%20Virchow%20and%20Remak&amp;f=false" TargetMode="External"/><Relationship Id="rId4" Type="http://schemas.openxmlformats.org/officeDocument/2006/relationships/hyperlink" Target="http://www.youtube.com/watch?v=iCJuWmDzsKM" TargetMode="External"/><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 Id="rId3" Type="http://schemas.openxmlformats.org/officeDocument/2006/relationships/hyperlink" Target="http://stemcells.nih.gov/info/scireport/pages/appendixe.aspx" TargetMode="Externa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books.google.com/books?id=zVsxFp3CyngC&amp;pg=PA132&amp;lpg=PA132&amp;dq=Kisch+Bruno+Virchow+and+Remak&amp;source=bl&amp;ots=rq7UH8w3y9&amp;sig=RgI0-AeG_oL8OxGIwF4RpYeln30&amp;hl=en&amp;sa=X&amp;ved=0ahUKEwi63IP3l-bKAhVLPT4KHT4nDSwQ6AEIIDAB%23v=onepage&amp;q=Kisch%20Bruno%20Virchow%20and%20Remak&amp;f=false" TargetMode="External"/><Relationship Id="rId4" Type="http://schemas.openxmlformats.org/officeDocument/2006/relationships/hyperlink" Target="http://www.youtube.com/watch?v=iCJuWmDzsKM" TargetMode="External"/><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5C61D8-F973-6D4C-B901-DA1CFC376FEA}" type="slidenum">
              <a:rPr lang="en-US" smtClean="0"/>
              <a:t>2</a:t>
            </a:fld>
            <a:endParaRPr lang="en-US"/>
          </a:p>
        </p:txBody>
      </p:sp>
    </p:spTree>
    <p:extLst>
      <p:ext uri="{BB962C8B-B14F-4D97-AF65-F5344CB8AC3E}">
        <p14:creationId xmlns:p14="http://schemas.microsoft.com/office/powerpoint/2010/main" val="6817532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p:cNvSpPr>
          <p:nvPr>
            <p:ph type="sldImg"/>
          </p:nvPr>
        </p:nvSpPr>
        <p:spPr bwMode="auto">
          <a:noFill/>
          <a:ln>
            <a:solidFill>
              <a:srgbClr val="000000"/>
            </a:solidFill>
            <a:miter lim="800000"/>
            <a:headEnd/>
            <a:tailEnd/>
          </a:ln>
        </p:spPr>
      </p:sp>
      <p:sp>
        <p:nvSpPr>
          <p:cNvPr id="337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b="1" dirty="0"/>
          </a:p>
          <a:p>
            <a:pPr eaLnBrk="1" hangingPunct="1">
              <a:spcBef>
                <a:spcPct val="0"/>
              </a:spcBef>
            </a:pPr>
            <a:r>
              <a:rPr lang="en-US" b="1" dirty="0"/>
              <a:t>Cell Theory: </a:t>
            </a:r>
          </a:p>
          <a:p>
            <a:pPr eaLnBrk="1" hangingPunct="1">
              <a:spcBef>
                <a:spcPct val="0"/>
              </a:spcBef>
            </a:pPr>
            <a:r>
              <a:rPr lang="en-US" b="1" dirty="0"/>
              <a:t>All living things are made of cells </a:t>
            </a:r>
          </a:p>
          <a:p>
            <a:pPr eaLnBrk="1" hangingPunct="1">
              <a:spcBef>
                <a:spcPct val="0"/>
              </a:spcBef>
            </a:pPr>
            <a:r>
              <a:rPr lang="en-US" b="1" dirty="0"/>
              <a:t>Cells are the smallest unit of life</a:t>
            </a:r>
          </a:p>
          <a:p>
            <a:pPr eaLnBrk="1" hangingPunct="1">
              <a:spcBef>
                <a:spcPct val="0"/>
              </a:spcBef>
            </a:pPr>
            <a:r>
              <a:rPr lang="en-US" b="1" dirty="0"/>
              <a:t>All cells come from other cells; they do not appear de novo. </a:t>
            </a:r>
          </a:p>
          <a:p>
            <a:pPr eaLnBrk="1" hangingPunct="1">
              <a:spcBef>
                <a:spcPct val="0"/>
              </a:spcBef>
            </a:pPr>
            <a:endParaRPr lang="en-US" b="1" dirty="0"/>
          </a:p>
          <a:p>
            <a:pPr eaLnBrk="1" hangingPunct="1">
              <a:spcBef>
                <a:spcPct val="0"/>
              </a:spcBef>
            </a:pPr>
            <a:r>
              <a:rPr lang="en-US" b="1" dirty="0"/>
              <a:t>Two trends here: Technology and Understanding things at different levels of scale and detail</a:t>
            </a:r>
          </a:p>
          <a:p>
            <a:pPr eaLnBrk="1" hangingPunct="1">
              <a:spcBef>
                <a:spcPct val="0"/>
              </a:spcBef>
            </a:pPr>
            <a:r>
              <a:rPr lang="en-US" dirty="0"/>
              <a:t>Robert Hooke and Anton Van </a:t>
            </a:r>
            <a:r>
              <a:rPr lang="en-US" dirty="0" err="1"/>
              <a:t>Leeuwenhook</a:t>
            </a:r>
            <a:r>
              <a:rPr lang="en-US" dirty="0"/>
              <a:t> were two of  the first scientists to utilize the microscope to view the structures of nonliving and living matter. Though they could not see the internal structures of the cell, Hooke described what he saw as similar to prison cells and thus the name cell </a:t>
            </a:r>
            <a:r>
              <a:rPr lang="en-US" dirty="0" smtClean="0"/>
              <a:t>stuck.</a:t>
            </a:r>
            <a:r>
              <a:rPr lang="en-US" baseline="0" dirty="0" smtClean="0"/>
              <a:t> </a:t>
            </a:r>
            <a:r>
              <a:rPr lang="en-US" dirty="0" err="1" smtClean="0"/>
              <a:t>Schleiden</a:t>
            </a:r>
            <a:r>
              <a:rPr lang="en-US" dirty="0" smtClean="0"/>
              <a:t> </a:t>
            </a:r>
            <a:r>
              <a:rPr lang="en-US" dirty="0"/>
              <a:t>and Schwann proposed that all plants and animals were made of cells. </a:t>
            </a:r>
            <a:r>
              <a:rPr lang="en-US" dirty="0" smtClean="0"/>
              <a:t>Though </a:t>
            </a:r>
            <a:r>
              <a:rPr lang="en-US" dirty="0"/>
              <a:t>Virchow is given the most credit for the idea of cells coming from other cells, it is believed that he plagiarized prior work by </a:t>
            </a:r>
            <a:r>
              <a:rPr lang="en-US" dirty="0" err="1"/>
              <a:t>Remak</a:t>
            </a:r>
            <a:r>
              <a:rPr lang="en-US" dirty="0"/>
              <a:t> who had elaborate on this theory as early as 1855 and that Virchow adopts this position and published an editorial that uses much of the language that </a:t>
            </a:r>
            <a:r>
              <a:rPr lang="en-US" dirty="0" err="1"/>
              <a:t>Remak</a:t>
            </a:r>
            <a:r>
              <a:rPr lang="en-US" dirty="0"/>
              <a:t> used in this publications.  Bruno </a:t>
            </a:r>
            <a:r>
              <a:rPr lang="en-US" dirty="0" err="1"/>
              <a:t>Kisch</a:t>
            </a:r>
            <a:r>
              <a:rPr lang="en-US" dirty="0"/>
              <a:t> has written extensively about this episode in history. Jane </a:t>
            </a:r>
            <a:r>
              <a:rPr lang="en-US" dirty="0" err="1"/>
              <a:t>Maienschein</a:t>
            </a:r>
            <a:r>
              <a:rPr lang="en-US" dirty="0"/>
              <a:t>, Professor of Biology, School of Life Sciences, Arizona State University </a:t>
            </a:r>
            <a:r>
              <a:rPr lang="en-US" dirty="0" smtClean="0"/>
              <a:t>has</a:t>
            </a:r>
            <a:r>
              <a:rPr lang="en-US" baseline="0" dirty="0" smtClean="0"/>
              <a:t> also covered this period in history. </a:t>
            </a:r>
          </a:p>
          <a:p>
            <a:pPr eaLnBrk="1" hangingPunct="1">
              <a:spcBef>
                <a:spcPct val="0"/>
              </a:spcBef>
            </a:pPr>
            <a:endParaRPr lang="en-US" dirty="0" smtClean="0"/>
          </a:p>
          <a:p>
            <a:pPr eaLnBrk="1" hangingPunct="1">
              <a:spcBef>
                <a:spcPct val="0"/>
              </a:spcBef>
            </a:pPr>
            <a:endParaRPr lang="en-US" b="1" baseline="0" dirty="0" smtClean="0"/>
          </a:p>
          <a:p>
            <a:pPr eaLnBrk="1" hangingPunct="1">
              <a:spcBef>
                <a:spcPct val="0"/>
              </a:spcBef>
            </a:pPr>
            <a:r>
              <a:rPr lang="en-US" b="1" baseline="0" dirty="0" smtClean="0"/>
              <a:t>References: </a:t>
            </a:r>
          </a:p>
          <a:p>
            <a:pPr eaLnBrk="1" hangingPunct="1">
              <a:spcBef>
                <a:spcPct val="0"/>
              </a:spcBef>
            </a:pPr>
            <a:endParaRPr lang="en-US" b="1" baseline="0" dirty="0" smtClean="0"/>
          </a:p>
          <a:p>
            <a:pPr marL="228600" indent="-228600" eaLnBrk="1" hangingPunct="1">
              <a:spcBef>
                <a:spcPct val="0"/>
              </a:spcBef>
              <a:buAutoNum type="arabicPeriod"/>
            </a:pPr>
            <a:r>
              <a:rPr lang="en-US" b="1" baseline="0" dirty="0" smtClean="0"/>
              <a:t>Photograph: </a:t>
            </a:r>
            <a:r>
              <a:rPr lang="en-US" b="0" baseline="0" dirty="0" err="1" smtClean="0"/>
              <a:t>Hamdoun</a:t>
            </a:r>
            <a:r>
              <a:rPr lang="en-US" b="0" baseline="0" dirty="0" smtClean="0"/>
              <a:t>, A. Immunofluorescence confocal image of a dividing sea urchin embryo (</a:t>
            </a:r>
            <a:r>
              <a:rPr lang="en-US" b="0" baseline="0" dirty="0" err="1" smtClean="0"/>
              <a:t>Strongylocentrotus</a:t>
            </a:r>
            <a:r>
              <a:rPr lang="en-US" b="0" baseline="0" dirty="0" smtClean="0"/>
              <a:t> </a:t>
            </a:r>
            <a:r>
              <a:rPr lang="en-US" b="0" baseline="0" dirty="0" err="1" smtClean="0"/>
              <a:t>purpuratus</a:t>
            </a:r>
            <a:r>
              <a:rPr lang="en-US" b="0" baseline="0" dirty="0" smtClean="0"/>
              <a:t>). Filamentous Actin labeled in with green fluorescent antibody, </a:t>
            </a:r>
            <a:r>
              <a:rPr lang="en-US" b="0" baseline="0" dirty="0" err="1" smtClean="0"/>
              <a:t>microububles</a:t>
            </a:r>
            <a:r>
              <a:rPr lang="en-US" b="0" baseline="0" dirty="0" smtClean="0"/>
              <a:t> labeled with red fluorescent protein, and nuclei stained blue with DAPI. UCSD Department of Developmental Biology. http://</a:t>
            </a:r>
            <a:r>
              <a:rPr lang="en-US" b="0" baseline="0" dirty="0" err="1" smtClean="0"/>
              <a:t>www.hamdounlab.org</a:t>
            </a:r>
            <a:r>
              <a:rPr lang="en-US" b="0" baseline="0" dirty="0" smtClean="0"/>
              <a:t>/ </a:t>
            </a:r>
          </a:p>
          <a:p>
            <a:pPr marL="228600" marR="0" indent="-228600" algn="l" defTabSz="457200" rtl="0" eaLnBrk="1" fontAlgn="base" latinLnBrk="0" hangingPunct="1">
              <a:lnSpc>
                <a:spcPct val="100000"/>
              </a:lnSpc>
              <a:spcBef>
                <a:spcPct val="0"/>
              </a:spcBef>
              <a:spcAft>
                <a:spcPct val="0"/>
              </a:spcAft>
              <a:buClrTx/>
              <a:buSzTx/>
              <a:buFontTx/>
              <a:buAutoNum type="arabicPeriod"/>
              <a:tabLst/>
              <a:defRPr/>
            </a:pPr>
            <a:r>
              <a:rPr lang="en-US" b="1" baseline="0" dirty="0" smtClean="0"/>
              <a:t>Book:  </a:t>
            </a:r>
            <a:r>
              <a:rPr lang="en-US" b="0" baseline="0" dirty="0" err="1" smtClean="0"/>
              <a:t>Kisch</a:t>
            </a:r>
            <a:r>
              <a:rPr lang="en-US" b="0" baseline="0" dirty="0" smtClean="0"/>
              <a:t>, B. 1954. Forgotten Leaders in Modern Medicine, </a:t>
            </a:r>
            <a:r>
              <a:rPr lang="en-US" b="0" baseline="0" dirty="0" err="1" smtClean="0"/>
              <a:t>Valentin</a:t>
            </a:r>
            <a:r>
              <a:rPr lang="en-US" b="0" baseline="0" dirty="0" smtClean="0"/>
              <a:t>, </a:t>
            </a:r>
            <a:r>
              <a:rPr lang="en-US" b="0" baseline="0" dirty="0" err="1" smtClean="0"/>
              <a:t>Gruby</a:t>
            </a:r>
            <a:r>
              <a:rPr lang="en-US" b="0" baseline="0" dirty="0" smtClean="0"/>
              <a:t>, </a:t>
            </a:r>
            <a:r>
              <a:rPr lang="en-US" b="0" baseline="0" dirty="0" err="1" smtClean="0"/>
              <a:t>Remak</a:t>
            </a:r>
            <a:r>
              <a:rPr lang="en-US" b="0" baseline="0" dirty="0" smtClean="0"/>
              <a:t>, and </a:t>
            </a:r>
            <a:r>
              <a:rPr lang="en-US" b="0" baseline="0" dirty="0" err="1" smtClean="0"/>
              <a:t>Auerbach</a:t>
            </a:r>
            <a:r>
              <a:rPr lang="en-US" b="0" baseline="0" dirty="0" smtClean="0"/>
              <a:t>. Philadelphia American Philosophical Society.44: Parts 1-6. </a:t>
            </a:r>
            <a:r>
              <a:rPr lang="en-US" baseline="0" dirty="0" smtClean="0">
                <a:latin typeface="Calibri" charset="0"/>
                <a:ea typeface="ＭＳ Ｐゴシック" charset="0"/>
                <a:cs typeface="ＭＳ Ｐゴシック" charset="0"/>
              </a:rPr>
              <a:t>139-317.   This article specifically about Virchow and </a:t>
            </a:r>
            <a:r>
              <a:rPr lang="en-US" baseline="0" dirty="0" err="1" smtClean="0">
                <a:latin typeface="Calibri" charset="0"/>
                <a:ea typeface="ＭＳ Ｐゴシック" charset="0"/>
                <a:cs typeface="ＭＳ Ｐゴシック" charset="0"/>
              </a:rPr>
              <a:t>Remak</a:t>
            </a:r>
            <a:r>
              <a:rPr lang="en-US" baseline="0" dirty="0" smtClean="0">
                <a:latin typeface="Calibri" charset="0"/>
                <a:ea typeface="ＭＳ Ｐゴシック" charset="0"/>
                <a:cs typeface="ＭＳ Ｐゴシック" charset="0"/>
              </a:rPr>
              <a:t> </a:t>
            </a:r>
          </a:p>
          <a:p>
            <a:pPr marL="228600" marR="0" indent="-228600" algn="l" defTabSz="457200" rtl="0" eaLnBrk="1" fontAlgn="base" latinLnBrk="0" hangingPunct="1">
              <a:lnSpc>
                <a:spcPct val="100000"/>
              </a:lnSpc>
              <a:spcBef>
                <a:spcPct val="0"/>
              </a:spcBef>
              <a:spcAft>
                <a:spcPct val="0"/>
              </a:spcAft>
              <a:buClrTx/>
              <a:buSzTx/>
              <a:buFontTx/>
              <a:buAutoNum type="arabicPeriod"/>
              <a:tabLst/>
              <a:defRPr/>
            </a:pPr>
            <a:r>
              <a:rPr lang="en-US" b="1" baseline="0" dirty="0" smtClean="0"/>
              <a:t>Book: </a:t>
            </a:r>
            <a:r>
              <a:rPr lang="en-US" b="0" baseline="0" dirty="0" smtClean="0"/>
              <a:t> Harris, H. 1999. The Birth of a Cell. St. </a:t>
            </a:r>
            <a:r>
              <a:rPr lang="en-US" b="0" baseline="0" dirty="0" err="1" smtClean="0"/>
              <a:t>Edmundsbury</a:t>
            </a:r>
            <a:r>
              <a:rPr lang="en-US" b="0" baseline="0" dirty="0" smtClean="0"/>
              <a:t> Press.  Manchester, UK. The Virchow </a:t>
            </a:r>
            <a:r>
              <a:rPr lang="en-US" b="0" baseline="0" dirty="0" err="1" smtClean="0"/>
              <a:t>Remak</a:t>
            </a:r>
            <a:r>
              <a:rPr lang="en-US" b="0" baseline="0" dirty="0" smtClean="0"/>
              <a:t>  conflict as told by </a:t>
            </a:r>
            <a:r>
              <a:rPr lang="en-US" b="0" baseline="0" dirty="0" err="1" smtClean="0"/>
              <a:t>Kisch</a:t>
            </a:r>
            <a:r>
              <a:rPr lang="en-US" b="0" baseline="0" dirty="0" smtClean="0"/>
              <a:t> is </a:t>
            </a:r>
            <a:r>
              <a:rPr lang="en-US" b="0" baseline="0" dirty="0" err="1" smtClean="0"/>
              <a:t>reveiwed</a:t>
            </a:r>
            <a:r>
              <a:rPr lang="en-US" b="0" baseline="0" dirty="0" smtClean="0"/>
              <a:t> </a:t>
            </a:r>
            <a:r>
              <a:rPr lang="en-US" baseline="0" dirty="0" smtClean="0">
                <a:latin typeface="Calibri" charset="0"/>
                <a:ea typeface="ＭＳ Ｐゴシック" charset="0"/>
                <a:cs typeface="ＭＳ Ｐゴシック" charset="0"/>
              </a:rPr>
              <a:t>in this book Published by Yale University Press in 1999 and accessible on Google books. </a:t>
            </a:r>
            <a:r>
              <a:rPr lang="en-US" sz="1200" u="sng" kern="1200" dirty="0" smtClean="0">
                <a:solidFill>
                  <a:schemeClr val="tx1"/>
                </a:solidFill>
                <a:effectLst/>
                <a:latin typeface="+mn-lt"/>
                <a:ea typeface="ＭＳ Ｐゴシック" charset="-128"/>
                <a:cs typeface="ＭＳ Ｐゴシック" charset="-128"/>
                <a:hlinkClick r:id="rId3"/>
              </a:rPr>
              <a:t>Link</a:t>
            </a:r>
            <a:endParaRPr lang="en-US" b="1" baseline="0" dirty="0" smtClean="0"/>
          </a:p>
          <a:p>
            <a:pPr marL="228600" indent="-228600" eaLnBrk="1" hangingPunct="1">
              <a:spcBef>
                <a:spcPct val="0"/>
              </a:spcBef>
              <a:buAutoNum type="arabicPeriod"/>
            </a:pPr>
            <a:r>
              <a:rPr lang="en-US" b="1" baseline="0" dirty="0" smtClean="0"/>
              <a:t>Book: </a:t>
            </a:r>
            <a:r>
              <a:rPr lang="en-US" b="0" baseline="0" dirty="0" err="1" smtClean="0"/>
              <a:t>Maienschein</a:t>
            </a:r>
            <a:r>
              <a:rPr lang="en-US" b="0" baseline="0" dirty="0" smtClean="0"/>
              <a:t>, J. 2005. Whose View of Life? Embryos, Cloning and Stem Cells. Harvard University Press. Cambridge, MA. 368. </a:t>
            </a:r>
          </a:p>
          <a:p>
            <a:pPr marL="228600" marR="0" indent="-228600" algn="l" defTabSz="457200" rtl="0" eaLnBrk="1" fontAlgn="base" latinLnBrk="0" hangingPunct="1">
              <a:lnSpc>
                <a:spcPct val="100000"/>
              </a:lnSpc>
              <a:spcBef>
                <a:spcPct val="0"/>
              </a:spcBef>
              <a:spcAft>
                <a:spcPct val="0"/>
              </a:spcAft>
              <a:buClrTx/>
              <a:buSzTx/>
              <a:buFontTx/>
              <a:buAutoNum type="arabicPeriod"/>
              <a:tabLst/>
              <a:defRPr/>
            </a:pPr>
            <a:r>
              <a:rPr lang="en-US" b="1" baseline="0" dirty="0" smtClean="0"/>
              <a:t>Video TED: </a:t>
            </a:r>
            <a:r>
              <a:rPr lang="en-US" b="0" baseline="0" dirty="0" err="1" smtClean="0"/>
              <a:t>Maienschein</a:t>
            </a:r>
            <a:r>
              <a:rPr lang="en-US" b="0" baseline="0" dirty="0" smtClean="0"/>
              <a:t>, J. 2009. </a:t>
            </a:r>
            <a:r>
              <a:rPr lang="en-US" altLang="ja-JP" dirty="0" smtClean="0"/>
              <a:t>“Stem Cells Regenerative Medicine and Us”</a:t>
            </a:r>
            <a:r>
              <a:rPr lang="en-US" altLang="ja-JP" baseline="0" dirty="0" smtClean="0"/>
              <a:t> </a:t>
            </a:r>
            <a:r>
              <a:rPr lang="en-US" sz="1200" u="sng" kern="1200" dirty="0" smtClean="0">
                <a:solidFill>
                  <a:schemeClr val="tx1"/>
                </a:solidFill>
                <a:effectLst/>
                <a:latin typeface="+mn-lt"/>
                <a:ea typeface="ＭＳ Ｐゴシック" charset="-128"/>
                <a:cs typeface="ＭＳ Ｐゴシック" charset="-128"/>
                <a:hlinkClick r:id="rId4"/>
              </a:rPr>
              <a:t>Link</a:t>
            </a:r>
            <a:endParaRPr lang="en-US" sz="1200" u="sng" kern="1200" dirty="0" smtClean="0">
              <a:solidFill>
                <a:schemeClr val="tx1"/>
              </a:solidFill>
              <a:effectLst/>
              <a:latin typeface="+mn-lt"/>
              <a:ea typeface="ＭＳ Ｐゴシック" charset="-128"/>
              <a:cs typeface="ＭＳ Ｐゴシック" charset="-128"/>
            </a:endParaRPr>
          </a:p>
          <a:p>
            <a:pPr marL="228600" indent="-228600" eaLnBrk="1" hangingPunct="1">
              <a:spcBef>
                <a:spcPct val="0"/>
              </a:spcBef>
              <a:buAutoNum type="arabicPeriod"/>
            </a:pPr>
            <a:r>
              <a:rPr lang="en-US" b="1" dirty="0" smtClean="0"/>
              <a:t>Review</a:t>
            </a:r>
            <a:r>
              <a:rPr lang="en-US" b="1" baseline="0" dirty="0" smtClean="0"/>
              <a:t> Article: </a:t>
            </a:r>
            <a:r>
              <a:rPr lang="en-US" b="0" baseline="0" dirty="0" smtClean="0"/>
              <a:t> </a:t>
            </a:r>
            <a:r>
              <a:rPr lang="en-US" b="0" baseline="0" dirty="0" err="1" smtClean="0"/>
              <a:t>Pridan</a:t>
            </a:r>
            <a:r>
              <a:rPr lang="en-US" b="0" baseline="0" dirty="0" smtClean="0"/>
              <a:t>, D. 1964. Rudolf Virchow and social medicine in historical perspective. Medical History. http://</a:t>
            </a:r>
            <a:r>
              <a:rPr lang="en-US" b="0" baseline="0" dirty="0" err="1" smtClean="0"/>
              <a:t>www.ncbi.nlm.nih.gov</a:t>
            </a:r>
            <a:r>
              <a:rPr lang="en-US" b="0" baseline="0" dirty="0" smtClean="0"/>
              <a:t>/</a:t>
            </a:r>
            <a:r>
              <a:rPr lang="en-US" b="0" baseline="0" dirty="0" err="1" smtClean="0"/>
              <a:t>pmc</a:t>
            </a:r>
            <a:r>
              <a:rPr lang="en-US" b="0" baseline="0" dirty="0" smtClean="0"/>
              <a:t>/articles/PMC1033391/</a:t>
            </a:r>
          </a:p>
          <a:p>
            <a:pPr marL="228600" marR="0" indent="-228600" algn="l" defTabSz="457200" rtl="0" eaLnBrk="1" fontAlgn="auto" latinLnBrk="0" hangingPunct="1">
              <a:lnSpc>
                <a:spcPct val="100000"/>
              </a:lnSpc>
              <a:spcBef>
                <a:spcPct val="0"/>
              </a:spcBef>
              <a:spcAft>
                <a:spcPts val="0"/>
              </a:spcAft>
              <a:buClrTx/>
              <a:buSzTx/>
              <a:buFontTx/>
              <a:buAutoNum type="arabicPeriod"/>
              <a:tabLst/>
              <a:defRPr/>
            </a:pPr>
            <a:r>
              <a:rPr lang="en-US" b="1" dirty="0" smtClean="0"/>
              <a:t>Review</a:t>
            </a:r>
            <a:r>
              <a:rPr lang="en-US" b="1" baseline="0" dirty="0" smtClean="0"/>
              <a:t> Article: </a:t>
            </a:r>
            <a:r>
              <a:rPr lang="en-US" b="0" baseline="0" dirty="0" smtClean="0"/>
              <a:t> Brown, T. et al. 2006.  Rudolf Carl  Virchow: Medical Scientist, Social Reformer, and Role Model. American Journal of Public Health. 96 (12): 2104-2105. http://</a:t>
            </a:r>
            <a:r>
              <a:rPr lang="en-US" b="0" baseline="0" dirty="0" err="1" smtClean="0"/>
              <a:t>www.ncbi.nlm.nih.gov</a:t>
            </a:r>
            <a:r>
              <a:rPr lang="en-US" b="0" baseline="0" dirty="0" smtClean="0"/>
              <a:t>/</a:t>
            </a:r>
            <a:r>
              <a:rPr lang="en-US" b="0" baseline="0" dirty="0" err="1" smtClean="0"/>
              <a:t>pmc</a:t>
            </a:r>
            <a:r>
              <a:rPr lang="en-US" b="0" baseline="0" dirty="0" smtClean="0"/>
              <a:t>/articles/PMC1698150/</a:t>
            </a:r>
          </a:p>
          <a:p>
            <a:pPr marL="0" indent="0" eaLnBrk="1" hangingPunct="1">
              <a:spcBef>
                <a:spcPct val="0"/>
              </a:spcBef>
              <a:buNone/>
            </a:pPr>
            <a:endParaRPr lang="en-US" b="1" dirty="0" smtClean="0"/>
          </a:p>
        </p:txBody>
      </p:sp>
      <p:sp>
        <p:nvSpPr>
          <p:cNvPr id="33796" name="Slide Number Placeholder 3"/>
          <p:cNvSpPr>
            <a:spLocks noGrp="1"/>
          </p:cNvSpPr>
          <p:nvPr>
            <p:ph type="sldNum" sz="quarter" idx="5"/>
          </p:nvPr>
        </p:nvSpPr>
        <p:spPr bwMode="auto">
          <a:noFill/>
          <a:ln>
            <a:miter lim="800000"/>
            <a:headEnd/>
            <a:tailEnd/>
          </a:ln>
        </p:spPr>
        <p:txBody>
          <a:bodyPr/>
          <a:lstStyle/>
          <a:p>
            <a:fld id="{F428E825-6118-A349-A1BF-ED8544A56F1B}" type="slidenum">
              <a:rPr lang="en-US"/>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p:cNvSpPr>
          <p:nvPr>
            <p:ph type="sldImg"/>
          </p:nvPr>
        </p:nvSpPr>
        <p:spPr bwMode="auto">
          <a:noFill/>
          <a:ln>
            <a:solidFill>
              <a:srgbClr val="000000"/>
            </a:solidFill>
            <a:miter lim="800000"/>
            <a:headEnd/>
            <a:tailEnd/>
          </a:ln>
        </p:spPr>
      </p:sp>
      <p:sp>
        <p:nvSpPr>
          <p:cNvPr id="36867" name="Notes Placeholder 2"/>
          <p:cNvSpPr>
            <a:spLocks noGrp="1"/>
          </p:cNvSpPr>
          <p:nvPr>
            <p:ph type="body" idx="1"/>
          </p:nvPr>
        </p:nvSpPr>
        <p:spPr bwMode="auto">
          <a:noFill/>
        </p:spPr>
        <p:txBody>
          <a:bodyPr wrap="square" numCol="1" anchor="t" anchorCtr="0" compatLnSpc="1">
            <a:prstTxWarp prst="textNoShape">
              <a:avLst/>
            </a:prstTxWarp>
          </a:bodyPr>
          <a:lstStyle/>
          <a:p>
            <a:pPr marL="0" indent="0">
              <a:buFontTx/>
              <a:buNone/>
            </a:pPr>
            <a:r>
              <a:rPr lang="en-US" sz="1200" b="0" i="0" u="none" strike="noStrike" kern="1200" baseline="0" dirty="0" smtClean="0">
                <a:solidFill>
                  <a:srgbClr val="000000"/>
                </a:solidFill>
                <a:latin typeface="+mn-lt"/>
              </a:rPr>
              <a:t>Cells and their structures can  be captured using techniques that allow the human eye to perceive the micro and </a:t>
            </a:r>
            <a:r>
              <a:rPr lang="en-US" sz="1200" b="0" i="0" u="none" strike="noStrike" kern="1200" baseline="0" dirty="0" err="1" smtClean="0">
                <a:solidFill>
                  <a:srgbClr val="000000"/>
                </a:solidFill>
                <a:latin typeface="+mn-lt"/>
              </a:rPr>
              <a:t>nanoscale</a:t>
            </a:r>
            <a:r>
              <a:rPr lang="en-US" sz="1200" b="0" i="0" u="none" strike="noStrike" kern="1200" baseline="0" dirty="0" smtClean="0">
                <a:solidFill>
                  <a:srgbClr val="000000"/>
                </a:solidFill>
                <a:latin typeface="+mn-lt"/>
              </a:rPr>
              <a:t> components. All of the techniques presented here utilize light and the human eye’s capacity to detect color via cones and contrast via rods. Some of the techniques involve the application of molecules that can bind to cellular DNA or protein and require fluorescence microscopy for visualization. UV light can cause </a:t>
            </a:r>
            <a:r>
              <a:rPr lang="en-US" sz="1200" b="0" i="0" u="none" strike="noStrike" kern="1200" baseline="0" dirty="0" err="1" smtClean="0">
                <a:solidFill>
                  <a:srgbClr val="000000"/>
                </a:solidFill>
                <a:latin typeface="+mn-lt"/>
              </a:rPr>
              <a:t>photobleaching</a:t>
            </a:r>
            <a:r>
              <a:rPr lang="en-US" sz="1200" b="0" i="0" u="none" strike="noStrike" kern="1200" baseline="0" dirty="0" smtClean="0">
                <a:solidFill>
                  <a:srgbClr val="000000"/>
                </a:solidFill>
                <a:latin typeface="+mn-lt"/>
              </a:rPr>
              <a:t> and damage the living the cell, but newer stains (DRAQ5 DNA stain) have been identified that do not result in </a:t>
            </a:r>
            <a:r>
              <a:rPr lang="en-US" sz="1200" b="0" i="0" u="none" strike="noStrike" kern="1200" baseline="0" dirty="0" err="1" smtClean="0">
                <a:solidFill>
                  <a:srgbClr val="000000"/>
                </a:solidFill>
                <a:latin typeface="+mn-lt"/>
              </a:rPr>
              <a:t>photobleaching</a:t>
            </a:r>
            <a:r>
              <a:rPr lang="en-US" sz="1200" b="0" i="0" u="none" strike="noStrike" kern="1200" baseline="0" dirty="0" smtClean="0">
                <a:solidFill>
                  <a:srgbClr val="000000"/>
                </a:solidFill>
                <a:latin typeface="+mn-lt"/>
              </a:rPr>
              <a:t> and thus can capture living cells in action.  Some of the techniques require that cells be punctured. Thus, images produced in this fashion capture cells at a particular moment of time and the cells are dead.  Examples include: fluorescent antibody tagging, or fluorescent poisons like </a:t>
            </a:r>
            <a:r>
              <a:rPr lang="en-US" sz="1200" b="0" i="0" u="none" strike="noStrike" kern="1200" baseline="0" dirty="0" err="1" smtClean="0">
                <a:solidFill>
                  <a:srgbClr val="000000"/>
                </a:solidFill>
                <a:latin typeface="+mn-lt"/>
              </a:rPr>
              <a:t>rhodamine</a:t>
            </a:r>
            <a:r>
              <a:rPr lang="en-US" sz="1200" b="0" i="0" u="none" strike="noStrike" kern="1200" baseline="0" dirty="0" smtClean="0">
                <a:solidFill>
                  <a:srgbClr val="000000"/>
                </a:solidFill>
                <a:latin typeface="+mn-lt"/>
              </a:rPr>
              <a:t> </a:t>
            </a:r>
            <a:r>
              <a:rPr lang="en-US" sz="1200" b="0" i="0" u="none" strike="noStrike" kern="1200" baseline="0" dirty="0" err="1" smtClean="0">
                <a:solidFill>
                  <a:srgbClr val="000000"/>
                </a:solidFill>
                <a:latin typeface="+mn-lt"/>
              </a:rPr>
              <a:t>phalloidin</a:t>
            </a:r>
            <a:r>
              <a:rPr lang="en-US" sz="1200" b="0" i="0" u="none" strike="noStrike" kern="1200" baseline="0" dirty="0" smtClean="0">
                <a:solidFill>
                  <a:srgbClr val="000000"/>
                </a:solidFill>
                <a:latin typeface="+mn-lt"/>
              </a:rPr>
              <a:t> which binds and stabilizes actin; Other techniques allow cells to take up or synthesize molecules that can attach to or become part of cellular proteins or DNA ( genetically engineered chimeric proteins or constructs), and thus allow scientists to capture real time events in living cells (</a:t>
            </a:r>
            <a:r>
              <a:rPr lang="en-US" sz="1200" b="0" i="0" u="none" strike="noStrike" kern="1200" baseline="0" dirty="0" err="1" smtClean="0">
                <a:solidFill>
                  <a:srgbClr val="000000"/>
                </a:solidFill>
                <a:latin typeface="+mn-lt"/>
              </a:rPr>
              <a:t>LacZ</a:t>
            </a:r>
            <a:r>
              <a:rPr lang="en-US" sz="1200" b="0" i="0" u="none" strike="noStrike" kern="1200" baseline="0" dirty="0" smtClean="0">
                <a:solidFill>
                  <a:srgbClr val="000000"/>
                </a:solidFill>
                <a:latin typeface="+mn-lt"/>
              </a:rPr>
              <a:t>, DRAQ5, and GFP) such as protein synthesis, protein localization and movement, and even expression profiles of whole sets of genes via gene reporter constructs. In addition to two dimensional imagery microscopes can also capture three dimensional aspects using </a:t>
            </a:r>
            <a:r>
              <a:rPr lang="en-US" dirty="0" err="1" smtClean="0"/>
              <a:t>Nomarski</a:t>
            </a:r>
            <a:r>
              <a:rPr lang="en-US" dirty="0" smtClean="0"/>
              <a:t> and phase enhances the destructive interference of light passing through the specimen and thus good for living cells.</a:t>
            </a:r>
          </a:p>
          <a:p>
            <a:pPr rtl="0"/>
            <a:endParaRPr lang="en-US" sz="1200" b="0" i="0" u="none" strike="noStrike" kern="1200" baseline="0" dirty="0" smtClean="0">
              <a:solidFill>
                <a:srgbClr val="000000"/>
              </a:solidFill>
              <a:latin typeface="+mn-lt"/>
            </a:endParaRPr>
          </a:p>
          <a:p>
            <a:pPr marL="228600" indent="-228600"/>
            <a:endParaRPr lang="en-US" dirty="0" smtClean="0"/>
          </a:p>
          <a:p>
            <a:pPr marL="228600" indent="-228600"/>
            <a:r>
              <a:rPr lang="en-US" b="1" dirty="0" smtClean="0"/>
              <a:t>References:</a:t>
            </a:r>
            <a:r>
              <a:rPr lang="en-US" b="1" baseline="0" dirty="0" smtClean="0"/>
              <a:t> </a:t>
            </a:r>
          </a:p>
          <a:p>
            <a:pPr marL="228600" indent="-228600"/>
            <a:endParaRPr lang="en-US" b="1" baseline="0" dirty="0" smtClean="0"/>
          </a:p>
          <a:p>
            <a:pPr marL="228600" indent="-228600"/>
            <a:r>
              <a:rPr lang="en-US" b="1" dirty="0" smtClean="0"/>
              <a:t>1. Video: </a:t>
            </a:r>
            <a:r>
              <a:rPr lang="en-US" dirty="0" err="1" smtClean="0"/>
              <a:t>Noske</a:t>
            </a:r>
            <a:r>
              <a:rPr lang="en-US" dirty="0"/>
              <a:t>, </a:t>
            </a:r>
            <a:r>
              <a:rPr lang="en-US" dirty="0" smtClean="0"/>
              <a:t>A. 2011 Separation of a Cell. People</a:t>
            </a:r>
            <a:r>
              <a:rPr lang="ja-JP" altLang="en-US" dirty="0" smtClean="0"/>
              <a:t>’</a:t>
            </a:r>
            <a:r>
              <a:rPr lang="en-US" altLang="ja-JP" dirty="0" smtClean="0"/>
              <a:t>s </a:t>
            </a:r>
            <a:r>
              <a:rPr lang="en-US" altLang="ja-JP" dirty="0"/>
              <a:t>Choice Award </a:t>
            </a:r>
            <a:r>
              <a:rPr lang="en-US" altLang="ja-JP" dirty="0" smtClean="0"/>
              <a:t>Illustration</a:t>
            </a:r>
            <a:r>
              <a:rPr lang="en-US" altLang="ja-JP" baseline="0" dirty="0" smtClean="0"/>
              <a:t> </a:t>
            </a:r>
            <a:r>
              <a:rPr lang="en-US" altLang="ja-JP" dirty="0" smtClean="0"/>
              <a:t>Science</a:t>
            </a:r>
            <a:r>
              <a:rPr lang="en-US" altLang="ja-JP" baseline="0" dirty="0" smtClean="0"/>
              <a:t> </a:t>
            </a:r>
            <a:r>
              <a:rPr lang="en-US" altLang="ja-JP" dirty="0" smtClean="0"/>
              <a:t>and </a:t>
            </a:r>
            <a:r>
              <a:rPr lang="en-US" altLang="ja-JP" dirty="0"/>
              <a:t>Engineering Visualization Challenge. http://</a:t>
            </a:r>
            <a:r>
              <a:rPr lang="en-US" altLang="ja-JP" dirty="0" err="1"/>
              <a:t>www.sciencemag.org</a:t>
            </a:r>
            <a:r>
              <a:rPr lang="en-US" altLang="ja-JP" dirty="0"/>
              <a:t>/content/335/6068/528.full . The image is a video link in </a:t>
            </a:r>
            <a:r>
              <a:rPr lang="en-US" altLang="ja-JP" dirty="0" err="1"/>
              <a:t>Youtube</a:t>
            </a:r>
            <a:r>
              <a:rPr lang="en-US" altLang="ja-JP" dirty="0"/>
              <a:t>. (http://</a:t>
            </a:r>
            <a:r>
              <a:rPr lang="en-US" altLang="ja-JP" dirty="0" err="1"/>
              <a:t>www.youtube.com</a:t>
            </a:r>
            <a:r>
              <a:rPr lang="en-US" altLang="ja-JP" dirty="0"/>
              <a:t>/</a:t>
            </a:r>
            <a:r>
              <a:rPr lang="en-US" altLang="ja-JP" dirty="0" err="1"/>
              <a:t>watch?v</a:t>
            </a:r>
            <a:r>
              <a:rPr lang="en-US" altLang="ja-JP" dirty="0"/>
              <a:t>=oFQZm7UEHFY)  The </a:t>
            </a:r>
            <a:r>
              <a:rPr lang="en-US" altLang="ja-JP" dirty="0" err="1"/>
              <a:t>miniSOG</a:t>
            </a:r>
            <a:r>
              <a:rPr lang="en-US" altLang="ja-JP" dirty="0"/>
              <a:t>  staining for electron microscopy and light </a:t>
            </a:r>
            <a:r>
              <a:rPr lang="en-US" altLang="ja-JP" dirty="0" smtClean="0"/>
              <a:t>microscopy</a:t>
            </a:r>
            <a:r>
              <a:rPr lang="en-US" altLang="ja-JP" baseline="0" dirty="0" smtClean="0"/>
              <a:t> </a:t>
            </a:r>
            <a:r>
              <a:rPr lang="en-US" altLang="ja-JP" dirty="0" smtClean="0"/>
              <a:t>can </a:t>
            </a:r>
            <a:r>
              <a:rPr lang="en-US" altLang="ja-JP" dirty="0"/>
              <a:t>be used to create chimeric </a:t>
            </a:r>
            <a:r>
              <a:rPr lang="en-US" altLang="ja-JP" dirty="0" smtClean="0"/>
              <a:t>proteins </a:t>
            </a:r>
            <a:r>
              <a:rPr lang="en-US" altLang="ja-JP" dirty="0"/>
              <a:t>. In this case the miniSOh-histone2B chimera demonstrates the ways in which the histones are involved in cell separation in cancer cells using serial block face </a:t>
            </a:r>
            <a:r>
              <a:rPr lang="en-US" altLang="ja-JP" dirty="0" smtClean="0"/>
              <a:t> scanning electron microscopy</a:t>
            </a:r>
            <a:r>
              <a:rPr lang="en-US" altLang="ja-JP" baseline="0" dirty="0" smtClean="0"/>
              <a:t>  which can utilize a</a:t>
            </a:r>
            <a:r>
              <a:rPr lang="en-US" dirty="0" smtClean="0"/>
              <a:t>ntibody tagging with </a:t>
            </a:r>
            <a:r>
              <a:rPr lang="en-US" dirty="0" err="1" smtClean="0"/>
              <a:t>flourescence</a:t>
            </a:r>
            <a:r>
              <a:rPr lang="en-US" dirty="0" smtClean="0"/>
              <a:t> and/or GFP chimeric protein, or GFP reporter constructs, or other molecules like the one shown here. </a:t>
            </a:r>
            <a:endParaRPr lang="en-US" altLang="ja-JP" dirty="0"/>
          </a:p>
          <a:p>
            <a:pPr marL="228600" indent="-228600"/>
            <a:endParaRPr lang="en-US" dirty="0"/>
          </a:p>
        </p:txBody>
      </p:sp>
      <p:sp>
        <p:nvSpPr>
          <p:cNvPr id="36868" name="Slide Number Placeholder 3"/>
          <p:cNvSpPr>
            <a:spLocks noGrp="1"/>
          </p:cNvSpPr>
          <p:nvPr>
            <p:ph type="sldNum" sz="quarter" idx="5"/>
          </p:nvPr>
        </p:nvSpPr>
        <p:spPr bwMode="auto">
          <a:noFill/>
          <a:ln>
            <a:miter lim="800000"/>
            <a:headEnd/>
            <a:tailEnd/>
          </a:ln>
        </p:spPr>
        <p:txBody>
          <a:bodyPr/>
          <a:lstStyle/>
          <a:p>
            <a:fld id="{37128D1C-B9C6-6F40-AB6D-23C32CB7EBF0}" type="slidenum">
              <a:rPr lang="en-US"/>
              <a:pPr/>
              <a:t>13</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p:cNvSpPr>
          <p:nvPr>
            <p:ph type="sldImg"/>
          </p:nvPr>
        </p:nvSpPr>
        <p:spPr bwMode="auto">
          <a:noFill/>
          <a:ln>
            <a:solidFill>
              <a:srgbClr val="000000"/>
            </a:solidFill>
            <a:miter lim="800000"/>
            <a:headEnd/>
            <a:tailEnd/>
          </a:ln>
        </p:spPr>
      </p:sp>
      <p:sp>
        <p:nvSpPr>
          <p:cNvPr id="36867" name="Notes Placeholder 2"/>
          <p:cNvSpPr>
            <a:spLocks noGrp="1"/>
          </p:cNvSpPr>
          <p:nvPr>
            <p:ph type="body" idx="1"/>
          </p:nvPr>
        </p:nvSpPr>
        <p:spPr bwMode="auto">
          <a:noFill/>
        </p:spPr>
        <p:txBody>
          <a:bodyPr wrap="square" numCol="1" anchor="t" anchorCtr="0" compatLnSpc="1">
            <a:prstTxWarp prst="textNoShape">
              <a:avLst/>
            </a:prstTxWarp>
          </a:bodyPr>
          <a:lstStyle/>
          <a:p>
            <a:pPr marL="0" indent="0">
              <a:buFontTx/>
              <a:buNone/>
            </a:pPr>
            <a:r>
              <a:rPr lang="en-US" sz="1200" b="0" i="0" u="none" strike="noStrike" kern="1200" baseline="0" dirty="0" smtClean="0">
                <a:solidFill>
                  <a:srgbClr val="000000"/>
                </a:solidFill>
                <a:latin typeface="+mn-lt"/>
              </a:rPr>
              <a:t>Cells and their structures can  be captured using techniques that allow the human eye to perceive the micro and </a:t>
            </a:r>
            <a:r>
              <a:rPr lang="en-US" sz="1200" b="0" i="0" u="none" strike="noStrike" kern="1200" baseline="0" dirty="0" err="1" smtClean="0">
                <a:solidFill>
                  <a:srgbClr val="000000"/>
                </a:solidFill>
                <a:latin typeface="+mn-lt"/>
              </a:rPr>
              <a:t>nanoscale</a:t>
            </a:r>
            <a:r>
              <a:rPr lang="en-US" sz="1200" b="0" i="0" u="none" strike="noStrike" kern="1200" baseline="0" dirty="0" smtClean="0">
                <a:solidFill>
                  <a:srgbClr val="000000"/>
                </a:solidFill>
                <a:latin typeface="+mn-lt"/>
              </a:rPr>
              <a:t> components. All of the techniques presented here utilize light and the human eye’s capacity to detect color via cones and contrast via rods. </a:t>
            </a:r>
          </a:p>
          <a:p>
            <a:pPr marL="0" indent="0">
              <a:buFontTx/>
              <a:buNone/>
            </a:pPr>
            <a:endParaRPr lang="en-US" sz="1200" b="0" i="0" u="none" strike="noStrike" kern="1200" baseline="0" dirty="0" smtClean="0">
              <a:solidFill>
                <a:srgbClr val="000000"/>
              </a:solidFill>
              <a:latin typeface="+mn-lt"/>
            </a:endParaRPr>
          </a:p>
          <a:p>
            <a:pPr marL="0" indent="0">
              <a:buFontTx/>
              <a:buNone/>
            </a:pPr>
            <a:r>
              <a:rPr lang="en-US" sz="1200" b="1" i="0" u="none" strike="noStrike" kern="1200" baseline="0" dirty="0" smtClean="0">
                <a:solidFill>
                  <a:srgbClr val="000000"/>
                </a:solidFill>
                <a:latin typeface="+mn-lt"/>
              </a:rPr>
              <a:t>Wavelength Light Microscopy: </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Light Microscopy and Phase Contrast Microscopy utilize light, diffraction,</a:t>
            </a:r>
            <a:r>
              <a:rPr lang="en-US" baseline="0" dirty="0" smtClean="0"/>
              <a:t> and absorption to create images. The </a:t>
            </a:r>
            <a:r>
              <a:rPr lang="en-US" dirty="0" err="1" smtClean="0"/>
              <a:t>Nomarski</a:t>
            </a:r>
            <a:r>
              <a:rPr lang="en-US" baseline="0" dirty="0" smtClean="0"/>
              <a:t> technique </a:t>
            </a:r>
            <a:r>
              <a:rPr lang="en-US" dirty="0" smtClean="0"/>
              <a:t>captures 3D effects and phase enhances the destructive interference of light passing through the specimen and thus, good for living cells. </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1" dirty="0" smtClean="0"/>
              <a:t>Staining and Microscopy:</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Stains like </a:t>
            </a:r>
            <a:r>
              <a:rPr lang="en-US" dirty="0" err="1" smtClean="0"/>
              <a:t>Dapi</a:t>
            </a:r>
            <a:r>
              <a:rPr lang="en-US" dirty="0" smtClean="0"/>
              <a:t> DRAQ5 or </a:t>
            </a:r>
            <a:r>
              <a:rPr lang="en-US" dirty="0" err="1" smtClean="0"/>
              <a:t>Hoescht</a:t>
            </a:r>
            <a:r>
              <a:rPr lang="en-US" dirty="0" smtClean="0"/>
              <a:t> stain for nucleus. Additionally UV Light  excited </a:t>
            </a:r>
            <a:r>
              <a:rPr lang="en-US" dirty="0" err="1" smtClean="0"/>
              <a:t>Ethidium</a:t>
            </a:r>
            <a:r>
              <a:rPr lang="en-US" dirty="0" smtClean="0"/>
              <a:t> Bromide </a:t>
            </a:r>
            <a:r>
              <a:rPr lang="en-US" baseline="0" dirty="0" smtClean="0"/>
              <a:t> and allows</a:t>
            </a:r>
            <a:r>
              <a:rPr lang="en-US" dirty="0" smtClean="0"/>
              <a:t> DNA to be seen during gel electrophoresis</a:t>
            </a:r>
          </a:p>
          <a:p>
            <a:pPr marL="0" indent="0">
              <a:buFontTx/>
              <a:buNone/>
            </a:pPr>
            <a:endParaRPr lang="en-US" sz="1200" b="0" i="0" u="none" strike="noStrike" kern="1200" baseline="0" dirty="0" smtClean="0">
              <a:solidFill>
                <a:srgbClr val="000000"/>
              </a:solidFill>
              <a:latin typeface="+mn-lt"/>
            </a:endParaRPr>
          </a:p>
          <a:p>
            <a:pPr marL="228600" indent="-228600"/>
            <a:r>
              <a:rPr lang="en-US" b="1" dirty="0" smtClean="0"/>
              <a:t>Fluorescence Microscopy: </a:t>
            </a:r>
          </a:p>
          <a:p>
            <a:pPr marL="228600" indent="-228600"/>
            <a:r>
              <a:rPr lang="en-US" dirty="0" smtClean="0"/>
              <a:t>Antibody tagging (</a:t>
            </a:r>
            <a:r>
              <a:rPr lang="en-US" dirty="0" err="1" smtClean="0"/>
              <a:t>youtube</a:t>
            </a:r>
            <a:r>
              <a:rPr lang="en-US" baseline="0" dirty="0" smtClean="0"/>
              <a:t> video of antibody)</a:t>
            </a:r>
            <a:r>
              <a:rPr lang="en-US" dirty="0" smtClean="0"/>
              <a:t> with fluorescence and/or GFP chimeric protein, or GFP reporter constructs, or other molecules l</a:t>
            </a:r>
            <a:r>
              <a:rPr lang="en-US" baseline="0" dirty="0" smtClean="0"/>
              <a:t> allow researchers to how proteins work by revealing their location in the cell or tissue. </a:t>
            </a:r>
          </a:p>
          <a:p>
            <a:pPr marL="228600" indent="-228600"/>
            <a:endParaRPr lang="en-US" sz="1200" b="0" i="0" u="none" strike="noStrike" kern="1200" baseline="0" dirty="0" smtClean="0">
              <a:solidFill>
                <a:srgbClr val="000000"/>
              </a:solidFill>
              <a:latin typeface="+mn-lt"/>
            </a:endParaRPr>
          </a:p>
          <a:p>
            <a:pPr marL="0" indent="0">
              <a:buFontTx/>
              <a:buNone/>
            </a:pPr>
            <a:r>
              <a:rPr lang="en-US" sz="1200" b="0" i="0" u="none" strike="noStrike" kern="1200" baseline="0" dirty="0" smtClean="0">
                <a:solidFill>
                  <a:srgbClr val="000000"/>
                </a:solidFill>
                <a:latin typeface="+mn-lt"/>
              </a:rPr>
              <a:t>Some of the techniques involve the application of molecules that can bind to cellular DNA or protein and require fluorescence microscopy for visualization. UV light can cause </a:t>
            </a:r>
            <a:r>
              <a:rPr lang="en-US" sz="1200" b="0" i="0" u="none" strike="noStrike" kern="1200" baseline="0" dirty="0" err="1" smtClean="0">
                <a:solidFill>
                  <a:srgbClr val="000000"/>
                </a:solidFill>
                <a:latin typeface="+mn-lt"/>
              </a:rPr>
              <a:t>photobleaching</a:t>
            </a:r>
            <a:r>
              <a:rPr lang="en-US" sz="1200" b="0" i="0" u="none" strike="noStrike" kern="1200" baseline="0" dirty="0" smtClean="0">
                <a:solidFill>
                  <a:srgbClr val="000000"/>
                </a:solidFill>
                <a:latin typeface="+mn-lt"/>
              </a:rPr>
              <a:t> and damage the living the cell, but newer stains (DRAQ5 DNA stain) have been identified that do not result in </a:t>
            </a:r>
            <a:r>
              <a:rPr lang="en-US" sz="1200" b="0" i="0" u="none" strike="noStrike" kern="1200" baseline="0" dirty="0" err="1" smtClean="0">
                <a:solidFill>
                  <a:srgbClr val="000000"/>
                </a:solidFill>
                <a:latin typeface="+mn-lt"/>
              </a:rPr>
              <a:t>photobleaching</a:t>
            </a:r>
            <a:r>
              <a:rPr lang="en-US" sz="1200" b="0" i="0" u="none" strike="noStrike" kern="1200" baseline="0" dirty="0" smtClean="0">
                <a:solidFill>
                  <a:srgbClr val="000000"/>
                </a:solidFill>
                <a:latin typeface="+mn-lt"/>
              </a:rPr>
              <a:t> and thus can capture living cells in action.  Some of the techniques require that cells be punctured. Thus, images produced in this fashion capture cells at a particular moment of time and the cells are dead.  Examples include: fluorescent antibody tagging, or fluorescent poisons like </a:t>
            </a:r>
            <a:r>
              <a:rPr lang="en-US" sz="1200" b="0" i="0" u="none" strike="noStrike" kern="1200" baseline="0" dirty="0" err="1" smtClean="0">
                <a:solidFill>
                  <a:srgbClr val="000000"/>
                </a:solidFill>
                <a:latin typeface="+mn-lt"/>
              </a:rPr>
              <a:t>rhodamine</a:t>
            </a:r>
            <a:r>
              <a:rPr lang="en-US" sz="1200" b="0" i="0" u="none" strike="noStrike" kern="1200" baseline="0" dirty="0" smtClean="0">
                <a:solidFill>
                  <a:srgbClr val="000000"/>
                </a:solidFill>
                <a:latin typeface="+mn-lt"/>
              </a:rPr>
              <a:t> </a:t>
            </a:r>
            <a:r>
              <a:rPr lang="en-US" sz="1200" b="0" i="0" u="none" strike="noStrike" kern="1200" baseline="0" dirty="0" err="1" smtClean="0">
                <a:solidFill>
                  <a:srgbClr val="000000"/>
                </a:solidFill>
                <a:latin typeface="+mn-lt"/>
              </a:rPr>
              <a:t>phalloidin</a:t>
            </a:r>
            <a:r>
              <a:rPr lang="en-US" sz="1200" b="0" i="0" u="none" strike="noStrike" kern="1200" baseline="0" dirty="0" smtClean="0">
                <a:solidFill>
                  <a:srgbClr val="000000"/>
                </a:solidFill>
                <a:latin typeface="+mn-lt"/>
              </a:rPr>
              <a:t> which binds and stabilizes actin; Other techniques allow cells to take up or synthesize molecules that can attach to or become part of cellular proteins or DNA ( genetically engineered chimeric proteins or constructs), and thus allow scientists to capture real time events in living cells (</a:t>
            </a:r>
            <a:r>
              <a:rPr lang="en-US" sz="1200" b="0" i="0" u="none" strike="noStrike" kern="1200" baseline="0" dirty="0" err="1" smtClean="0">
                <a:solidFill>
                  <a:srgbClr val="000000"/>
                </a:solidFill>
                <a:latin typeface="+mn-lt"/>
              </a:rPr>
              <a:t>LacZ</a:t>
            </a:r>
            <a:r>
              <a:rPr lang="en-US" sz="1200" b="0" i="0" u="none" strike="noStrike" kern="1200" baseline="0" dirty="0" smtClean="0">
                <a:solidFill>
                  <a:srgbClr val="000000"/>
                </a:solidFill>
                <a:latin typeface="+mn-lt"/>
              </a:rPr>
              <a:t>, DRAQ5, and GFP) such as protein synthesis, protein localization and movement, and even expression profiles of whole sets of genes via gene reporter constructs. In addition to two dimensional imagery microscopes can also capture three dimensional aspects using </a:t>
            </a:r>
            <a:r>
              <a:rPr lang="en-US" dirty="0" err="1" smtClean="0"/>
              <a:t>Nomarski</a:t>
            </a:r>
            <a:r>
              <a:rPr lang="en-US" dirty="0" smtClean="0"/>
              <a:t> and phase enhances the destructive interference of light passing through the specimen and thus good for living cells.</a:t>
            </a:r>
          </a:p>
          <a:p>
            <a:pPr marL="228600" indent="-228600"/>
            <a:endParaRPr lang="en-US" dirty="0" smtClean="0"/>
          </a:p>
          <a:p>
            <a:pPr marL="228600" indent="-228600"/>
            <a:r>
              <a:rPr lang="en-US" b="1" dirty="0" smtClean="0"/>
              <a:t>References:</a:t>
            </a:r>
            <a:r>
              <a:rPr lang="en-US" b="1" baseline="0" dirty="0" smtClean="0"/>
              <a:t> </a:t>
            </a:r>
          </a:p>
          <a:p>
            <a:pPr marL="228600" indent="-228600"/>
            <a:r>
              <a:rPr lang="en-US" b="1" dirty="0" smtClean="0"/>
              <a:t>1. Video: </a:t>
            </a:r>
            <a:r>
              <a:rPr lang="en-US" dirty="0" err="1" smtClean="0"/>
              <a:t>Noske</a:t>
            </a:r>
            <a:r>
              <a:rPr lang="en-US" dirty="0"/>
              <a:t>, </a:t>
            </a:r>
            <a:r>
              <a:rPr lang="en-US" dirty="0" smtClean="0"/>
              <a:t>A. 2011 Separation of a Cell. People</a:t>
            </a:r>
            <a:r>
              <a:rPr lang="ja-JP" altLang="en-US" dirty="0" smtClean="0"/>
              <a:t>’</a:t>
            </a:r>
            <a:r>
              <a:rPr lang="en-US" altLang="ja-JP" dirty="0" smtClean="0"/>
              <a:t>s </a:t>
            </a:r>
            <a:r>
              <a:rPr lang="en-US" altLang="ja-JP" dirty="0"/>
              <a:t>Choice Award </a:t>
            </a:r>
            <a:r>
              <a:rPr lang="en-US" altLang="ja-JP" dirty="0" smtClean="0"/>
              <a:t>Illustration</a:t>
            </a:r>
            <a:r>
              <a:rPr lang="en-US" altLang="ja-JP" baseline="0" dirty="0" smtClean="0"/>
              <a:t> </a:t>
            </a:r>
            <a:r>
              <a:rPr lang="en-US" altLang="ja-JP" dirty="0" smtClean="0"/>
              <a:t>Science</a:t>
            </a:r>
            <a:r>
              <a:rPr lang="en-US" altLang="ja-JP" baseline="0" dirty="0" smtClean="0"/>
              <a:t> </a:t>
            </a:r>
            <a:r>
              <a:rPr lang="en-US" altLang="ja-JP" dirty="0" smtClean="0"/>
              <a:t>and </a:t>
            </a:r>
            <a:r>
              <a:rPr lang="en-US" altLang="ja-JP" dirty="0"/>
              <a:t>Engineering Visualization Challenge. http://</a:t>
            </a:r>
            <a:r>
              <a:rPr lang="en-US" altLang="ja-JP" dirty="0" err="1"/>
              <a:t>www.sciencemag.org</a:t>
            </a:r>
            <a:r>
              <a:rPr lang="en-US" altLang="ja-JP" dirty="0"/>
              <a:t>/content/335/6068/528.full . The image is a video link in </a:t>
            </a:r>
            <a:r>
              <a:rPr lang="en-US" altLang="ja-JP" dirty="0" err="1"/>
              <a:t>Youtube</a:t>
            </a:r>
            <a:r>
              <a:rPr lang="en-US" altLang="ja-JP" dirty="0"/>
              <a:t>. (http://</a:t>
            </a:r>
            <a:r>
              <a:rPr lang="en-US" altLang="ja-JP" dirty="0" err="1"/>
              <a:t>www.youtube.com</a:t>
            </a:r>
            <a:r>
              <a:rPr lang="en-US" altLang="ja-JP" dirty="0"/>
              <a:t>/</a:t>
            </a:r>
            <a:r>
              <a:rPr lang="en-US" altLang="ja-JP" dirty="0" err="1"/>
              <a:t>watch?v</a:t>
            </a:r>
            <a:r>
              <a:rPr lang="en-US" altLang="ja-JP" dirty="0"/>
              <a:t>=oFQZm7UEHFY)  The </a:t>
            </a:r>
            <a:r>
              <a:rPr lang="en-US" altLang="ja-JP" dirty="0" err="1"/>
              <a:t>miniSOG</a:t>
            </a:r>
            <a:r>
              <a:rPr lang="en-US" altLang="ja-JP" dirty="0"/>
              <a:t>  staining for electron microscopy and light </a:t>
            </a:r>
            <a:r>
              <a:rPr lang="en-US" altLang="ja-JP" dirty="0" smtClean="0"/>
              <a:t>microscopy</a:t>
            </a:r>
            <a:r>
              <a:rPr lang="en-US" altLang="ja-JP" baseline="0" dirty="0" smtClean="0"/>
              <a:t> </a:t>
            </a:r>
            <a:r>
              <a:rPr lang="en-US" altLang="ja-JP" dirty="0" smtClean="0"/>
              <a:t>can </a:t>
            </a:r>
            <a:r>
              <a:rPr lang="en-US" altLang="ja-JP" dirty="0"/>
              <a:t>be used to create chimeric </a:t>
            </a:r>
            <a:r>
              <a:rPr lang="en-US" altLang="ja-JP" dirty="0" smtClean="0"/>
              <a:t>proteins </a:t>
            </a:r>
            <a:r>
              <a:rPr lang="en-US" altLang="ja-JP" dirty="0"/>
              <a:t>. In this case the miniSOh-histone2B chimera demonstrates the ways in which the histones are involved in cell separation in cancer cells using serial block face </a:t>
            </a:r>
            <a:r>
              <a:rPr lang="en-US" altLang="ja-JP" dirty="0" smtClean="0"/>
              <a:t> scanning electron microscopy</a:t>
            </a:r>
            <a:r>
              <a:rPr lang="en-US" altLang="ja-JP" baseline="0" dirty="0" smtClean="0"/>
              <a:t>  which can utilize a</a:t>
            </a:r>
            <a:r>
              <a:rPr lang="en-US" dirty="0" smtClean="0"/>
              <a:t>ntibody tagging with </a:t>
            </a:r>
            <a:r>
              <a:rPr lang="en-US" dirty="0" err="1" smtClean="0"/>
              <a:t>flourescence</a:t>
            </a:r>
            <a:r>
              <a:rPr lang="en-US" dirty="0" smtClean="0"/>
              <a:t> and/or GFP chimeric protein, or GFP reporter constructs, or other molecules like the one shown here. </a:t>
            </a:r>
            <a:endParaRPr lang="en-US" altLang="ja-JP" dirty="0"/>
          </a:p>
          <a:p>
            <a:pPr marL="228600" indent="-228600"/>
            <a:endParaRPr lang="en-US" dirty="0"/>
          </a:p>
        </p:txBody>
      </p:sp>
      <p:sp>
        <p:nvSpPr>
          <p:cNvPr id="36868" name="Slide Number Placeholder 3"/>
          <p:cNvSpPr>
            <a:spLocks noGrp="1"/>
          </p:cNvSpPr>
          <p:nvPr>
            <p:ph type="sldNum" sz="quarter" idx="5"/>
          </p:nvPr>
        </p:nvSpPr>
        <p:spPr bwMode="auto">
          <a:noFill/>
          <a:ln>
            <a:miter lim="800000"/>
            <a:headEnd/>
            <a:tailEnd/>
          </a:ln>
        </p:spPr>
        <p:txBody>
          <a:bodyPr/>
          <a:lstStyle/>
          <a:p>
            <a:fld id="{37128D1C-B9C6-6F40-AB6D-23C32CB7EBF0}" type="slidenum">
              <a:rPr lang="en-US"/>
              <a:pPr/>
              <a:t>14</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4198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err="1" smtClean="0">
                <a:latin typeface="Calibri" charset="0"/>
                <a:ea typeface="ＭＳ Ｐゴシック" charset="0"/>
                <a:cs typeface="ＭＳ Ｐゴシック" charset="0"/>
              </a:rPr>
              <a:t>Gia</a:t>
            </a:r>
            <a:r>
              <a:rPr lang="en-US" baseline="0" dirty="0" smtClean="0">
                <a:latin typeface="Calibri" charset="0"/>
                <a:ea typeface="ＭＳ Ｐゴシック" charset="0"/>
                <a:cs typeface="ＭＳ Ｐゴシック" charset="0"/>
              </a:rPr>
              <a:t> </a:t>
            </a:r>
            <a:r>
              <a:rPr lang="en-US" baseline="0" dirty="0" err="1" smtClean="0">
                <a:latin typeface="Calibri" charset="0"/>
                <a:ea typeface="ＭＳ Ｐゴシック" charset="0"/>
                <a:cs typeface="ＭＳ Ｐゴシック" charset="0"/>
              </a:rPr>
              <a:t>Voeltz</a:t>
            </a:r>
            <a:r>
              <a:rPr lang="en-US" baseline="0" dirty="0" smtClean="0">
                <a:latin typeface="Calibri" charset="0"/>
                <a:ea typeface="ＭＳ Ｐゴシック" charset="0"/>
                <a:cs typeface="ＭＳ Ｐゴシック" charset="0"/>
              </a:rPr>
              <a:t> describes her work on the endoplasmic reticulum and her willingness to enter cell biology with no preconceived ideas of how cell organelles and structures operate. </a:t>
            </a:r>
          </a:p>
          <a:p>
            <a:pPr eaLnBrk="1" hangingPunct="1">
              <a:spcBef>
                <a:spcPct val="0"/>
              </a:spcBef>
            </a:pPr>
            <a:endParaRPr lang="en-US" baseline="0" dirty="0" smtClean="0">
              <a:latin typeface="Calibri" charset="0"/>
              <a:ea typeface="ＭＳ Ｐゴシック" charset="0"/>
              <a:cs typeface="ＭＳ Ｐゴシック" charset="0"/>
            </a:endParaRPr>
          </a:p>
          <a:p>
            <a:pPr eaLnBrk="1" hangingPunct="1">
              <a:spcBef>
                <a:spcPct val="0"/>
              </a:spcBef>
            </a:pPr>
            <a:r>
              <a:rPr lang="en-US" b="1" baseline="0" dirty="0" smtClean="0">
                <a:latin typeface="Calibri" charset="0"/>
                <a:ea typeface="ＭＳ Ｐゴシック" charset="0"/>
                <a:cs typeface="ＭＳ Ｐゴシック" charset="0"/>
              </a:rPr>
              <a:t>References: </a:t>
            </a:r>
          </a:p>
          <a:p>
            <a:pPr marL="228600" indent="-228600" eaLnBrk="1" hangingPunct="1">
              <a:spcBef>
                <a:spcPct val="0"/>
              </a:spcBef>
              <a:buAutoNum type="arabicPeriod"/>
            </a:pPr>
            <a:r>
              <a:rPr lang="en-US" baseline="0" dirty="0" smtClean="0">
                <a:latin typeface="Calibri" charset="0"/>
                <a:ea typeface="ＭＳ Ｐゴシック" charset="0"/>
                <a:cs typeface="ＭＳ Ｐゴシック" charset="0"/>
              </a:rPr>
              <a:t>Rosen, M. Sept 22, 2015. </a:t>
            </a:r>
            <a:r>
              <a:rPr lang="en-US" baseline="0" dirty="0" err="1" smtClean="0">
                <a:latin typeface="Calibri" charset="0"/>
                <a:ea typeface="ＭＳ Ｐゴシック" charset="0"/>
                <a:cs typeface="ＭＳ Ｐゴシック" charset="0"/>
              </a:rPr>
              <a:t>Gia</a:t>
            </a:r>
            <a:r>
              <a:rPr lang="en-US" baseline="0" dirty="0" smtClean="0">
                <a:latin typeface="Calibri" charset="0"/>
                <a:ea typeface="ＭＳ Ｐゴシック" charset="0"/>
                <a:cs typeface="ＭＳ Ｐゴシック" charset="0"/>
              </a:rPr>
              <a:t> </a:t>
            </a:r>
            <a:r>
              <a:rPr lang="en-US" baseline="0" dirty="0" err="1" smtClean="0">
                <a:latin typeface="Calibri" charset="0"/>
                <a:ea typeface="ＭＳ Ｐゴシック" charset="0"/>
                <a:cs typeface="ＭＳ Ｐゴシック" charset="0"/>
              </a:rPr>
              <a:t>Voeltz</a:t>
            </a:r>
            <a:r>
              <a:rPr lang="en-US" baseline="0" dirty="0" smtClean="0">
                <a:latin typeface="Calibri" charset="0"/>
                <a:ea typeface="ＭＳ Ｐゴシック" charset="0"/>
                <a:cs typeface="ＭＳ Ｐゴシック" charset="0"/>
              </a:rPr>
              <a:t>: Redrawing the cell’s floor plan. Science News. 188 (7):24. https://</a:t>
            </a:r>
            <a:r>
              <a:rPr lang="en-US" baseline="0" dirty="0" err="1" smtClean="0">
                <a:latin typeface="Calibri" charset="0"/>
                <a:ea typeface="ＭＳ Ｐゴシック" charset="0"/>
                <a:cs typeface="ＭＳ Ｐゴシック" charset="0"/>
              </a:rPr>
              <a:t>www.sciencenews.org</a:t>
            </a:r>
            <a:r>
              <a:rPr lang="en-US" baseline="0" dirty="0" smtClean="0">
                <a:latin typeface="Calibri" charset="0"/>
                <a:ea typeface="ＭＳ Ｐゴシック" charset="0"/>
                <a:cs typeface="ＭＳ Ｐゴシック" charset="0"/>
              </a:rPr>
              <a:t>/article/</a:t>
            </a:r>
            <a:r>
              <a:rPr lang="en-US" baseline="0" dirty="0" err="1" smtClean="0">
                <a:latin typeface="Calibri" charset="0"/>
                <a:ea typeface="ＭＳ Ｐゴシック" charset="0"/>
                <a:cs typeface="ＭＳ Ｐゴシック" charset="0"/>
              </a:rPr>
              <a:t>gia</a:t>
            </a:r>
            <a:r>
              <a:rPr lang="en-US" baseline="0" dirty="0" smtClean="0">
                <a:latin typeface="Calibri" charset="0"/>
                <a:ea typeface="ＭＳ Ｐゴシック" charset="0"/>
                <a:cs typeface="ＭＳ Ｐゴシック" charset="0"/>
              </a:rPr>
              <a:t>-</a:t>
            </a:r>
            <a:r>
              <a:rPr lang="en-US" baseline="0" dirty="0" err="1" smtClean="0">
                <a:latin typeface="Calibri" charset="0"/>
                <a:ea typeface="ＭＳ Ｐゴシック" charset="0"/>
                <a:cs typeface="ＭＳ Ｐゴシック" charset="0"/>
              </a:rPr>
              <a:t>voeltz</a:t>
            </a:r>
            <a:r>
              <a:rPr lang="en-US" baseline="0" dirty="0" smtClean="0">
                <a:latin typeface="Calibri" charset="0"/>
                <a:ea typeface="ＭＳ Ｐゴシック" charset="0"/>
                <a:cs typeface="ＭＳ Ｐゴシック" charset="0"/>
              </a:rPr>
              <a:t>-redrawing-cells-floor-plan</a:t>
            </a:r>
          </a:p>
          <a:p>
            <a:pPr marL="228600" indent="-228600" eaLnBrk="1" hangingPunct="1">
              <a:spcBef>
                <a:spcPct val="0"/>
              </a:spcBef>
              <a:buAutoNum type="arabicPeriod"/>
            </a:pPr>
            <a:r>
              <a:rPr lang="en-US" baseline="0" dirty="0" smtClean="0">
                <a:latin typeface="Calibri" charset="0"/>
                <a:ea typeface="ＭＳ Ｐゴシック" charset="0"/>
                <a:cs typeface="ＭＳ Ｐゴシック" charset="0"/>
              </a:rPr>
              <a:t>Fell, A. 2011. New Insights on How Cell’s Powerhouse Divides.  UC Davis News. https://</a:t>
            </a:r>
            <a:r>
              <a:rPr lang="en-US" baseline="0" dirty="0" err="1" smtClean="0">
                <a:latin typeface="Calibri" charset="0"/>
                <a:ea typeface="ＭＳ Ｐゴシック" charset="0"/>
                <a:cs typeface="ＭＳ Ｐゴシック" charset="0"/>
              </a:rPr>
              <a:t>www.ucdavis.edu</a:t>
            </a:r>
            <a:r>
              <a:rPr lang="en-US" baseline="0" dirty="0" smtClean="0">
                <a:latin typeface="Calibri" charset="0"/>
                <a:ea typeface="ＭＳ Ｐゴシック" charset="0"/>
                <a:cs typeface="ＭＳ Ｐゴシック" charset="0"/>
              </a:rPr>
              <a:t>/news/new-insight-how-cells-powerhouse-divides</a:t>
            </a:r>
            <a:endParaRPr lang="en-US" dirty="0" smtClean="0">
              <a:latin typeface="Calibri" charset="0"/>
              <a:ea typeface="ＭＳ Ｐゴシック" charset="0"/>
              <a:cs typeface="ＭＳ Ｐゴシック" charset="0"/>
            </a:endParaRPr>
          </a:p>
          <a:p>
            <a:pPr eaLnBrk="1" hangingPunct="1">
              <a:spcBef>
                <a:spcPct val="0"/>
              </a:spcBef>
            </a:pPr>
            <a:endParaRPr lang="en-US" dirty="0" smtClean="0">
              <a:latin typeface="Calibri" charset="0"/>
              <a:ea typeface="ＭＳ Ｐゴシック" charset="0"/>
              <a:cs typeface="ＭＳ Ｐゴシック" charset="0"/>
            </a:endParaRPr>
          </a:p>
          <a:p>
            <a:pPr eaLnBrk="1" hangingPunct="1">
              <a:spcBef>
                <a:spcPct val="0"/>
              </a:spcBef>
            </a:pPr>
            <a:r>
              <a:rPr lang="en-US" dirty="0" smtClean="0">
                <a:latin typeface="Calibri" charset="0"/>
                <a:ea typeface="ＭＳ Ｐゴシック" charset="0"/>
                <a:cs typeface="ＭＳ Ｐゴシック" charset="0"/>
              </a:rPr>
              <a:t>Directly </a:t>
            </a:r>
            <a:r>
              <a:rPr lang="en-US" dirty="0">
                <a:latin typeface="Calibri" charset="0"/>
                <a:ea typeface="ＭＳ Ｐゴシック" charset="0"/>
                <a:cs typeface="ＭＳ Ｐゴシック" charset="0"/>
              </a:rPr>
              <a:t>taken from News release UC Davis September </a:t>
            </a:r>
            <a:r>
              <a:rPr lang="en-US" dirty="0" smtClean="0">
                <a:latin typeface="Calibri" charset="0"/>
                <a:ea typeface="ＭＳ Ｐゴシック" charset="0"/>
                <a:cs typeface="ＭＳ Ｐゴシック" charset="0"/>
              </a:rPr>
              <a:t>2,2011:</a:t>
            </a:r>
          </a:p>
          <a:p>
            <a:pPr eaLnBrk="1" hangingPunct="1">
              <a:spcBef>
                <a:spcPct val="0"/>
              </a:spcBef>
            </a:pPr>
            <a:endParaRPr lang="en-US" dirty="0">
              <a:latin typeface="Calibri" charset="0"/>
              <a:ea typeface="ＭＳ Ｐゴシック" charset="0"/>
              <a:cs typeface="ＭＳ Ｐゴシック" charset="0"/>
            </a:endParaRPr>
          </a:p>
          <a:p>
            <a:pPr eaLnBrk="1" hangingPunct="1">
              <a:spcBef>
                <a:spcPct val="0"/>
              </a:spcBef>
            </a:pPr>
            <a:r>
              <a:rPr lang="en-US" dirty="0">
                <a:latin typeface="Calibri" charset="0"/>
                <a:ea typeface="ＭＳ Ｐゴシック" charset="0"/>
                <a:cs typeface="ＭＳ Ｐゴシック" charset="0"/>
              </a:rPr>
              <a:t>New research from the University of California, Davis, and the University of Colorado at Boulder puts an unexpected twist on how mitochondria, the energy-generating structures within cells, divide. The work, which could have implications for a wide range of diseases and conditions, was published today (Sept. 2) in the journal Science.</a:t>
            </a:r>
          </a:p>
          <a:p>
            <a:pPr eaLnBrk="1" hangingPunct="1">
              <a:spcBef>
                <a:spcPct val="0"/>
              </a:spcBef>
            </a:pPr>
            <a:r>
              <a:rPr lang="ja-JP" altLang="en-US" dirty="0">
                <a:latin typeface="Calibri" charset="0"/>
                <a:ea typeface="ＭＳ Ｐゴシック" charset="0"/>
                <a:cs typeface="ＭＳ Ｐゴシック" charset="0"/>
              </a:rPr>
              <a:t>“</a:t>
            </a:r>
            <a:r>
              <a:rPr lang="en-US" altLang="ja-JP" dirty="0">
                <a:latin typeface="Calibri" charset="0"/>
                <a:ea typeface="ＭＳ Ｐゴシック" charset="0"/>
                <a:cs typeface="ＭＳ Ｐゴシック" charset="0"/>
              </a:rPr>
              <a:t>It</a:t>
            </a:r>
            <a:r>
              <a:rPr lang="ja-JP" altLang="en-US" dirty="0">
                <a:latin typeface="Calibri" charset="0"/>
                <a:ea typeface="ＭＳ Ｐゴシック" charset="0"/>
                <a:cs typeface="ＭＳ Ｐゴシック" charset="0"/>
              </a:rPr>
              <a:t>’</a:t>
            </a:r>
            <a:r>
              <a:rPr lang="en-US" altLang="ja-JP" dirty="0">
                <a:latin typeface="Calibri" charset="0"/>
                <a:ea typeface="ＭＳ Ｐゴシック" charset="0"/>
                <a:cs typeface="ＭＳ Ｐゴシック" charset="0"/>
              </a:rPr>
              <a:t>s a paradigm shift in cell biology,</a:t>
            </a:r>
            <a:r>
              <a:rPr lang="ja-JP" altLang="en-US" dirty="0">
                <a:latin typeface="Calibri" charset="0"/>
                <a:ea typeface="ＭＳ Ｐゴシック" charset="0"/>
                <a:cs typeface="ＭＳ Ｐゴシック" charset="0"/>
              </a:rPr>
              <a:t>”</a:t>
            </a:r>
            <a:r>
              <a:rPr lang="en-US" altLang="ja-JP" dirty="0">
                <a:latin typeface="Calibri" charset="0"/>
                <a:ea typeface="ＭＳ Ｐゴシック" charset="0"/>
                <a:cs typeface="ＭＳ Ｐゴシック" charset="0"/>
              </a:rPr>
              <a:t> said Jodi </a:t>
            </a:r>
            <a:r>
              <a:rPr lang="en-US" altLang="ja-JP" dirty="0" err="1">
                <a:latin typeface="Calibri" charset="0"/>
                <a:ea typeface="ＭＳ Ｐゴシック" charset="0"/>
                <a:cs typeface="ＭＳ Ｐゴシック" charset="0"/>
              </a:rPr>
              <a:t>Nunnari</a:t>
            </a:r>
            <a:r>
              <a:rPr lang="en-US" altLang="ja-JP" dirty="0">
                <a:latin typeface="Calibri" charset="0"/>
                <a:ea typeface="ＭＳ Ｐゴシック" charset="0"/>
                <a:cs typeface="ＭＳ Ｐゴシック" charset="0"/>
              </a:rPr>
              <a:t>, professor and chair of molecular cell biology at UC Davis and a co-author of the paper.</a:t>
            </a:r>
          </a:p>
          <a:p>
            <a:pPr eaLnBrk="1" hangingPunct="1">
              <a:spcBef>
                <a:spcPct val="0"/>
              </a:spcBef>
            </a:pPr>
            <a:r>
              <a:rPr lang="en-US" dirty="0">
                <a:latin typeface="Calibri" charset="0"/>
                <a:ea typeface="ＭＳ Ｐゴシック" charset="0"/>
                <a:cs typeface="ＭＳ Ｐゴシック" charset="0"/>
              </a:rPr>
              <a:t>Mitochondria produce chemical energy for a cell</a:t>
            </a:r>
            <a:r>
              <a:rPr lang="ja-JP" altLang="en-US" dirty="0">
                <a:latin typeface="Calibri" charset="0"/>
                <a:ea typeface="ＭＳ Ｐゴシック" charset="0"/>
                <a:cs typeface="ＭＳ Ｐゴシック" charset="0"/>
              </a:rPr>
              <a:t>’</a:t>
            </a:r>
            <a:r>
              <a:rPr lang="en-US" altLang="ja-JP" dirty="0">
                <a:latin typeface="Calibri" charset="0"/>
                <a:ea typeface="ＭＳ Ｐゴシック" charset="0"/>
                <a:cs typeface="ＭＳ Ｐゴシック" charset="0"/>
              </a:rPr>
              <a:t>s needs. They are wrapped in two membranes, have their own DNA, and can divide to produce new mitochondria. When this division is not properly controlled, it can result in cell death. Defects in mitochondria have been linked to a wide range of degenerative conditions and diseases, including diabetes, cardiovascular disease and stroke</a:t>
            </a:r>
            <a:r>
              <a:rPr lang="en-US" altLang="ja-JP" dirty="0" smtClean="0">
                <a:latin typeface="Calibri" charset="0"/>
                <a:ea typeface="ＭＳ Ｐゴシック" charset="0"/>
                <a:cs typeface="ＭＳ Ｐゴシック" charset="0"/>
              </a:rPr>
              <a:t>.</a:t>
            </a:r>
          </a:p>
          <a:p>
            <a:pPr eaLnBrk="1" hangingPunct="1">
              <a:spcBef>
                <a:spcPct val="0"/>
              </a:spcBef>
            </a:pPr>
            <a:endParaRPr lang="en-US" altLang="ja-JP" dirty="0">
              <a:latin typeface="Calibri" charset="0"/>
              <a:ea typeface="ＭＳ Ｐゴシック" charset="0"/>
              <a:cs typeface="ＭＳ Ｐゴシック" charset="0"/>
            </a:endParaRPr>
          </a:p>
          <a:p>
            <a:pPr eaLnBrk="1" hangingPunct="1">
              <a:spcBef>
                <a:spcPct val="0"/>
              </a:spcBef>
            </a:pPr>
            <a:r>
              <a:rPr lang="en-US" dirty="0">
                <a:latin typeface="Calibri" charset="0"/>
                <a:ea typeface="ＭＳ Ｐゴシック" charset="0"/>
                <a:cs typeface="ＭＳ Ｐゴシック" charset="0"/>
              </a:rPr>
              <a:t>The research team led by </a:t>
            </a:r>
            <a:r>
              <a:rPr lang="en-US" dirty="0" err="1">
                <a:latin typeface="Calibri" charset="0"/>
                <a:ea typeface="ＭＳ Ｐゴシック" charset="0"/>
                <a:cs typeface="ＭＳ Ｐゴシック" charset="0"/>
              </a:rPr>
              <a:t>Gia</a:t>
            </a:r>
            <a:r>
              <a:rPr lang="en-US" dirty="0">
                <a:latin typeface="Calibri" charset="0"/>
                <a:ea typeface="ＭＳ Ｐゴシック" charset="0"/>
                <a:cs typeface="ＭＳ Ｐゴシック" charset="0"/>
              </a:rPr>
              <a:t> </a:t>
            </a:r>
            <a:r>
              <a:rPr lang="en-US" dirty="0" err="1">
                <a:latin typeface="Calibri" charset="0"/>
                <a:ea typeface="ＭＳ Ｐゴシック" charset="0"/>
                <a:cs typeface="ＭＳ Ｐゴシック" charset="0"/>
              </a:rPr>
              <a:t>Voeltz</a:t>
            </a:r>
            <a:r>
              <a:rPr lang="en-US" dirty="0">
                <a:latin typeface="Calibri" charset="0"/>
                <a:ea typeface="ＭＳ Ｐゴシック" charset="0"/>
                <a:cs typeface="ＭＳ Ｐゴシック" charset="0"/>
              </a:rPr>
              <a:t>, assistant professor in the Department of Molecular Cell and Developmental Biology at CU-Boulder, and </a:t>
            </a:r>
            <a:r>
              <a:rPr lang="en-US" dirty="0" err="1">
                <a:latin typeface="Calibri" charset="0"/>
                <a:ea typeface="ＭＳ Ｐゴシック" charset="0"/>
                <a:cs typeface="ＭＳ Ｐゴシック" charset="0"/>
              </a:rPr>
              <a:t>Nunnari</a:t>
            </a:r>
            <a:r>
              <a:rPr lang="en-US" dirty="0">
                <a:latin typeface="Calibri" charset="0"/>
                <a:ea typeface="ＭＳ Ｐゴシック" charset="0"/>
                <a:cs typeface="ＭＳ Ｐゴシック" charset="0"/>
              </a:rPr>
              <a:t>, at UC Davis, investigated how another structure in the cell, the endoplasmic reticulum or ER, is related to mitochondrial division</a:t>
            </a:r>
            <a:r>
              <a:rPr lang="en-US" dirty="0" smtClean="0">
                <a:latin typeface="Calibri" charset="0"/>
                <a:ea typeface="ＭＳ Ｐゴシック" charset="0"/>
                <a:cs typeface="ＭＳ Ｐゴシック" charset="0"/>
              </a:rPr>
              <a:t>.</a:t>
            </a:r>
          </a:p>
          <a:p>
            <a:pPr eaLnBrk="1" hangingPunct="1">
              <a:spcBef>
                <a:spcPct val="0"/>
              </a:spcBef>
            </a:pPr>
            <a:endParaRPr lang="en-US" dirty="0">
              <a:latin typeface="Calibri" charset="0"/>
              <a:ea typeface="ＭＳ Ｐゴシック" charset="0"/>
              <a:cs typeface="ＭＳ Ｐゴシック" charset="0"/>
            </a:endParaRPr>
          </a:p>
          <a:p>
            <a:pPr eaLnBrk="1" hangingPunct="1">
              <a:spcBef>
                <a:spcPct val="0"/>
              </a:spcBef>
            </a:pPr>
            <a:r>
              <a:rPr lang="en-US" dirty="0">
                <a:latin typeface="Calibri" charset="0"/>
                <a:ea typeface="ＭＳ Ｐゴシック" charset="0"/>
                <a:cs typeface="ＭＳ Ｐゴシック" charset="0"/>
              </a:rPr>
              <a:t>The ER is a complex network of sacs and tubules that spreads out from the nucleus and is distributed throughout the cell. It is thought to play a role in a range of cell processes, including making secretory protein and lipids, and transporting molecules around the cell</a:t>
            </a:r>
            <a:r>
              <a:rPr lang="en-US" dirty="0" smtClean="0">
                <a:latin typeface="Calibri" charset="0"/>
                <a:ea typeface="ＭＳ Ｐゴシック" charset="0"/>
                <a:cs typeface="ＭＳ Ｐゴシック" charset="0"/>
              </a:rPr>
              <a:t>.</a:t>
            </a:r>
          </a:p>
          <a:p>
            <a:pPr eaLnBrk="1" hangingPunct="1">
              <a:spcBef>
                <a:spcPct val="0"/>
              </a:spcBef>
            </a:pPr>
            <a:endParaRPr lang="en-US" dirty="0">
              <a:latin typeface="Calibri" charset="0"/>
              <a:ea typeface="ＭＳ Ｐゴシック" charset="0"/>
              <a:cs typeface="ＭＳ Ｐゴシック" charset="0"/>
            </a:endParaRPr>
          </a:p>
          <a:p>
            <a:pPr eaLnBrk="1" hangingPunct="1">
              <a:spcBef>
                <a:spcPct val="0"/>
              </a:spcBef>
            </a:pPr>
            <a:r>
              <a:rPr lang="en-US" dirty="0">
                <a:latin typeface="Calibri" charset="0"/>
                <a:ea typeface="ＭＳ Ｐゴシック" charset="0"/>
                <a:cs typeface="ＭＳ Ｐゴシック" charset="0"/>
              </a:rPr>
              <a:t>The team found that in both yeast and mammalian cells, mitochondrial division overwhelmingly occurred at points where the two structures, mitochondria and ER, touched.</a:t>
            </a:r>
          </a:p>
          <a:p>
            <a:pPr eaLnBrk="1" hangingPunct="1">
              <a:spcBef>
                <a:spcPct val="0"/>
              </a:spcBef>
            </a:pPr>
            <a:r>
              <a:rPr lang="en-US" dirty="0">
                <a:latin typeface="Calibri" charset="0"/>
                <a:ea typeface="ＭＳ Ｐゴシック" charset="0"/>
                <a:cs typeface="ＭＳ Ｐゴシック" charset="0"/>
              </a:rPr>
              <a:t>Previous work by </a:t>
            </a:r>
            <a:r>
              <a:rPr lang="en-US" dirty="0" err="1">
                <a:latin typeface="Calibri" charset="0"/>
                <a:ea typeface="ＭＳ Ｐゴシック" charset="0"/>
                <a:cs typeface="ＭＳ Ｐゴシック" charset="0"/>
              </a:rPr>
              <a:t>Nunnari</a:t>
            </a:r>
            <a:r>
              <a:rPr lang="ja-JP" altLang="en-US" dirty="0">
                <a:latin typeface="Calibri" charset="0"/>
                <a:ea typeface="ＭＳ Ｐゴシック" charset="0"/>
                <a:cs typeface="ＭＳ Ｐゴシック" charset="0"/>
              </a:rPr>
              <a:t>’</a:t>
            </a:r>
            <a:r>
              <a:rPr lang="en-US" altLang="ja-JP" dirty="0">
                <a:latin typeface="Calibri" charset="0"/>
                <a:ea typeface="ＭＳ Ｐゴシック" charset="0"/>
                <a:cs typeface="ＭＳ Ｐゴシック" charset="0"/>
              </a:rPr>
              <a:t>s lab and others has shown that mitochondrial division is regulated by </a:t>
            </a:r>
            <a:r>
              <a:rPr lang="en-US" altLang="ja-JP" dirty="0" err="1">
                <a:latin typeface="Calibri" charset="0"/>
                <a:ea typeface="ＭＳ Ｐゴシック" charset="0"/>
                <a:cs typeface="ＭＳ Ｐゴシック" charset="0"/>
              </a:rPr>
              <a:t>dynamin</a:t>
            </a:r>
            <a:r>
              <a:rPr lang="en-US" altLang="ja-JP" dirty="0">
                <a:latin typeface="Calibri" charset="0"/>
                <a:ea typeface="ＭＳ Ｐゴシック" charset="0"/>
                <a:cs typeface="ＭＳ Ｐゴシック" charset="0"/>
              </a:rPr>
              <a:t> related protein-1, which assembles into a ligature that tightens around the </a:t>
            </a:r>
            <a:r>
              <a:rPr lang="en-US" altLang="ja-JP" dirty="0" err="1">
                <a:latin typeface="Calibri" charset="0"/>
                <a:ea typeface="ＭＳ Ｐゴシック" charset="0"/>
                <a:cs typeface="ＭＳ Ｐゴシック" charset="0"/>
              </a:rPr>
              <a:t>sausagelike</a:t>
            </a:r>
            <a:r>
              <a:rPr lang="en-US" altLang="ja-JP" dirty="0">
                <a:latin typeface="Calibri" charset="0"/>
                <a:ea typeface="ＭＳ Ｐゴシック" charset="0"/>
                <a:cs typeface="ＭＳ Ｐゴシック" charset="0"/>
              </a:rPr>
              <a:t> mitochondrion and causes it to divide</a:t>
            </a:r>
            <a:r>
              <a:rPr lang="en-US" altLang="ja-JP" dirty="0" smtClean="0">
                <a:latin typeface="Calibri" charset="0"/>
                <a:ea typeface="ＭＳ Ｐゴシック" charset="0"/>
                <a:cs typeface="ＭＳ Ｐゴシック" charset="0"/>
              </a:rPr>
              <a:t>.</a:t>
            </a:r>
          </a:p>
          <a:p>
            <a:pPr eaLnBrk="1" hangingPunct="1">
              <a:spcBef>
                <a:spcPct val="0"/>
              </a:spcBef>
            </a:pPr>
            <a:endParaRPr lang="en-US" altLang="ja-JP" dirty="0">
              <a:latin typeface="Calibri" charset="0"/>
              <a:ea typeface="ＭＳ Ｐゴシック" charset="0"/>
              <a:cs typeface="ＭＳ Ｐゴシック" charset="0"/>
            </a:endParaRPr>
          </a:p>
          <a:p>
            <a:pPr eaLnBrk="1" hangingPunct="1">
              <a:spcBef>
                <a:spcPct val="0"/>
              </a:spcBef>
            </a:pPr>
            <a:r>
              <a:rPr lang="en-US" dirty="0" err="1">
                <a:latin typeface="Calibri" charset="0"/>
                <a:ea typeface="ＭＳ Ｐゴシック" charset="0"/>
                <a:cs typeface="ＭＳ Ｐゴシック" charset="0"/>
              </a:rPr>
              <a:t>Nunnari</a:t>
            </a:r>
            <a:r>
              <a:rPr lang="en-US" dirty="0">
                <a:latin typeface="Calibri" charset="0"/>
                <a:ea typeface="ＭＳ Ｐゴシック" charset="0"/>
                <a:cs typeface="ＭＳ Ｐゴシック" charset="0"/>
              </a:rPr>
              <a:t> and </a:t>
            </a:r>
            <a:r>
              <a:rPr lang="en-US" dirty="0" err="1">
                <a:latin typeface="Calibri" charset="0"/>
                <a:ea typeface="ＭＳ Ｐゴシック" charset="0"/>
                <a:cs typeface="ＭＳ Ｐゴシック" charset="0"/>
              </a:rPr>
              <a:t>Voeltz</a:t>
            </a:r>
            <a:r>
              <a:rPr lang="en-US" dirty="0">
                <a:latin typeface="Calibri" charset="0"/>
                <a:ea typeface="ＭＳ Ｐゴシック" charset="0"/>
                <a:cs typeface="ＭＳ Ｐゴシック" charset="0"/>
              </a:rPr>
              <a:t> found that these and other proteins linked to mitochondrial division were also found where the ER and mitochondria touched. Their study indicates that ER tubules first squeeze the mitochondrion, then </a:t>
            </a:r>
            <a:r>
              <a:rPr lang="en-US" dirty="0" err="1">
                <a:latin typeface="Calibri" charset="0"/>
                <a:ea typeface="ＭＳ Ｐゴシック" charset="0"/>
                <a:cs typeface="ＭＳ Ｐゴシック" charset="0"/>
              </a:rPr>
              <a:t>dynamin</a:t>
            </a:r>
            <a:r>
              <a:rPr lang="en-US" dirty="0">
                <a:latin typeface="Calibri" charset="0"/>
                <a:ea typeface="ＭＳ Ｐゴシック" charset="0"/>
                <a:cs typeface="ＭＳ Ｐゴシック" charset="0"/>
              </a:rPr>
              <a:t>-related proteins assemble on the surface to complete the job. This new function for the ER expands and transforms our view of cell organization, </a:t>
            </a:r>
            <a:r>
              <a:rPr lang="en-US" dirty="0" err="1">
                <a:latin typeface="Calibri" charset="0"/>
                <a:ea typeface="ＭＳ Ｐゴシック" charset="0"/>
                <a:cs typeface="ＭＳ Ｐゴシック" charset="0"/>
              </a:rPr>
              <a:t>Nunnari</a:t>
            </a:r>
            <a:r>
              <a:rPr lang="en-US" dirty="0">
                <a:latin typeface="Calibri" charset="0"/>
                <a:ea typeface="ＭＳ Ｐゴシック" charset="0"/>
                <a:cs typeface="ＭＳ Ｐゴシック" charset="0"/>
              </a:rPr>
              <a:t> said</a:t>
            </a:r>
            <a:r>
              <a:rPr lang="en-US" dirty="0" smtClean="0">
                <a:latin typeface="Calibri" charset="0"/>
                <a:ea typeface="ＭＳ Ｐゴシック" charset="0"/>
                <a:cs typeface="ＭＳ Ｐゴシック" charset="0"/>
              </a:rPr>
              <a:t>.</a:t>
            </a:r>
          </a:p>
          <a:p>
            <a:pPr eaLnBrk="1" hangingPunct="1">
              <a:spcBef>
                <a:spcPct val="0"/>
              </a:spcBef>
            </a:pPr>
            <a:endParaRPr lang="en-US" dirty="0">
              <a:latin typeface="Calibri" charset="0"/>
              <a:ea typeface="ＭＳ Ｐゴシック" charset="0"/>
              <a:cs typeface="ＭＳ Ｐゴシック" charset="0"/>
            </a:endParaRPr>
          </a:p>
          <a:p>
            <a:pPr eaLnBrk="1" hangingPunct="1">
              <a:spcBef>
                <a:spcPct val="0"/>
              </a:spcBef>
            </a:pPr>
            <a:r>
              <a:rPr lang="en-US" dirty="0">
                <a:latin typeface="Calibri" charset="0"/>
                <a:ea typeface="ＭＳ Ｐゴシック" charset="0"/>
                <a:cs typeface="ＭＳ Ｐゴシック" charset="0"/>
              </a:rPr>
              <a:t>Co-authors of the paper are Jonathan Friedman, Matthew West and Jared </a:t>
            </a:r>
            <a:r>
              <a:rPr lang="en-US" dirty="0" err="1">
                <a:latin typeface="Calibri" charset="0"/>
                <a:ea typeface="ＭＳ Ｐゴシック" charset="0"/>
                <a:cs typeface="ＭＳ Ｐゴシック" charset="0"/>
              </a:rPr>
              <a:t>DiBenedetto</a:t>
            </a:r>
            <a:r>
              <a:rPr lang="en-US" dirty="0">
                <a:latin typeface="Calibri" charset="0"/>
                <a:ea typeface="ＭＳ Ｐゴシック" charset="0"/>
                <a:cs typeface="ＭＳ Ｐゴシック" charset="0"/>
              </a:rPr>
              <a:t> at CU-Boulder, and Laura </a:t>
            </a:r>
            <a:r>
              <a:rPr lang="en-US" dirty="0" err="1">
                <a:latin typeface="Calibri" charset="0"/>
                <a:ea typeface="ＭＳ Ｐゴシック" charset="0"/>
                <a:cs typeface="ＭＳ Ｐゴシック" charset="0"/>
              </a:rPr>
              <a:t>Lackner</a:t>
            </a:r>
            <a:r>
              <a:rPr lang="en-US" dirty="0">
                <a:latin typeface="Calibri" charset="0"/>
                <a:ea typeface="ＭＳ Ｐゴシック" charset="0"/>
                <a:cs typeface="ＭＳ Ｐゴシック" charset="0"/>
              </a:rPr>
              <a:t> at UC Davis. The work was funded by grants from the National Institutes of Health, the Searle Scholars Program and CU-Boulder.</a:t>
            </a:r>
          </a:p>
          <a:p>
            <a:pPr eaLnBrk="1" hangingPunct="1">
              <a:spcBef>
                <a:spcPct val="0"/>
              </a:spcBef>
            </a:pPr>
            <a:endParaRPr lang="en-US" dirty="0">
              <a:latin typeface="Calibri" charset="0"/>
              <a:ea typeface="ＭＳ Ｐゴシック" charset="0"/>
              <a:cs typeface="ＭＳ Ｐゴシック" charset="0"/>
            </a:endParaRPr>
          </a:p>
        </p:txBody>
      </p:sp>
      <p:sp>
        <p:nvSpPr>
          <p:cNvPr id="419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5E270DD6-64D2-2045-A054-008C1B61D4FE}" type="slidenum">
              <a:rPr lang="en-US" sz="1200">
                <a:latin typeface="Calibri" charset="0"/>
              </a:rPr>
              <a:pPr eaLnBrk="1" hangingPunct="1"/>
              <a:t>15</a:t>
            </a:fld>
            <a:endParaRPr lang="en-US" sz="1200">
              <a:latin typeface="Calibri"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p:cNvSpPr>
          <p:nvPr>
            <p:ph type="sldImg"/>
          </p:nvPr>
        </p:nvSpPr>
        <p:spPr bwMode="auto">
          <a:noFill/>
          <a:ln>
            <a:solidFill>
              <a:srgbClr val="000000"/>
            </a:solidFill>
            <a:miter lim="800000"/>
            <a:headEnd/>
            <a:tailEnd/>
          </a:ln>
        </p:spPr>
      </p:sp>
      <p:sp>
        <p:nvSpPr>
          <p:cNvPr id="389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The hyperlink take us to the entry for </a:t>
            </a:r>
            <a:r>
              <a:rPr lang="en-US" dirty="0" err="1" smtClean="0"/>
              <a:t>HeLa</a:t>
            </a:r>
            <a:r>
              <a:rPr lang="en-US" dirty="0" smtClean="0"/>
              <a:t> cells where students can see the purchase price for a </a:t>
            </a:r>
            <a:r>
              <a:rPr lang="en-US" dirty="0" err="1" smtClean="0"/>
              <a:t>HeLa</a:t>
            </a:r>
            <a:r>
              <a:rPr lang="en-US" dirty="0" smtClean="0"/>
              <a:t> cell culture from the American Type Culture Collection. The entries include characteristics about each cell line. In the case of </a:t>
            </a:r>
            <a:r>
              <a:rPr lang="en-US" dirty="0" err="1" smtClean="0"/>
              <a:t>HeLa</a:t>
            </a:r>
            <a:r>
              <a:rPr lang="en-US" dirty="0" smtClean="0"/>
              <a:t>, the HPV18 infection status, the genomic instability and multiple copies of TERC,  and cell signaling pathways implicated in the immortality phenotype are all referenced. http://</a:t>
            </a:r>
            <a:r>
              <a:rPr lang="en-US" dirty="0" err="1" smtClean="0"/>
              <a:t>www.atcc.org</a:t>
            </a:r>
            <a:r>
              <a:rPr lang="en-US" dirty="0" smtClean="0"/>
              <a:t>/</a:t>
            </a:r>
            <a:r>
              <a:rPr lang="en-US" dirty="0" err="1" smtClean="0"/>
              <a:t>ATCCAdvancedCatalogSearch</a:t>
            </a:r>
            <a:r>
              <a:rPr lang="en-US" dirty="0" smtClean="0"/>
              <a:t>/</a:t>
            </a:r>
            <a:r>
              <a:rPr lang="en-US" dirty="0" err="1" smtClean="0"/>
              <a:t>ProductDetails</a:t>
            </a:r>
            <a:r>
              <a:rPr lang="en-US" dirty="0" smtClean="0"/>
              <a:t>/</a:t>
            </a:r>
            <a:r>
              <a:rPr lang="en-US" dirty="0" err="1" smtClean="0"/>
              <a:t>tabid</a:t>
            </a:r>
            <a:r>
              <a:rPr lang="en-US" dirty="0" smtClean="0"/>
              <a:t>/452/</a:t>
            </a:r>
            <a:r>
              <a:rPr lang="en-US" dirty="0" err="1" smtClean="0"/>
              <a:t>Default.aspx?ATCCNum</a:t>
            </a:r>
            <a:r>
              <a:rPr lang="en-US" dirty="0" smtClean="0"/>
              <a:t>=CCL-2&amp;Template=</a:t>
            </a:r>
            <a:r>
              <a:rPr lang="en-US" dirty="0" err="1" smtClean="0"/>
              <a:t>cellBiology</a:t>
            </a:r>
            <a:endParaRPr lang="en-US" dirty="0" smtClean="0"/>
          </a:p>
          <a:p>
            <a:pPr eaLnBrk="1" hangingPunct="1">
              <a:spcBef>
                <a:spcPct val="0"/>
              </a:spcBef>
            </a:pPr>
            <a:endParaRPr lang="en-US" dirty="0" smtClean="0"/>
          </a:p>
          <a:p>
            <a:r>
              <a:rPr lang="en-US" b="1" dirty="0" smtClean="0">
                <a:latin typeface="Calibri" charset="0"/>
                <a:ea typeface="ＭＳ Ｐゴシック" charset="0"/>
                <a:cs typeface="ＭＳ Ｐゴシック" charset="0"/>
              </a:rPr>
              <a:t>Definition: </a:t>
            </a:r>
          </a:p>
          <a:p>
            <a:pPr eaLnBrk="1" hangingPunct="1">
              <a:spcBef>
                <a:spcPct val="0"/>
              </a:spcBef>
            </a:pPr>
            <a:r>
              <a:rPr lang="en-US" dirty="0" smtClean="0"/>
              <a:t>Cell lines are cultures of growing cells outside of the body, and typically in a culture dish, petri dish, of culture tube. Though the notion of </a:t>
            </a:r>
            <a:r>
              <a:rPr lang="ja-JP" altLang="en-US" dirty="0" smtClean="0"/>
              <a:t>“</a:t>
            </a:r>
            <a:r>
              <a:rPr lang="en-US" altLang="ja-JP" dirty="0" smtClean="0"/>
              <a:t> in vitro</a:t>
            </a:r>
            <a:r>
              <a:rPr lang="ja-JP" altLang="en-US" dirty="0" smtClean="0"/>
              <a:t>”</a:t>
            </a:r>
            <a:r>
              <a:rPr lang="en-US" altLang="ja-JP" dirty="0" smtClean="0"/>
              <a:t> arises from the historical protocol of using glass tubes and dishes (</a:t>
            </a:r>
            <a:r>
              <a:rPr lang="en-US" altLang="ja-JP" dirty="0" err="1" smtClean="0"/>
              <a:t>vitre</a:t>
            </a:r>
            <a:r>
              <a:rPr lang="en-US" altLang="ja-JP" dirty="0" smtClean="0"/>
              <a:t>) , today most cell culture is done in plastic containers.</a:t>
            </a:r>
            <a:r>
              <a:rPr lang="ja-JP" altLang="en-US" dirty="0" smtClean="0"/>
              <a:t>“</a:t>
            </a:r>
            <a:r>
              <a:rPr lang="en-US" altLang="ja-JP" dirty="0" smtClean="0"/>
              <a:t>Cell Line</a:t>
            </a:r>
            <a:r>
              <a:rPr lang="ja-JP" altLang="en-US" dirty="0" smtClean="0"/>
              <a:t>”</a:t>
            </a:r>
            <a:r>
              <a:rPr lang="en-US" altLang="ja-JP" dirty="0" smtClean="0"/>
              <a:t> stems from the word </a:t>
            </a:r>
            <a:r>
              <a:rPr lang="ja-JP" altLang="en-US" dirty="0" smtClean="0"/>
              <a:t>“</a:t>
            </a:r>
            <a:r>
              <a:rPr lang="en-US" altLang="ja-JP" dirty="0" smtClean="0"/>
              <a:t>lineage</a:t>
            </a:r>
            <a:r>
              <a:rPr lang="ja-JP" altLang="en-US" dirty="0" smtClean="0"/>
              <a:t>”</a:t>
            </a:r>
            <a:r>
              <a:rPr lang="en-US" altLang="ja-JP" dirty="0" smtClean="0"/>
              <a:t> which refers to the point of origin of a cell and reflects back on the notion of cell theory and that all cells come from other cells, not unlike generations of people (pedigrees). </a:t>
            </a:r>
            <a:r>
              <a:rPr lang="en-US" dirty="0" smtClean="0"/>
              <a:t>Cell lines are considered clonal as they all arise from a single cell, however there are genetic changes over time so not exactly identical.</a:t>
            </a:r>
          </a:p>
          <a:p>
            <a:pPr eaLnBrk="1" hangingPunct="1">
              <a:spcBef>
                <a:spcPct val="0"/>
              </a:spcBef>
            </a:pPr>
            <a:r>
              <a:rPr lang="en-US" dirty="0" smtClean="0"/>
              <a:t>Cell lines require constant maintenance and are kept alive in an incubator that mimics the living environment (in vivo)</a:t>
            </a:r>
            <a:r>
              <a:rPr lang="en-US" baseline="0" dirty="0" smtClean="0"/>
              <a:t>. </a:t>
            </a:r>
          </a:p>
          <a:p>
            <a:pPr eaLnBrk="1" hangingPunct="1">
              <a:spcBef>
                <a:spcPct val="0"/>
              </a:spcBef>
            </a:pPr>
            <a:endParaRPr lang="en-US" baseline="0" dirty="0" smtClean="0"/>
          </a:p>
          <a:p>
            <a:pPr eaLnBrk="1" hangingPunct="1">
              <a:spcBef>
                <a:spcPct val="0"/>
              </a:spcBef>
            </a:pPr>
            <a:r>
              <a:rPr lang="en-US" b="1" baseline="0" dirty="0" smtClean="0"/>
              <a:t>Maintenance and Use: </a:t>
            </a:r>
          </a:p>
          <a:p>
            <a:pPr eaLnBrk="1" hangingPunct="1">
              <a:spcBef>
                <a:spcPct val="0"/>
              </a:spcBef>
            </a:pPr>
            <a:r>
              <a:rPr lang="en-US" altLang="ja-JP" dirty="0" smtClean="0">
                <a:latin typeface="Calibri" charset="0"/>
                <a:ea typeface="ＭＳ Ｐゴシック" charset="0"/>
                <a:cs typeface="ＭＳ Ｐゴシック" charset="0"/>
              </a:rPr>
              <a:t>Laboratories using human cell lines are designated as Biosafety level 2 (BSL2) and require special ventilation and air flow rates as well as sterile biosafety cabinets and sterilizing equipment. </a:t>
            </a:r>
            <a:r>
              <a:rPr lang="en-US" dirty="0" smtClean="0"/>
              <a:t>The culture dishes allow for flow of air, and appropriate oxygen and carbon dioxide levels are maintained by the incubator. Cell lines require constant maintenance and are kept alive in an incubator that mimics the living environment (in vivo)</a:t>
            </a:r>
            <a:r>
              <a:rPr lang="en-US" baseline="0" dirty="0" smtClean="0"/>
              <a:t>. </a:t>
            </a:r>
            <a:r>
              <a:rPr lang="en-US" altLang="ja-JP" dirty="0" smtClean="0">
                <a:latin typeface="Calibri" charset="0"/>
                <a:ea typeface="ＭＳ Ｐゴシック" charset="0"/>
                <a:cs typeface="ＭＳ Ｐゴシック" charset="0"/>
              </a:rPr>
              <a:t>Thus, human tissue culture experimentation is a costly endeavor, but one that can produce a wealth of knowledge and a range of biomedical products. Cells can be cultured short term and serve as sites of experimentation for screening toxins, environmental chemicals, drugs, and vaccines, and they can also be used as biological factories creating humanized proteins for therapeutic effect. </a:t>
            </a:r>
            <a:r>
              <a:rPr lang="en-US" dirty="0" smtClean="0"/>
              <a:t>Cell culture requires daily </a:t>
            </a:r>
            <a:r>
              <a:rPr lang="ja-JP" altLang="en-US" dirty="0" smtClean="0"/>
              <a:t>“</a:t>
            </a:r>
            <a:r>
              <a:rPr lang="en-US" altLang="ja-JP" dirty="0" smtClean="0"/>
              <a:t>splitting of the cells</a:t>
            </a:r>
            <a:r>
              <a:rPr lang="ja-JP" altLang="en-US" dirty="0" smtClean="0"/>
              <a:t>”</a:t>
            </a:r>
            <a:r>
              <a:rPr lang="en-US" altLang="ja-JP" dirty="0" smtClean="0"/>
              <a:t>, a process which creates more room for new cells to flourish, by moving some cells to  a new dish or discarding them. The splitting process also introduces new media which contains the growth factors and appropriate pH for growth as well as sugars to provide energy for the cell divisions. </a:t>
            </a:r>
            <a:r>
              <a:rPr lang="en-US" dirty="0" smtClean="0"/>
              <a:t>The culture dish itself provides a surface for cells to attach, which is necessary for growth, and often a </a:t>
            </a:r>
            <a:r>
              <a:rPr lang="ja-JP" altLang="en-US" dirty="0" smtClean="0"/>
              <a:t>“</a:t>
            </a:r>
            <a:r>
              <a:rPr lang="en-US" altLang="ja-JP" dirty="0" smtClean="0"/>
              <a:t>feeder layer</a:t>
            </a:r>
            <a:r>
              <a:rPr lang="ja-JP" altLang="en-US" dirty="0" smtClean="0"/>
              <a:t>”</a:t>
            </a:r>
            <a:r>
              <a:rPr lang="en-US" altLang="ja-JP" dirty="0" smtClean="0"/>
              <a:t> of cells is placed on the dish to promote faster cell culture of new cell types.  Historically the feeder cells could be animal cells such as those from mice, bur recently with the introduction of cell transplant therapy, many human cell lines are now being maintained on human feeder cells or no feeder cells at all. There is still some concern that the culture media may contain animal by products that could stimulate immune responses in human bodies upon transfer. </a:t>
            </a:r>
            <a:r>
              <a:rPr lang="en-US" altLang="ja-JP" dirty="0" smtClean="0">
                <a:latin typeface="Calibri" charset="0"/>
                <a:ea typeface="ＭＳ Ｐゴシック" charset="0"/>
                <a:cs typeface="ＭＳ Ｐゴシック" charset="0"/>
              </a:rPr>
              <a:t>Cell lines can be frozen at -80C for long term storage and thawed out when needed, thus allowing researchers to start and stop time with respect to the life of the cell line </a:t>
            </a:r>
          </a:p>
          <a:p>
            <a:endParaRPr lang="en-US" dirty="0" smtClean="0">
              <a:latin typeface="Calibri" charset="0"/>
              <a:ea typeface="ＭＳ Ｐゴシック" charset="0"/>
              <a:cs typeface="ＭＳ Ｐゴシック" charset="0"/>
            </a:endParaRPr>
          </a:p>
          <a:p>
            <a:r>
              <a:rPr lang="en-US" b="1" dirty="0" smtClean="0">
                <a:latin typeface="Calibri" charset="0"/>
                <a:ea typeface="ＭＳ Ｐゴシック" charset="0"/>
                <a:cs typeface="ＭＳ Ｐゴシック" charset="0"/>
              </a:rPr>
              <a:t>History: </a:t>
            </a:r>
          </a:p>
          <a:p>
            <a:r>
              <a:rPr lang="en-US" dirty="0" smtClean="0">
                <a:latin typeface="Calibri" charset="0"/>
                <a:ea typeface="ＭＳ Ｐゴシック" charset="0"/>
                <a:cs typeface="ＭＳ Ｐゴシック" charset="0"/>
              </a:rPr>
              <a:t>Cell culture techniques began in the 1800s, but the ability to keep a cell alive in culture was the accomplishment of Ross Harrison who, in 1907, cultured a nerve cell using the </a:t>
            </a:r>
            <a:r>
              <a:rPr lang="ja-JP" altLang="en-US" dirty="0" smtClean="0">
                <a:latin typeface="Calibri" charset="0"/>
                <a:ea typeface="ＭＳ Ｐゴシック" charset="0"/>
                <a:cs typeface="ＭＳ Ｐゴシック" charset="0"/>
              </a:rPr>
              <a:t>“</a:t>
            </a:r>
            <a:r>
              <a:rPr lang="en-US" altLang="ja-JP" dirty="0" smtClean="0">
                <a:latin typeface="Calibri" charset="0"/>
                <a:ea typeface="ＭＳ Ｐゴシック" charset="0"/>
                <a:cs typeface="ＭＳ Ｐゴシック" charset="0"/>
              </a:rPr>
              <a:t>hanging drop method</a:t>
            </a:r>
            <a:r>
              <a:rPr lang="ja-JP" altLang="en-US" dirty="0" smtClean="0">
                <a:latin typeface="Calibri" charset="0"/>
                <a:ea typeface="ＭＳ Ｐゴシック" charset="0"/>
                <a:cs typeface="ＭＳ Ｐゴシック" charset="0"/>
              </a:rPr>
              <a:t>”</a:t>
            </a:r>
            <a:r>
              <a:rPr lang="en-US" altLang="ja-JP" dirty="0" smtClean="0">
                <a:latin typeface="Calibri" charset="0"/>
                <a:ea typeface="ＭＳ Ｐゴシック" charset="0"/>
                <a:cs typeface="ＭＳ Ｐゴシック" charset="0"/>
              </a:rPr>
              <a:t> for several weeks. Over the next forty years a number of inventions and discoveries led to further development of cell culture.  Burrows discovered the medium of chicken embryo plasma clots as essential for the propagation of cells in culture, Alexis Carrel was the first to establish sterile technique for purity, </a:t>
            </a:r>
            <a:r>
              <a:rPr lang="en-US" altLang="ja-JP" dirty="0" err="1" smtClean="0">
                <a:latin typeface="Calibri" charset="0"/>
                <a:ea typeface="ＭＳ Ｐゴシック" charset="0"/>
                <a:cs typeface="ＭＳ Ｐゴシック" charset="0"/>
              </a:rPr>
              <a:t>Gey</a:t>
            </a:r>
            <a:r>
              <a:rPr lang="en-US" altLang="ja-JP" dirty="0" smtClean="0">
                <a:latin typeface="Calibri" charset="0"/>
                <a:ea typeface="ＭＳ Ｐゴシック" charset="0"/>
                <a:cs typeface="ＭＳ Ｐゴシック" charset="0"/>
              </a:rPr>
              <a:t> was the first to invent the cell culture roller in 1933 which provided adequate air flow, and Earle in 1943 established the first continuous cell line from mice</a:t>
            </a:r>
          </a:p>
          <a:p>
            <a:endParaRPr lang="en-US" altLang="ja-JP" dirty="0" smtClean="0">
              <a:latin typeface="Calibri" charset="0"/>
              <a:ea typeface="ＭＳ Ｐゴシック" charset="0"/>
              <a:cs typeface="ＭＳ Ｐゴシック" charset="0"/>
            </a:endParaRPr>
          </a:p>
          <a:p>
            <a:r>
              <a:rPr lang="en-US" altLang="ja-JP" dirty="0" smtClean="0">
                <a:latin typeface="Calibri" charset="0"/>
                <a:ea typeface="ＭＳ Ｐゴシック" charset="0"/>
                <a:cs typeface="ＭＳ Ｐゴシック" charset="0"/>
              </a:rPr>
              <a:t>The first human cell lines, much like </a:t>
            </a:r>
            <a:r>
              <a:rPr lang="en-US" altLang="ja-JP" dirty="0" err="1" smtClean="0">
                <a:latin typeface="Calibri" charset="0"/>
                <a:ea typeface="ＭＳ Ｐゴシック" charset="0"/>
                <a:cs typeface="ＭＳ Ｐゴシック" charset="0"/>
              </a:rPr>
              <a:t>HeLa</a:t>
            </a:r>
            <a:r>
              <a:rPr lang="en-US" altLang="ja-JP" dirty="0" smtClean="0">
                <a:latin typeface="Calibri" charset="0"/>
                <a:ea typeface="ＭＳ Ｐゴシック" charset="0"/>
                <a:cs typeface="ＭＳ Ｐゴシック" charset="0"/>
              </a:rPr>
              <a:t> in 1951, were established by placing freshly removed human tissue in a dish with animal cells or human fetal cells. These </a:t>
            </a:r>
            <a:r>
              <a:rPr lang="ja-JP" altLang="en-US" dirty="0" smtClean="0">
                <a:latin typeface="Calibri" charset="0"/>
                <a:ea typeface="ＭＳ Ｐゴシック" charset="0"/>
                <a:cs typeface="ＭＳ Ｐゴシック" charset="0"/>
              </a:rPr>
              <a:t>“</a:t>
            </a:r>
            <a:r>
              <a:rPr lang="en-US" altLang="ja-JP" dirty="0" smtClean="0">
                <a:latin typeface="Calibri" charset="0"/>
                <a:ea typeface="ＭＳ Ｐゴシック" charset="0"/>
                <a:cs typeface="ＭＳ Ｐゴシック" charset="0"/>
              </a:rPr>
              <a:t>feeder</a:t>
            </a:r>
            <a:r>
              <a:rPr lang="ja-JP" altLang="en-US" dirty="0" smtClean="0">
                <a:latin typeface="Calibri" charset="0"/>
                <a:ea typeface="ＭＳ Ｐゴシック" charset="0"/>
                <a:cs typeface="ＭＳ Ｐゴシック" charset="0"/>
              </a:rPr>
              <a:t>”</a:t>
            </a:r>
            <a:r>
              <a:rPr lang="en-US" altLang="ja-JP" dirty="0" smtClean="0">
                <a:latin typeface="Calibri" charset="0"/>
                <a:ea typeface="ＭＳ Ｐゴシック" charset="0"/>
                <a:cs typeface="ＭＳ Ｐゴシック" charset="0"/>
              </a:rPr>
              <a:t> cells provided the newly transplanted cells with the appropriate growth factors and extracellular matrix to establish the cell line. Cell lines must be incubated at the right temperature, humidity, and CO</a:t>
            </a:r>
            <a:r>
              <a:rPr lang="en-US" altLang="ja-JP" baseline="-25000" dirty="0" smtClean="0">
                <a:latin typeface="Calibri" charset="0"/>
                <a:ea typeface="ＭＳ Ｐゴシック" charset="0"/>
                <a:cs typeface="ＭＳ Ｐゴシック" charset="0"/>
              </a:rPr>
              <a:t>2</a:t>
            </a:r>
            <a:r>
              <a:rPr lang="en-US" altLang="ja-JP" dirty="0" smtClean="0">
                <a:latin typeface="Calibri" charset="0"/>
                <a:ea typeface="ＭＳ Ｐゴシック" charset="0"/>
                <a:cs typeface="ＭＳ Ｐゴシック" charset="0"/>
              </a:rPr>
              <a:t> levels and maintained by human researchers who </a:t>
            </a:r>
            <a:r>
              <a:rPr lang="ja-JP" altLang="en-US" dirty="0" smtClean="0">
                <a:latin typeface="Calibri" charset="0"/>
                <a:ea typeface="ＭＳ Ｐゴシック" charset="0"/>
                <a:cs typeface="ＭＳ Ｐゴシック" charset="0"/>
              </a:rPr>
              <a:t>“</a:t>
            </a:r>
            <a:r>
              <a:rPr lang="en-US" altLang="ja-JP" dirty="0" smtClean="0">
                <a:latin typeface="Calibri" charset="0"/>
                <a:ea typeface="ＭＳ Ｐゴシック" charset="0"/>
                <a:cs typeface="ＭＳ Ｐゴシック" charset="0"/>
              </a:rPr>
              <a:t>split the cells</a:t>
            </a:r>
            <a:r>
              <a:rPr lang="ja-JP" altLang="en-US" dirty="0" smtClean="0">
                <a:latin typeface="Calibri" charset="0"/>
                <a:ea typeface="ＭＳ Ｐゴシック" charset="0"/>
                <a:cs typeface="ＭＳ Ｐゴシック" charset="0"/>
              </a:rPr>
              <a:t>”</a:t>
            </a:r>
            <a:r>
              <a:rPr lang="en-US" altLang="ja-JP" dirty="0" smtClean="0">
                <a:latin typeface="Calibri" charset="0"/>
                <a:ea typeface="ＭＳ Ｐゴシック" charset="0"/>
                <a:cs typeface="ＭＳ Ｐゴシック" charset="0"/>
              </a:rPr>
              <a:t> daily by removing waste, dead cells, excess cells, and old culture media and replacing it with fresh media containing growth factors and resources to ensure continued cell division. Since feeding is a daily occurrence, great care must be taken to ensure a sterile environment to limit contamination by the cells of the research assistant, or other cells in the environment. </a:t>
            </a:r>
          </a:p>
          <a:p>
            <a:endParaRPr lang="en-US" altLang="ja-JP" dirty="0" smtClean="0">
              <a:latin typeface="Calibri" charset="0"/>
              <a:ea typeface="ＭＳ Ｐゴシック" charset="0"/>
              <a:cs typeface="ＭＳ Ｐゴシック" charset="0"/>
            </a:endParaRPr>
          </a:p>
          <a:p>
            <a:pPr eaLnBrk="1" hangingPunct="1">
              <a:spcBef>
                <a:spcPct val="0"/>
              </a:spcBef>
            </a:pPr>
            <a:endParaRPr lang="en-US" dirty="0" smtClean="0">
              <a:latin typeface="Calibri" charset="0"/>
              <a:ea typeface="ＭＳ Ｐゴシック" charset="0"/>
              <a:cs typeface="ＭＳ Ｐゴシック" charset="0"/>
            </a:endParaRPr>
          </a:p>
          <a:p>
            <a:pPr eaLnBrk="1" hangingPunct="1">
              <a:spcBef>
                <a:spcPct val="0"/>
              </a:spcBef>
            </a:pPr>
            <a:r>
              <a:rPr lang="en-US" altLang="ja-JP" dirty="0" smtClean="0"/>
              <a:t>. </a:t>
            </a:r>
            <a:endParaRPr lang="en-US" dirty="0"/>
          </a:p>
        </p:txBody>
      </p:sp>
      <p:sp>
        <p:nvSpPr>
          <p:cNvPr id="38916" name="Slide Number Placeholder 3"/>
          <p:cNvSpPr>
            <a:spLocks noGrp="1"/>
          </p:cNvSpPr>
          <p:nvPr>
            <p:ph type="sldNum" sz="quarter" idx="5"/>
          </p:nvPr>
        </p:nvSpPr>
        <p:spPr bwMode="auto">
          <a:noFill/>
          <a:ln>
            <a:miter lim="800000"/>
            <a:headEnd/>
            <a:tailEnd/>
          </a:ln>
        </p:spPr>
        <p:txBody>
          <a:bodyPr/>
          <a:lstStyle/>
          <a:p>
            <a:fld id="{04371420-1858-0743-AAFF-9B8A5702C04B}" type="slidenum">
              <a:rPr lang="en-US"/>
              <a:pPr/>
              <a:t>16</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p:cNvSpPr>
          <p:nvPr>
            <p:ph type="sldImg"/>
          </p:nvPr>
        </p:nvSpPr>
        <p:spPr bwMode="auto">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err="1" smtClean="0"/>
              <a:t>Eurostemcell</a:t>
            </a:r>
            <a:r>
              <a:rPr lang="en-US" dirty="0" smtClean="0"/>
              <a:t> 6’ video reviews the challenges of growing cells in a sterile environment and the downside of contamination. The video contextualizes cell culture in the context of ESC and FACS (fluorescent activated cell sorting techniques) that allow for identification and purification of cells from within a mixed population. </a:t>
            </a:r>
          </a:p>
          <a:p>
            <a:endParaRPr lang="en-US" dirty="0" smtClean="0"/>
          </a:p>
          <a:p>
            <a:r>
              <a:rPr lang="en-US" b="1" dirty="0" smtClean="0"/>
              <a:t>References: </a:t>
            </a:r>
          </a:p>
          <a:p>
            <a:pPr marL="228600" marR="0" indent="-228600" algn="l" defTabSz="457200" rtl="0" eaLnBrk="0" fontAlgn="base" latinLnBrk="0" hangingPunct="0">
              <a:lnSpc>
                <a:spcPct val="100000"/>
              </a:lnSpc>
              <a:spcBef>
                <a:spcPct val="30000"/>
              </a:spcBef>
              <a:spcAft>
                <a:spcPct val="0"/>
              </a:spcAft>
              <a:buClrTx/>
              <a:buSzTx/>
              <a:buFontTx/>
              <a:buAutoNum type="arabicPeriod"/>
              <a:tabLst/>
              <a:defRPr/>
            </a:pPr>
            <a:r>
              <a:rPr lang="en-US" b="0" baseline="0" dirty="0" err="1" smtClean="0"/>
              <a:t>Hardie</a:t>
            </a:r>
            <a:r>
              <a:rPr lang="en-US" b="0" baseline="0" dirty="0" smtClean="0"/>
              <a:t>, A. and Blackburn, C. 2010.</a:t>
            </a:r>
            <a:r>
              <a:rPr lang="en-US" baseline="0" dirty="0" smtClean="0"/>
              <a:t>Cell Culture.  </a:t>
            </a:r>
            <a:r>
              <a:rPr lang="en-US" baseline="0" dirty="0" err="1" smtClean="0"/>
              <a:t>EuroStemCell</a:t>
            </a:r>
            <a:r>
              <a:rPr lang="en-US" baseline="0" dirty="0" smtClean="0"/>
              <a:t>.</a:t>
            </a:r>
            <a:r>
              <a:rPr lang="en-US" b="0" baseline="0" dirty="0" smtClean="0"/>
              <a:t> Cameron </a:t>
            </a:r>
            <a:r>
              <a:rPr lang="en-US" b="0" baseline="0" dirty="0" err="1" smtClean="0"/>
              <a:t>Duguid</a:t>
            </a:r>
            <a:r>
              <a:rPr lang="en-US" b="0" baseline="0" dirty="0" smtClean="0"/>
              <a:t>  is the animator. </a:t>
            </a:r>
            <a:r>
              <a:rPr lang="en-US" baseline="0" dirty="0" smtClean="0"/>
              <a:t> </a:t>
            </a:r>
            <a:r>
              <a:rPr lang="en-US" b="0" baseline="0" dirty="0" smtClean="0"/>
              <a:t>Available from the Stem Cell Revolutions website, </a:t>
            </a:r>
            <a:r>
              <a:rPr lang="en-US" b="0" baseline="0" dirty="0" err="1" smtClean="0"/>
              <a:t>Youtube</a:t>
            </a:r>
            <a:r>
              <a:rPr lang="en-US" b="0" baseline="0" dirty="0" smtClean="0"/>
              <a:t>, and the </a:t>
            </a:r>
            <a:r>
              <a:rPr lang="en-US" b="0" baseline="0" dirty="0" err="1" smtClean="0"/>
              <a:t>EuroStemCell</a:t>
            </a:r>
            <a:r>
              <a:rPr lang="en-US" b="0" baseline="0" dirty="0" smtClean="0"/>
              <a:t> Hub. http://</a:t>
            </a:r>
            <a:r>
              <a:rPr lang="en-US" b="0" baseline="0" dirty="0" err="1" smtClean="0"/>
              <a:t>www.stemcellrevolutions.com</a:t>
            </a:r>
            <a:r>
              <a:rPr lang="en-US" b="0" baseline="0" dirty="0" smtClean="0"/>
              <a:t>/.</a:t>
            </a:r>
            <a:r>
              <a:rPr lang="en-US" baseline="0" dirty="0" smtClean="0"/>
              <a:t> </a:t>
            </a:r>
            <a:endParaRPr lang="en-US" dirty="0" smtClean="0"/>
          </a:p>
          <a:p>
            <a:pPr marL="228600" marR="0" indent="-228600" algn="l" defTabSz="457200" rtl="0" eaLnBrk="0" fontAlgn="base" latinLnBrk="0" hangingPunct="0">
              <a:lnSpc>
                <a:spcPct val="100000"/>
              </a:lnSpc>
              <a:spcBef>
                <a:spcPct val="30000"/>
              </a:spcBef>
              <a:spcAft>
                <a:spcPct val="0"/>
              </a:spcAft>
              <a:buClrTx/>
              <a:buSzTx/>
              <a:buFontTx/>
              <a:buAutoNum type="arabicPeriod"/>
              <a:tabLst/>
              <a:defRPr/>
            </a:pPr>
            <a:endParaRPr lang="en-US" dirty="0" smtClean="0"/>
          </a:p>
          <a:p>
            <a:r>
              <a:rPr lang="en-US" b="1" dirty="0" smtClean="0">
                <a:latin typeface="Calibri" charset="0"/>
                <a:ea typeface="ＭＳ Ｐゴシック" charset="0"/>
                <a:cs typeface="ＭＳ Ｐゴシック" charset="0"/>
              </a:rPr>
              <a:t>Definition: </a:t>
            </a:r>
          </a:p>
          <a:p>
            <a:pPr eaLnBrk="1" hangingPunct="1">
              <a:spcBef>
                <a:spcPct val="0"/>
              </a:spcBef>
            </a:pPr>
            <a:r>
              <a:rPr lang="en-US" dirty="0" smtClean="0"/>
              <a:t>Cell lines are cultures of growing cells outside of the body, and typically in a culture dish, petri dish, of culture tube. Though the notion of </a:t>
            </a:r>
            <a:r>
              <a:rPr lang="ja-JP" altLang="en-US" dirty="0" smtClean="0"/>
              <a:t>“</a:t>
            </a:r>
            <a:r>
              <a:rPr lang="en-US" altLang="ja-JP" dirty="0" smtClean="0"/>
              <a:t> in vitro</a:t>
            </a:r>
            <a:r>
              <a:rPr lang="ja-JP" altLang="en-US" dirty="0" smtClean="0"/>
              <a:t>”</a:t>
            </a:r>
            <a:r>
              <a:rPr lang="en-US" altLang="ja-JP" dirty="0" smtClean="0"/>
              <a:t> arises from the historical protocol of using glass tubes and dishes (</a:t>
            </a:r>
            <a:r>
              <a:rPr lang="en-US" altLang="ja-JP" dirty="0" err="1" smtClean="0"/>
              <a:t>vitre</a:t>
            </a:r>
            <a:r>
              <a:rPr lang="en-US" altLang="ja-JP" dirty="0" smtClean="0"/>
              <a:t>) , today most cell culture is done in plastic containers.</a:t>
            </a:r>
            <a:r>
              <a:rPr lang="ja-JP" altLang="en-US" dirty="0" smtClean="0"/>
              <a:t>“</a:t>
            </a:r>
            <a:r>
              <a:rPr lang="en-US" altLang="ja-JP" dirty="0" smtClean="0"/>
              <a:t>Cell Line</a:t>
            </a:r>
            <a:r>
              <a:rPr lang="ja-JP" altLang="en-US" dirty="0" smtClean="0"/>
              <a:t>”</a:t>
            </a:r>
            <a:r>
              <a:rPr lang="en-US" altLang="ja-JP" dirty="0" smtClean="0"/>
              <a:t> stems from the word </a:t>
            </a:r>
            <a:r>
              <a:rPr lang="ja-JP" altLang="en-US" dirty="0" smtClean="0"/>
              <a:t>“</a:t>
            </a:r>
            <a:r>
              <a:rPr lang="en-US" altLang="ja-JP" dirty="0" smtClean="0"/>
              <a:t>lineage</a:t>
            </a:r>
            <a:r>
              <a:rPr lang="ja-JP" altLang="en-US" dirty="0" smtClean="0"/>
              <a:t>”</a:t>
            </a:r>
            <a:r>
              <a:rPr lang="en-US" altLang="ja-JP" dirty="0" smtClean="0"/>
              <a:t> which refers to the point of origin of a cell and reflects back on the notion of cell theory and that all cells come from other cells, not unlike generations of people (pedigrees). </a:t>
            </a:r>
            <a:r>
              <a:rPr lang="en-US" dirty="0" smtClean="0"/>
              <a:t>Cell lines are considered clonal as they all arise from a single cell, however there are genetic changes over time so not exactly identical.</a:t>
            </a:r>
          </a:p>
          <a:p>
            <a:pPr eaLnBrk="1" hangingPunct="1">
              <a:spcBef>
                <a:spcPct val="0"/>
              </a:spcBef>
            </a:pPr>
            <a:r>
              <a:rPr lang="en-US" dirty="0" smtClean="0"/>
              <a:t>Cell lines require constant maintenance and are kept alive in an incubator that mimics the living environment (in vivo)</a:t>
            </a:r>
            <a:r>
              <a:rPr lang="en-US" baseline="0" dirty="0" smtClean="0"/>
              <a:t>. </a:t>
            </a:r>
          </a:p>
          <a:p>
            <a:pPr eaLnBrk="1" hangingPunct="1">
              <a:spcBef>
                <a:spcPct val="0"/>
              </a:spcBef>
            </a:pPr>
            <a:endParaRPr lang="en-US" baseline="0" dirty="0" smtClean="0"/>
          </a:p>
          <a:p>
            <a:pPr eaLnBrk="1" hangingPunct="1">
              <a:spcBef>
                <a:spcPct val="0"/>
              </a:spcBef>
            </a:pPr>
            <a:r>
              <a:rPr lang="en-US" b="1" baseline="0" dirty="0" smtClean="0"/>
              <a:t>Maintenance and Use: </a:t>
            </a:r>
          </a:p>
          <a:p>
            <a:pPr eaLnBrk="1" hangingPunct="1">
              <a:spcBef>
                <a:spcPct val="0"/>
              </a:spcBef>
            </a:pPr>
            <a:r>
              <a:rPr lang="en-US" altLang="ja-JP" dirty="0" smtClean="0">
                <a:latin typeface="Calibri" charset="0"/>
                <a:ea typeface="ＭＳ Ｐゴシック" charset="0"/>
                <a:cs typeface="ＭＳ Ｐゴシック" charset="0"/>
              </a:rPr>
              <a:t>Laboratories using human cell lines are designated as Biosafety level 2 (BSL2) and require special ventilation and air flow rates as well as sterile biosafety cabinets and sterilizing equipment. </a:t>
            </a:r>
            <a:r>
              <a:rPr lang="en-US" dirty="0" smtClean="0"/>
              <a:t>The culture dishes allow for flow of air, and appropriate oxygen and carbon dioxide levels are maintained by the incubator. Cell lines require constant maintenance and are kept alive in an incubator that mimics the living environment (in vivo)</a:t>
            </a:r>
            <a:r>
              <a:rPr lang="en-US" baseline="0" dirty="0" smtClean="0"/>
              <a:t>. </a:t>
            </a:r>
            <a:r>
              <a:rPr lang="en-US" altLang="ja-JP" dirty="0" smtClean="0">
                <a:latin typeface="Calibri" charset="0"/>
                <a:ea typeface="ＭＳ Ｐゴシック" charset="0"/>
                <a:cs typeface="ＭＳ Ｐゴシック" charset="0"/>
              </a:rPr>
              <a:t>Thus, human tissue culture experimentation is a costly endeavor, but one that can produce a wealth of knowledge and a range of biomedical products. Cells can be cultured short term and serve as sites of experimentation for screening toxins, environmental chemicals, drugs, and vaccines, and they can also be used as biological factories creating humanized proteins for therapeutic effect. </a:t>
            </a:r>
            <a:r>
              <a:rPr lang="en-US" dirty="0" smtClean="0"/>
              <a:t>Cell culture requires daily </a:t>
            </a:r>
            <a:r>
              <a:rPr lang="ja-JP" altLang="en-US" dirty="0" smtClean="0"/>
              <a:t>“</a:t>
            </a:r>
            <a:r>
              <a:rPr lang="en-US" altLang="ja-JP" dirty="0" smtClean="0"/>
              <a:t> splitting of the cells</a:t>
            </a:r>
            <a:r>
              <a:rPr lang="ja-JP" altLang="en-US" dirty="0" smtClean="0"/>
              <a:t>”</a:t>
            </a:r>
            <a:r>
              <a:rPr lang="en-US" altLang="ja-JP" dirty="0" smtClean="0"/>
              <a:t>, a process which creates more room for new cells to flourish, by moving some cells to  a new dish or discarding them. The splitting process also introduces new media which contains the growth factors and appropriate pH for growth as well as sugars to provide energy for the cell divisions. </a:t>
            </a:r>
            <a:r>
              <a:rPr lang="en-US" dirty="0" smtClean="0"/>
              <a:t>The culture dish itself provides a surface for cells to attach, which is necessary for growth, and often a </a:t>
            </a:r>
            <a:r>
              <a:rPr lang="ja-JP" altLang="en-US" dirty="0" smtClean="0"/>
              <a:t>“</a:t>
            </a:r>
            <a:r>
              <a:rPr lang="en-US" altLang="ja-JP" dirty="0" smtClean="0"/>
              <a:t> feeder layer</a:t>
            </a:r>
            <a:r>
              <a:rPr lang="ja-JP" altLang="en-US" dirty="0" smtClean="0"/>
              <a:t>”</a:t>
            </a:r>
            <a:r>
              <a:rPr lang="en-US" altLang="ja-JP" dirty="0" smtClean="0"/>
              <a:t> of cells is placed on the dish to promote faster cell culture of new cell types.  Historically the feeder cells could be animal cells such as those from mice, bur recently with the introduction of cell transplant therapy, many human cell lines are now being maintained on human feeder cells or no feeder cells at all. There is still some concern that the culture media may contain animal by products that could stimulate immune responses in human bodies upon transfer. </a:t>
            </a:r>
            <a:r>
              <a:rPr lang="en-US" altLang="ja-JP" dirty="0" smtClean="0">
                <a:latin typeface="Calibri" charset="0"/>
                <a:ea typeface="ＭＳ Ｐゴシック" charset="0"/>
                <a:cs typeface="ＭＳ Ｐゴシック" charset="0"/>
              </a:rPr>
              <a:t>Cell lines can be frozen at -80C for long term storage and thawed out when needed, thus allowing researchers to start and stop time with respect to the life of the cell line </a:t>
            </a:r>
          </a:p>
          <a:p>
            <a:endParaRPr lang="en-US" dirty="0" smtClean="0">
              <a:latin typeface="Calibri" charset="0"/>
              <a:ea typeface="ＭＳ Ｐゴシック" charset="0"/>
              <a:cs typeface="ＭＳ Ｐゴシック" charset="0"/>
            </a:endParaRPr>
          </a:p>
          <a:p>
            <a:r>
              <a:rPr lang="en-US" b="1" dirty="0" smtClean="0">
                <a:latin typeface="Calibri" charset="0"/>
                <a:ea typeface="ＭＳ Ｐゴシック" charset="0"/>
                <a:cs typeface="ＭＳ Ｐゴシック" charset="0"/>
              </a:rPr>
              <a:t>History: </a:t>
            </a:r>
          </a:p>
          <a:p>
            <a:r>
              <a:rPr lang="en-US" dirty="0" smtClean="0">
                <a:latin typeface="Calibri" charset="0"/>
                <a:ea typeface="ＭＳ Ｐゴシック" charset="0"/>
                <a:cs typeface="ＭＳ Ｐゴシック" charset="0"/>
              </a:rPr>
              <a:t>Cell culture techniques began in the 1800s, but the ability to keep a cell alive in culture was the accomplishment of Ross Harrison who, in 1907, cultured a nerve cell using the </a:t>
            </a:r>
            <a:r>
              <a:rPr lang="ja-JP" altLang="en-US" dirty="0" smtClean="0">
                <a:latin typeface="Calibri" charset="0"/>
                <a:ea typeface="ＭＳ Ｐゴシック" charset="0"/>
                <a:cs typeface="ＭＳ Ｐゴシック" charset="0"/>
              </a:rPr>
              <a:t>“</a:t>
            </a:r>
            <a:r>
              <a:rPr lang="en-US" altLang="ja-JP" dirty="0" smtClean="0">
                <a:latin typeface="Calibri" charset="0"/>
                <a:ea typeface="ＭＳ Ｐゴシック" charset="0"/>
                <a:cs typeface="ＭＳ Ｐゴシック" charset="0"/>
              </a:rPr>
              <a:t>hanging drop method</a:t>
            </a:r>
            <a:r>
              <a:rPr lang="ja-JP" altLang="en-US" dirty="0" smtClean="0">
                <a:latin typeface="Calibri" charset="0"/>
                <a:ea typeface="ＭＳ Ｐゴシック" charset="0"/>
                <a:cs typeface="ＭＳ Ｐゴシック" charset="0"/>
              </a:rPr>
              <a:t>”</a:t>
            </a:r>
            <a:r>
              <a:rPr lang="en-US" altLang="ja-JP" dirty="0" smtClean="0">
                <a:latin typeface="Calibri" charset="0"/>
                <a:ea typeface="ＭＳ Ｐゴシック" charset="0"/>
                <a:cs typeface="ＭＳ Ｐゴシック" charset="0"/>
              </a:rPr>
              <a:t> for several weeks. Over the next forty years a number of inventions and discoveries led to further development of cell culture.  Burrows discovered the medium of chicken embryo plasma clots as essential for the propagation of cells in culture, Alexis Carrel was the first to establish sterile technique for purity, </a:t>
            </a:r>
            <a:r>
              <a:rPr lang="en-US" altLang="ja-JP" dirty="0" err="1" smtClean="0">
                <a:latin typeface="Calibri" charset="0"/>
                <a:ea typeface="ＭＳ Ｐゴシック" charset="0"/>
                <a:cs typeface="ＭＳ Ｐゴシック" charset="0"/>
              </a:rPr>
              <a:t>Gey</a:t>
            </a:r>
            <a:r>
              <a:rPr lang="en-US" altLang="ja-JP" dirty="0" smtClean="0">
                <a:latin typeface="Calibri" charset="0"/>
                <a:ea typeface="ＭＳ Ｐゴシック" charset="0"/>
                <a:cs typeface="ＭＳ Ｐゴシック" charset="0"/>
              </a:rPr>
              <a:t> was the first to invent the cell culture roller in 1933 which provided adequate air flow, and Earle in 1943 established the first continuous cell line from mice</a:t>
            </a:r>
          </a:p>
          <a:p>
            <a:endParaRPr lang="en-US" altLang="ja-JP" dirty="0" smtClean="0">
              <a:latin typeface="Calibri" charset="0"/>
              <a:ea typeface="ＭＳ Ｐゴシック" charset="0"/>
              <a:cs typeface="ＭＳ Ｐゴシック" charset="0"/>
            </a:endParaRPr>
          </a:p>
          <a:p>
            <a:r>
              <a:rPr lang="en-US" altLang="ja-JP" dirty="0" smtClean="0">
                <a:latin typeface="Calibri" charset="0"/>
                <a:ea typeface="ＭＳ Ｐゴシック" charset="0"/>
                <a:cs typeface="ＭＳ Ｐゴシック" charset="0"/>
              </a:rPr>
              <a:t>The first human cell lines, much like </a:t>
            </a:r>
            <a:r>
              <a:rPr lang="en-US" altLang="ja-JP" dirty="0" err="1" smtClean="0">
                <a:latin typeface="Calibri" charset="0"/>
                <a:ea typeface="ＭＳ Ｐゴシック" charset="0"/>
                <a:cs typeface="ＭＳ Ｐゴシック" charset="0"/>
              </a:rPr>
              <a:t>HeLa</a:t>
            </a:r>
            <a:r>
              <a:rPr lang="en-US" altLang="ja-JP" dirty="0" smtClean="0">
                <a:latin typeface="Calibri" charset="0"/>
                <a:ea typeface="ＭＳ Ｐゴシック" charset="0"/>
                <a:cs typeface="ＭＳ Ｐゴシック" charset="0"/>
              </a:rPr>
              <a:t> in 1951, were established by placing freshly removed human tissue in a dish with animal cells or human fetal cells. These </a:t>
            </a:r>
            <a:r>
              <a:rPr lang="ja-JP" altLang="en-US" dirty="0" smtClean="0">
                <a:latin typeface="Calibri" charset="0"/>
                <a:ea typeface="ＭＳ Ｐゴシック" charset="0"/>
                <a:cs typeface="ＭＳ Ｐゴシック" charset="0"/>
              </a:rPr>
              <a:t>“</a:t>
            </a:r>
            <a:r>
              <a:rPr lang="en-US" altLang="ja-JP" dirty="0" smtClean="0">
                <a:latin typeface="Calibri" charset="0"/>
                <a:ea typeface="ＭＳ Ｐゴシック" charset="0"/>
                <a:cs typeface="ＭＳ Ｐゴシック" charset="0"/>
              </a:rPr>
              <a:t>feeder</a:t>
            </a:r>
            <a:r>
              <a:rPr lang="ja-JP" altLang="en-US" dirty="0" smtClean="0">
                <a:latin typeface="Calibri" charset="0"/>
                <a:ea typeface="ＭＳ Ｐゴシック" charset="0"/>
                <a:cs typeface="ＭＳ Ｐゴシック" charset="0"/>
              </a:rPr>
              <a:t>”</a:t>
            </a:r>
            <a:r>
              <a:rPr lang="en-US" altLang="ja-JP" dirty="0" smtClean="0">
                <a:latin typeface="Calibri" charset="0"/>
                <a:ea typeface="ＭＳ Ｐゴシック" charset="0"/>
                <a:cs typeface="ＭＳ Ｐゴシック" charset="0"/>
              </a:rPr>
              <a:t> cells provided the newly transplanted cells with the appropriate growth factors and extracellular matrix to establish the cell line. Cell lines must be incubated at the right temperature, humidity, and CO</a:t>
            </a:r>
            <a:r>
              <a:rPr lang="en-US" altLang="ja-JP" baseline="-25000" dirty="0" smtClean="0">
                <a:latin typeface="Calibri" charset="0"/>
                <a:ea typeface="ＭＳ Ｐゴシック" charset="0"/>
                <a:cs typeface="ＭＳ Ｐゴシック" charset="0"/>
              </a:rPr>
              <a:t>2</a:t>
            </a:r>
            <a:r>
              <a:rPr lang="en-US" altLang="ja-JP" dirty="0" smtClean="0">
                <a:latin typeface="Calibri" charset="0"/>
                <a:ea typeface="ＭＳ Ｐゴシック" charset="0"/>
                <a:cs typeface="ＭＳ Ｐゴシック" charset="0"/>
              </a:rPr>
              <a:t> levels and maintained by human researchers who </a:t>
            </a:r>
            <a:r>
              <a:rPr lang="ja-JP" altLang="en-US" dirty="0" smtClean="0">
                <a:latin typeface="Calibri" charset="0"/>
                <a:ea typeface="ＭＳ Ｐゴシック" charset="0"/>
                <a:cs typeface="ＭＳ Ｐゴシック" charset="0"/>
              </a:rPr>
              <a:t>“</a:t>
            </a:r>
            <a:r>
              <a:rPr lang="en-US" altLang="ja-JP" dirty="0" smtClean="0">
                <a:latin typeface="Calibri" charset="0"/>
                <a:ea typeface="ＭＳ Ｐゴシック" charset="0"/>
                <a:cs typeface="ＭＳ Ｐゴシック" charset="0"/>
              </a:rPr>
              <a:t>split the cells</a:t>
            </a:r>
            <a:r>
              <a:rPr lang="ja-JP" altLang="en-US" dirty="0" smtClean="0">
                <a:latin typeface="Calibri" charset="0"/>
                <a:ea typeface="ＭＳ Ｐゴシック" charset="0"/>
                <a:cs typeface="ＭＳ Ｐゴシック" charset="0"/>
              </a:rPr>
              <a:t>”</a:t>
            </a:r>
            <a:r>
              <a:rPr lang="en-US" altLang="ja-JP" dirty="0" smtClean="0">
                <a:latin typeface="Calibri" charset="0"/>
                <a:ea typeface="ＭＳ Ｐゴシック" charset="0"/>
                <a:cs typeface="ＭＳ Ｐゴシック" charset="0"/>
              </a:rPr>
              <a:t> daily by removing waste, dead cells, excess cells, and old culture media and replacing it with fresh media containing growth factors and resources to ensure continued cell division. Since feeding is a daily occurrence, great care must be taken to ensure a sterile environment to limit contamination by the cells of the research assistant, or other cells in the environment. </a:t>
            </a:r>
          </a:p>
          <a:p>
            <a:endParaRPr lang="en-US" altLang="ja-JP" dirty="0" smtClean="0">
              <a:latin typeface="Calibri" charset="0"/>
              <a:ea typeface="ＭＳ Ｐゴシック" charset="0"/>
              <a:cs typeface="ＭＳ Ｐゴシック" charset="0"/>
            </a:endParaRPr>
          </a:p>
          <a:p>
            <a:pPr eaLnBrk="1" hangingPunct="1">
              <a:spcBef>
                <a:spcPct val="0"/>
              </a:spcBef>
            </a:pPr>
            <a:endParaRPr lang="en-US" dirty="0" smtClean="0">
              <a:latin typeface="Calibri" charset="0"/>
              <a:ea typeface="ＭＳ Ｐゴシック" charset="0"/>
              <a:cs typeface="ＭＳ Ｐゴシック" charset="0"/>
            </a:endParaRPr>
          </a:p>
          <a:p>
            <a:pPr marL="228600" marR="0" indent="-228600" algn="l" defTabSz="457200" rtl="0" eaLnBrk="0" fontAlgn="base" latinLnBrk="0" hangingPunct="0">
              <a:lnSpc>
                <a:spcPct val="100000"/>
              </a:lnSpc>
              <a:spcBef>
                <a:spcPct val="30000"/>
              </a:spcBef>
              <a:spcAft>
                <a:spcPct val="0"/>
              </a:spcAft>
              <a:buClrTx/>
              <a:buSzTx/>
              <a:buFontTx/>
              <a:buAutoNum type="arabicPeriod"/>
              <a:tabLst/>
              <a:defRPr/>
            </a:pPr>
            <a:endParaRPr lang="en-US" dirty="0" smtClean="0"/>
          </a:p>
          <a:p>
            <a:r>
              <a:rPr lang="en-US" dirty="0" smtClean="0"/>
              <a:t> </a:t>
            </a:r>
          </a:p>
        </p:txBody>
      </p:sp>
      <p:sp>
        <p:nvSpPr>
          <p:cNvPr id="40964" name="Slide Number Placeholder 3"/>
          <p:cNvSpPr>
            <a:spLocks noGrp="1"/>
          </p:cNvSpPr>
          <p:nvPr>
            <p:ph type="sldNum" sz="quarter" idx="5"/>
          </p:nvPr>
        </p:nvSpPr>
        <p:spPr bwMode="auto">
          <a:noFill/>
          <a:ln>
            <a:miter lim="800000"/>
            <a:headEnd/>
            <a:tailEnd/>
          </a:ln>
        </p:spPr>
        <p:txBody>
          <a:bodyPr/>
          <a:lstStyle/>
          <a:p>
            <a:fld id="{DC03FE5B-2E5F-8E45-9996-9C427EB2CED0}" type="slidenum">
              <a:rPr lang="en-US" smtClean="0"/>
              <a:pPr/>
              <a:t>17</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p:cNvSpPr>
          <p:nvPr>
            <p:ph type="sldImg"/>
          </p:nvPr>
        </p:nvSpPr>
        <p:spPr bwMode="auto">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European Society</a:t>
            </a:r>
            <a:r>
              <a:rPr lang="en-US" baseline="0" dirty="0" smtClean="0"/>
              <a:t> for Medical Oncology </a:t>
            </a:r>
            <a:r>
              <a:rPr lang="en-US" dirty="0" smtClean="0"/>
              <a:t> 5’ video reviews how cell biologists and translation medicine seek to create more authentic cell cultures, by sidestepping the use of plastic cell culture dishes.</a:t>
            </a:r>
            <a:r>
              <a:rPr lang="en-US" baseline="0" dirty="0" smtClean="0"/>
              <a:t> With Patient Derived </a:t>
            </a:r>
            <a:r>
              <a:rPr lang="en-US" baseline="0" dirty="0" err="1" smtClean="0"/>
              <a:t>Xenografts</a:t>
            </a:r>
            <a:r>
              <a:rPr lang="en-US" baseline="0" dirty="0" smtClean="0"/>
              <a:t> (PDX) models, the tumor cells are never exposed to plastic, they are closer in timing to the tumor development in the patient, and they are more genetically similar to the patient. Because the patient’s tumor cells are transplanted in mouse models that have compromised immune systems ( do they don</a:t>
            </a:r>
            <a:r>
              <a:rPr lang="fr-FR" baseline="0" dirty="0" smtClean="0"/>
              <a:t>’</a:t>
            </a:r>
            <a:r>
              <a:rPr lang="en-US" baseline="0" dirty="0" smtClean="0"/>
              <a:t>t reject the graft) immunotherapies to treat the cancer can not be tested in this model system. </a:t>
            </a:r>
            <a:endParaRPr lang="en-US" dirty="0" smtClean="0"/>
          </a:p>
          <a:p>
            <a:endParaRPr lang="en-US" dirty="0" smtClean="0"/>
          </a:p>
          <a:p>
            <a:r>
              <a:rPr lang="en-US" b="1" dirty="0" smtClean="0"/>
              <a:t>References: </a:t>
            </a:r>
          </a:p>
          <a:p>
            <a:pPr marL="228600" marR="0" indent="-228600" algn="l" defTabSz="457200" rtl="0" eaLnBrk="0" fontAlgn="base" latinLnBrk="0" hangingPunct="0">
              <a:lnSpc>
                <a:spcPct val="100000"/>
              </a:lnSpc>
              <a:spcBef>
                <a:spcPct val="30000"/>
              </a:spcBef>
              <a:spcAft>
                <a:spcPct val="0"/>
              </a:spcAft>
              <a:buClrTx/>
              <a:buSzTx/>
              <a:buFontTx/>
              <a:buAutoNum type="arabicPeriod"/>
              <a:tabLst/>
              <a:defRPr/>
            </a:pPr>
            <a:r>
              <a:rPr lang="en-US" b="0" baseline="0" dirty="0" smtClean="0"/>
              <a:t>Ledford, H. Feb 17, 2016. US cancer institute to overhaul </a:t>
            </a:r>
            <a:r>
              <a:rPr lang="en-US" b="0" baseline="0" dirty="0" err="1" smtClean="0"/>
              <a:t>tumour</a:t>
            </a:r>
            <a:r>
              <a:rPr lang="en-US" b="0" baseline="0" dirty="0" smtClean="0"/>
              <a:t> cell lines. Nature. News. http://</a:t>
            </a:r>
            <a:r>
              <a:rPr lang="en-US" b="0" baseline="0" dirty="0" err="1" smtClean="0"/>
              <a:t>www.nature.com</a:t>
            </a:r>
            <a:r>
              <a:rPr lang="en-US" b="0" baseline="0" dirty="0" smtClean="0"/>
              <a:t>/news/us-cancer-institute-to-overhaul-tumour-cell-lines-1.19364?WT.ec_id=NEWS-20160218&amp;spMailingID=50727376&amp;spUserID=MTc2NzAzODM4OQS2&amp;spJobID=862269052&amp;spReportId=ODYyMjY5MDUyS0  </a:t>
            </a:r>
          </a:p>
          <a:p>
            <a:pPr marL="228600" marR="0" indent="-228600" algn="l" defTabSz="457200" rtl="0" eaLnBrk="0" fontAlgn="base" latinLnBrk="0" hangingPunct="0">
              <a:lnSpc>
                <a:spcPct val="100000"/>
              </a:lnSpc>
              <a:spcBef>
                <a:spcPct val="30000"/>
              </a:spcBef>
              <a:spcAft>
                <a:spcPct val="0"/>
              </a:spcAft>
              <a:buClrTx/>
              <a:buSzTx/>
              <a:buFontTx/>
              <a:buAutoNum type="arabicPeriod"/>
              <a:tabLst/>
              <a:defRPr/>
            </a:pPr>
            <a:r>
              <a:rPr lang="en-US" dirty="0" smtClean="0"/>
              <a:t>Patient –derived</a:t>
            </a:r>
            <a:r>
              <a:rPr lang="en-US" baseline="0" dirty="0" smtClean="0"/>
              <a:t> </a:t>
            </a:r>
            <a:r>
              <a:rPr lang="en-US" baseline="0" dirty="0" err="1" smtClean="0"/>
              <a:t>xenograft</a:t>
            </a:r>
            <a:r>
              <a:rPr lang="en-US" baseline="0" dirty="0" smtClean="0"/>
              <a:t> models. European Society for Medical Oncology. YouTube. https://</a:t>
            </a:r>
            <a:r>
              <a:rPr lang="en-US" baseline="0" dirty="0" err="1" smtClean="0"/>
              <a:t>www.youtube.com</a:t>
            </a:r>
            <a:r>
              <a:rPr lang="en-US" baseline="0" dirty="0" smtClean="0"/>
              <a:t>/</a:t>
            </a:r>
            <a:r>
              <a:rPr lang="en-US" baseline="0" dirty="0" err="1" smtClean="0"/>
              <a:t>watch?v</a:t>
            </a:r>
            <a:r>
              <a:rPr lang="en-US" baseline="0" dirty="0" smtClean="0"/>
              <a:t>=H4VGAyUhCEM </a:t>
            </a:r>
            <a:endParaRPr lang="en-US" dirty="0" smtClean="0"/>
          </a:p>
          <a:p>
            <a:pPr marL="0" marR="0" indent="0" algn="l" defTabSz="4572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0964" name="Slide Number Placeholder 3"/>
          <p:cNvSpPr>
            <a:spLocks noGrp="1"/>
          </p:cNvSpPr>
          <p:nvPr>
            <p:ph type="sldNum" sz="quarter" idx="5"/>
          </p:nvPr>
        </p:nvSpPr>
        <p:spPr bwMode="auto">
          <a:noFill/>
          <a:ln>
            <a:miter lim="800000"/>
            <a:headEnd/>
            <a:tailEnd/>
          </a:ln>
        </p:spPr>
        <p:txBody>
          <a:bodyPr/>
          <a:lstStyle/>
          <a:p>
            <a:fld id="{DC03FE5B-2E5F-8E45-9996-9C427EB2CED0}" type="slidenum">
              <a:rPr lang="en-US" smtClean="0"/>
              <a:pPr/>
              <a:t>18</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p:cNvSpPr>
          <p:nvPr>
            <p:ph type="sldImg"/>
          </p:nvPr>
        </p:nvSpPr>
        <p:spPr bwMode="auto">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
        <p:nvSpPr>
          <p:cNvPr id="40964" name="Slide Number Placeholder 3"/>
          <p:cNvSpPr>
            <a:spLocks noGrp="1"/>
          </p:cNvSpPr>
          <p:nvPr>
            <p:ph type="sldNum" sz="quarter" idx="5"/>
          </p:nvPr>
        </p:nvSpPr>
        <p:spPr bwMode="auto">
          <a:noFill/>
          <a:ln>
            <a:miter lim="800000"/>
            <a:headEnd/>
            <a:tailEnd/>
          </a:ln>
        </p:spPr>
        <p:txBody>
          <a:bodyPr/>
          <a:lstStyle/>
          <a:p>
            <a:fld id="{DC03FE5B-2E5F-8E45-9996-9C427EB2CED0}" type="slidenum">
              <a:rPr lang="en-US" smtClean="0"/>
              <a:pPr/>
              <a:t>19</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p:cNvSpPr>
          <p:nvPr>
            <p:ph type="sldImg"/>
          </p:nvPr>
        </p:nvSpPr>
        <p:spPr bwMode="auto">
          <a:noFill/>
          <a:ln>
            <a:solidFill>
              <a:srgbClr val="000000"/>
            </a:solidFill>
            <a:miter lim="800000"/>
            <a:headEnd/>
            <a:tailEnd/>
          </a:ln>
        </p:spPr>
      </p:sp>
      <p:sp>
        <p:nvSpPr>
          <p:cNvPr id="43011"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FACS ( fluorescent activated cell sorting techniques) allow for identification and purification of cells from within a mixed population.  Scientists</a:t>
            </a:r>
            <a:r>
              <a:rPr lang="en-US" baseline="0" dirty="0" smtClean="0"/>
              <a:t> tag cells using specific proteins or antibodies that only recognize one cell type. These </a:t>
            </a:r>
            <a:r>
              <a:rPr lang="en-US" baseline="0" dirty="0" err="1" smtClean="0"/>
              <a:t>fluourescent</a:t>
            </a:r>
            <a:r>
              <a:rPr lang="en-US" baseline="0" dirty="0" smtClean="0"/>
              <a:t> molecules scatter and absorb light differently. A stream of cell culture which only allows one cell to pass before a light source and magnetic plates, allows the cells to be sorted based on which fluorescent antibody has been added to the culture. </a:t>
            </a:r>
            <a:endParaRPr lang="en-US" dirty="0" smtClean="0"/>
          </a:p>
          <a:p>
            <a:endParaRPr lang="en-US" dirty="0" smtClean="0"/>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dirty="0" smtClean="0"/>
              <a:t>Winslow, T. </a:t>
            </a:r>
            <a:r>
              <a:rPr lang="en-US" sz="1200" dirty="0" err="1" smtClean="0"/>
              <a:t>Kibuk</a:t>
            </a:r>
            <a:r>
              <a:rPr lang="en-US" sz="1200" dirty="0" smtClean="0"/>
              <a:t>, L. and </a:t>
            </a:r>
            <a:r>
              <a:rPr lang="en-US" sz="1200" dirty="0" err="1" smtClean="0"/>
              <a:t>Duckwall</a:t>
            </a:r>
            <a:r>
              <a:rPr lang="en-US" sz="1200" dirty="0" smtClean="0"/>
              <a:t>, C. Aug 2006.   Looking for a Needle in a Haystack: How Researchers Find Stem Cells.</a:t>
            </a:r>
            <a:r>
              <a:rPr lang="en-US" sz="1200" i="1" dirty="0" smtClean="0"/>
              <a:t> In Regenerative</a:t>
            </a:r>
            <a:r>
              <a:rPr lang="en-US" sz="1200" i="1" baseline="0" dirty="0" smtClean="0"/>
              <a:t> Medicine. </a:t>
            </a:r>
            <a:r>
              <a:rPr lang="en-US" sz="1200" dirty="0" smtClean="0"/>
              <a:t> National Institute of Health . Department of Health</a:t>
            </a:r>
            <a:r>
              <a:rPr lang="en-US" sz="1200" baseline="0" dirty="0" smtClean="0"/>
              <a:t> and Human Services. </a:t>
            </a:r>
            <a:r>
              <a:rPr lang="en-US" sz="1200" dirty="0" smtClean="0"/>
              <a:t>Appendix E Stem Cell Markers. </a:t>
            </a:r>
            <a:r>
              <a:rPr lang="en-US" sz="1200" dirty="0" smtClean="0">
                <a:hlinkClick r:id="rId3"/>
              </a:rPr>
              <a:t>Link</a:t>
            </a:r>
            <a:endParaRPr lang="en-US" sz="1200" dirty="0" smtClean="0"/>
          </a:p>
        </p:txBody>
      </p:sp>
      <p:sp>
        <p:nvSpPr>
          <p:cNvPr id="43012" name="Slide Number Placeholder 3"/>
          <p:cNvSpPr>
            <a:spLocks noGrp="1"/>
          </p:cNvSpPr>
          <p:nvPr>
            <p:ph type="sldNum" sz="quarter" idx="5"/>
          </p:nvPr>
        </p:nvSpPr>
        <p:spPr bwMode="auto">
          <a:noFill/>
          <a:ln>
            <a:miter lim="800000"/>
            <a:headEnd/>
            <a:tailEnd/>
          </a:ln>
        </p:spPr>
        <p:txBody>
          <a:bodyPr/>
          <a:lstStyle/>
          <a:p>
            <a:fld id="{B9FE79B3-D8DE-0F43-A270-47446CF8328E}" type="slidenum">
              <a:rPr lang="en-US" smtClean="0"/>
              <a:pPr/>
              <a:t>20</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SCAFFOLDS</a:t>
            </a:r>
            <a:r>
              <a:rPr lang="en-US" baseline="0" dirty="0" smtClean="0"/>
              <a:t> ARE IMPORTANT for CELL CULTURE</a:t>
            </a:r>
          </a:p>
          <a:p>
            <a:pPr eaLnBrk="1" hangingPunct="1"/>
            <a:r>
              <a:rPr lang="en-US" dirty="0" smtClean="0"/>
              <a:t>The 21</a:t>
            </a:r>
            <a:r>
              <a:rPr lang="en-US" baseline="30000" dirty="0" smtClean="0"/>
              <a:t>st</a:t>
            </a:r>
            <a:r>
              <a:rPr lang="en-US" dirty="0" smtClean="0"/>
              <a:t> century has brought new techniques to cell culture such that the extracellular</a:t>
            </a:r>
            <a:r>
              <a:rPr lang="en-US" baseline="0" dirty="0" smtClean="0"/>
              <a:t> matrix (ECM) </a:t>
            </a:r>
            <a:r>
              <a:rPr lang="en-US" dirty="0" smtClean="0"/>
              <a:t>can be mimicked with scaffolds, magnets, and hanging drops</a:t>
            </a:r>
            <a:r>
              <a:rPr lang="en-US" baseline="0" dirty="0" smtClean="0"/>
              <a:t> as described in the in depth review written by Amber Dance listed below. </a:t>
            </a:r>
            <a:r>
              <a:rPr lang="en-US" dirty="0" smtClean="0"/>
              <a:t>The ECM is synthesized by cells and creates unique environments for cell behavior and function. The ECM is a dense network of sugars and proteins providing three dimensional architecture for the organization of cells and tissues. There are a variety of methods by which to stimulate 3D growth</a:t>
            </a:r>
            <a:r>
              <a:rPr lang="en-US" baseline="0" dirty="0" smtClean="0"/>
              <a:t> and organization. For instance, </a:t>
            </a:r>
            <a:r>
              <a:rPr lang="en-US" dirty="0" smtClean="0"/>
              <a:t>magnetic fields can reorganize cell components for three dimensional interactions,  and the</a:t>
            </a:r>
            <a:r>
              <a:rPr lang="en-US" baseline="0" dirty="0" smtClean="0"/>
              <a:t> </a:t>
            </a:r>
            <a:r>
              <a:rPr lang="en-US" dirty="0" smtClean="0"/>
              <a:t>labor intensive modified hanging drop cell culture allows for three dimensional interactions among cells in the culture. Other</a:t>
            </a:r>
            <a:r>
              <a:rPr lang="en-US" baseline="0" dirty="0" smtClean="0"/>
              <a:t> researchers use 3D printers or  scaffolds and molds to create the structures necessary for transplantation. </a:t>
            </a:r>
            <a:endParaRPr lang="en-US" dirty="0" smtClean="0"/>
          </a:p>
          <a:p>
            <a:endParaRPr lang="en-US" b="1" dirty="0" smtClean="0"/>
          </a:p>
          <a:p>
            <a:r>
              <a:rPr lang="en-US" b="1" dirty="0" smtClean="0"/>
              <a:t>References:</a:t>
            </a:r>
            <a:r>
              <a:rPr lang="en-US" b="1" baseline="0" dirty="0" smtClean="0"/>
              <a:t> </a:t>
            </a:r>
          </a:p>
          <a:p>
            <a:endParaRPr lang="en-US" baseline="0" dirty="0" smtClean="0"/>
          </a:p>
          <a:p>
            <a:pPr marL="228600" marR="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b="1" baseline="0" dirty="0" smtClean="0"/>
              <a:t>TV Video: </a:t>
            </a:r>
            <a:r>
              <a:rPr lang="en-US" b="0" baseline="0" dirty="0" smtClean="0"/>
              <a:t> Safer, M. July 25, 3010. 60 Minutes: Growing Body Parts. http://</a:t>
            </a:r>
            <a:r>
              <a:rPr lang="en-US" b="0" baseline="0" dirty="0" err="1" smtClean="0"/>
              <a:t>www.cbsnews.com</a:t>
            </a:r>
            <a:r>
              <a:rPr lang="en-US" b="0" baseline="0" dirty="0" smtClean="0"/>
              <a:t>/videos/growing-body-parts/ (12:33”) </a:t>
            </a:r>
          </a:p>
          <a:p>
            <a:pPr marL="228600" marR="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b="1" baseline="0" dirty="0" smtClean="0"/>
              <a:t>Press Video</a:t>
            </a:r>
            <a:r>
              <a:rPr lang="en-US" b="0" baseline="0" dirty="0" smtClean="0"/>
              <a:t>: Feb 2, 2013. Wyss Institute. Human Organs on a Chip. http://</a:t>
            </a:r>
            <a:r>
              <a:rPr lang="en-US" b="0" baseline="0" dirty="0" err="1" smtClean="0"/>
              <a:t>wyss.harvard.edu</a:t>
            </a:r>
            <a:r>
              <a:rPr lang="en-US" b="0" baseline="0" dirty="0" smtClean="0"/>
              <a:t>/</a:t>
            </a:r>
            <a:r>
              <a:rPr lang="en-US" b="0" baseline="0" dirty="0" err="1" smtClean="0"/>
              <a:t>viewpage</a:t>
            </a:r>
            <a:r>
              <a:rPr lang="en-US" b="0" baseline="0" dirty="0" smtClean="0"/>
              <a:t>/293/ (2:48”)</a:t>
            </a:r>
          </a:p>
          <a:p>
            <a:pPr marL="228600" marR="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b="1" baseline="0" dirty="0" smtClean="0"/>
              <a:t>Press Video: </a:t>
            </a:r>
            <a:r>
              <a:rPr lang="en-US" b="0" baseline="0" dirty="0" smtClean="0"/>
              <a:t>EPFL. June 25, 2012.  A New Dimension for Cell Culture. </a:t>
            </a:r>
            <a:r>
              <a:rPr lang="en-US" b="0" baseline="0" dirty="0" err="1" smtClean="0"/>
              <a:t>hthttp</a:t>
            </a:r>
            <a:r>
              <a:rPr lang="en-US" b="0" baseline="0" dirty="0" smtClean="0"/>
              <a:t>://</a:t>
            </a:r>
            <a:r>
              <a:rPr lang="en-US" b="0" baseline="0" dirty="0" err="1" smtClean="0"/>
              <a:t>actu.epfl.ch</a:t>
            </a:r>
            <a:r>
              <a:rPr lang="en-US" b="0" baseline="0" dirty="0" smtClean="0"/>
              <a:t>/news/a-new-dimension-for-cell-culture/ (1:50”) </a:t>
            </a:r>
            <a:endParaRPr lang="en-US" b="1" baseline="0" dirty="0" smtClean="0"/>
          </a:p>
          <a:p>
            <a:pPr marL="228600" marR="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b="1" baseline="0" dirty="0" smtClean="0"/>
              <a:t>Science News: </a:t>
            </a:r>
            <a:r>
              <a:rPr lang="en-US" dirty="0" smtClean="0"/>
              <a:t>Dance, Amber. Sept 2012. Enter the Third Dimension. The Scientist. http://the-</a:t>
            </a:r>
            <a:r>
              <a:rPr lang="en-US" dirty="0" err="1" smtClean="0"/>
              <a:t>scientist.com</a:t>
            </a:r>
            <a:r>
              <a:rPr lang="en-US" dirty="0" smtClean="0"/>
              <a:t>/2012/09/01/enter-the-third-dimension/</a:t>
            </a:r>
          </a:p>
          <a:p>
            <a:pPr marL="228600" marR="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b="1" dirty="0" smtClean="0"/>
              <a:t>Technique Video: </a:t>
            </a:r>
            <a:r>
              <a:rPr lang="en-US" dirty="0" smtClean="0"/>
              <a:t>3-D Printer Produces</a:t>
            </a:r>
            <a:r>
              <a:rPr lang="en-US" baseline="0" dirty="0" smtClean="0"/>
              <a:t> Organs. CNN. TED. http://</a:t>
            </a:r>
            <a:r>
              <a:rPr lang="en-US" baseline="0" dirty="0" err="1" smtClean="0"/>
              <a:t>www.youtube.com</a:t>
            </a:r>
            <a:r>
              <a:rPr lang="en-US" baseline="0" dirty="0" smtClean="0"/>
              <a:t>/</a:t>
            </a:r>
            <a:r>
              <a:rPr lang="en-US" baseline="0" dirty="0" err="1" smtClean="0"/>
              <a:t>watch?v</a:t>
            </a:r>
            <a:r>
              <a:rPr lang="en-US" baseline="0" dirty="0" smtClean="0"/>
              <a:t>=N5xQB7Rgd98 (1:32”)</a:t>
            </a:r>
            <a:endParaRPr lang="en-US" dirty="0" smtClean="0"/>
          </a:p>
          <a:p>
            <a:pPr marL="228600" marR="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b="1" dirty="0" smtClean="0"/>
              <a:t>Magazine</a:t>
            </a:r>
            <a:r>
              <a:rPr lang="en-US" b="1" baseline="0" dirty="0" smtClean="0"/>
              <a:t> Article: </a:t>
            </a:r>
            <a:r>
              <a:rPr lang="en-US" dirty="0" smtClean="0"/>
              <a:t>Drummond. K.  September 24, 2012.</a:t>
            </a:r>
            <a:r>
              <a:rPr lang="en-US" baseline="0" dirty="0" smtClean="0"/>
              <a:t> </a:t>
            </a:r>
            <a:r>
              <a:rPr lang="en-US" dirty="0" smtClean="0"/>
              <a:t>War Healer. </a:t>
            </a:r>
            <a:r>
              <a:rPr lang="en-US" i="0" dirty="0" smtClean="0"/>
              <a:t>Wired</a:t>
            </a:r>
            <a:r>
              <a:rPr lang="en-US" dirty="0" smtClean="0"/>
              <a:t> Magazine</a:t>
            </a:r>
            <a:r>
              <a:rPr lang="ja-JP" altLang="en-US" dirty="0" smtClean="0"/>
              <a:t>’</a:t>
            </a:r>
            <a:r>
              <a:rPr lang="en-US" altLang="ja-JP" dirty="0" smtClean="0"/>
              <a:t>s Heroes online section http://</a:t>
            </a:r>
            <a:r>
              <a:rPr lang="en-US" altLang="ja-JP" dirty="0" err="1" smtClean="0"/>
              <a:t>www.wired.com</a:t>
            </a:r>
            <a:r>
              <a:rPr lang="en-US" altLang="ja-JP" dirty="0" smtClean="0"/>
              <a:t>/</a:t>
            </a:r>
            <a:r>
              <a:rPr lang="en-US" altLang="ja-JP" dirty="0" err="1" smtClean="0"/>
              <a:t>dangerroom</a:t>
            </a:r>
            <a:r>
              <a:rPr lang="en-US" altLang="ja-JP" dirty="0" smtClean="0"/>
              <a:t>/2012/09/worlds-most-wired-</a:t>
            </a:r>
            <a:r>
              <a:rPr lang="en-US" altLang="ja-JP" dirty="0" err="1" smtClean="0"/>
              <a:t>joachim</a:t>
            </a:r>
            <a:r>
              <a:rPr lang="en-US" altLang="ja-JP" dirty="0" smtClean="0"/>
              <a:t>-</a:t>
            </a:r>
            <a:r>
              <a:rPr lang="en-US" altLang="ja-JP" dirty="0" err="1" smtClean="0"/>
              <a:t>kohn</a:t>
            </a:r>
            <a:r>
              <a:rPr lang="en-US" altLang="ja-JP" dirty="0" smtClean="0"/>
              <a:t>/.</a:t>
            </a:r>
            <a:r>
              <a:rPr lang="en-US" altLang="ja-JP" baseline="0" dirty="0" smtClean="0"/>
              <a:t> </a:t>
            </a:r>
            <a:r>
              <a:rPr lang="en-US" altLang="ja-JP" dirty="0" smtClean="0"/>
              <a:t>This work connects to the readings and</a:t>
            </a:r>
            <a:r>
              <a:rPr lang="en-US" altLang="ja-JP" baseline="0" dirty="0" smtClean="0"/>
              <a:t> work of the Army’s Center for Regenerative Medicine Research and our investment in SCR in the context of national security and is a social commentary on the emphasis of the return to normal and the lack of resources for social models of support such as accessible buildings, improved devices and mobility services, etc. </a:t>
            </a:r>
            <a:endParaRPr lang="en-US" b="1" baseline="0" dirty="0" smtClean="0"/>
          </a:p>
          <a:p>
            <a:pPr marL="228600" marR="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b="1" baseline="0" dirty="0" smtClean="0"/>
              <a:t>News  Article and Video: </a:t>
            </a:r>
            <a:r>
              <a:rPr lang="en-US" dirty="0" smtClean="0"/>
              <a:t>Fountain, H. Sept 17, 2012. Damon Winter/ photo. Human Muscle Regrown on Animal Scaffolding. NYTIMES: A1. http://</a:t>
            </a:r>
            <a:r>
              <a:rPr lang="en-US" dirty="0" err="1" smtClean="0"/>
              <a:t>www.nytimes.com</a:t>
            </a:r>
            <a:r>
              <a:rPr lang="en-US" dirty="0" smtClean="0"/>
              <a:t>/2012/09/17/health/research/</a:t>
            </a:r>
            <a:r>
              <a:rPr lang="en-US" dirty="0" err="1" smtClean="0"/>
              <a:t>human-muscle-regenerated-with-animal-help.html?src</a:t>
            </a:r>
            <a:r>
              <a:rPr lang="en-US" dirty="0" smtClean="0"/>
              <a:t>=</a:t>
            </a:r>
            <a:r>
              <a:rPr lang="en-US" dirty="0" err="1" smtClean="0"/>
              <a:t>recg</a:t>
            </a:r>
            <a:endParaRPr lang="en-US" dirty="0" smtClean="0"/>
          </a:p>
          <a:p>
            <a:pPr marL="0" marR="0" indent="0" algn="l" defTabSz="457200" rtl="0" eaLnBrk="1" fontAlgn="auto" latinLnBrk="0" hangingPunct="1">
              <a:lnSpc>
                <a:spcPct val="100000"/>
              </a:lnSpc>
              <a:spcBef>
                <a:spcPts val="0"/>
              </a:spcBef>
              <a:spcAft>
                <a:spcPts val="0"/>
              </a:spcAft>
              <a:buClrTx/>
              <a:buSzTx/>
              <a:buFont typeface="+mj-lt"/>
              <a:buNone/>
              <a:tabLst/>
              <a:defRPr/>
            </a:pPr>
            <a:r>
              <a:rPr lang="en-US" dirty="0" smtClean="0"/>
              <a:t>MCG. This news story is part of a three-part series in which various techniques are used to stimulate cell regeneration and differentiation in the therapeutic context. This particular story highlights the use of a the ECM scaffold in pig urinary bladders that when injected into human muscle, stimulates its breakdown which then creates the extracellular signal for myoblasts to begin regeneration and differentiation restoring the muscle mass and function. The</a:t>
            </a:r>
            <a:r>
              <a:rPr lang="en-US" baseline="0" dirty="0" smtClean="0"/>
              <a:t> article has an </a:t>
            </a:r>
            <a:r>
              <a:rPr lang="en-US" baseline="0" dirty="0" err="1" smtClean="0"/>
              <a:t>infographic</a:t>
            </a:r>
            <a:r>
              <a:rPr lang="en-US" baseline="0" dirty="0" smtClean="0"/>
              <a:t> with Zoom capability. Randall McKenzie </a:t>
            </a:r>
            <a:r>
              <a:rPr lang="en-US" baseline="0" dirty="0" err="1" smtClean="0"/>
              <a:t>Infodesigner</a:t>
            </a:r>
            <a:r>
              <a:rPr lang="en-US" baseline="0" dirty="0" smtClean="0"/>
              <a:t>. Content Dr. Stephen </a:t>
            </a:r>
            <a:r>
              <a:rPr lang="en-US" baseline="0" dirty="0" err="1" smtClean="0"/>
              <a:t>Badylak</a:t>
            </a:r>
            <a:r>
              <a:rPr lang="en-US" baseline="0" dirty="0" smtClean="0"/>
              <a:t>, University of Pittsburgh and also a video link about how the ECM is scraped off the pig bladder made by the </a:t>
            </a:r>
            <a:r>
              <a:rPr lang="en-US" sz="1200" dirty="0" smtClean="0"/>
              <a:t>McGowan Institute for Regenerative </a:t>
            </a:r>
            <a:r>
              <a:rPr lang="en-US" sz="1200" dirty="0" err="1" smtClean="0"/>
              <a:t>Medicin</a:t>
            </a:r>
            <a:r>
              <a:rPr lang="en-US" sz="1200" dirty="0" smtClean="0"/>
              <a:t>.</a:t>
            </a:r>
            <a:r>
              <a:rPr lang="en-US" sz="1200" baseline="0" dirty="0" smtClean="0"/>
              <a:t> </a:t>
            </a:r>
            <a:endParaRPr lang="en-US" i="0" baseline="0" dirty="0" smtClean="0"/>
          </a:p>
        </p:txBody>
      </p:sp>
      <p:sp>
        <p:nvSpPr>
          <p:cNvPr id="4" name="Slide Number Placeholder 3"/>
          <p:cNvSpPr>
            <a:spLocks noGrp="1"/>
          </p:cNvSpPr>
          <p:nvPr>
            <p:ph type="sldNum" sz="quarter" idx="10"/>
          </p:nvPr>
        </p:nvSpPr>
        <p:spPr/>
        <p:txBody>
          <a:bodyPr/>
          <a:lstStyle/>
          <a:p>
            <a:fld id="{D1A1D47B-A350-0746-A315-BAF5223465B6}" type="slidenum">
              <a:rPr lang="en-US" smtClean="0"/>
              <a:t>22</a:t>
            </a:fld>
            <a:endParaRPr lang="en-US"/>
          </a:p>
        </p:txBody>
      </p:sp>
    </p:spTree>
    <p:extLst>
      <p:ext uri="{BB962C8B-B14F-4D97-AF65-F5344CB8AC3E}">
        <p14:creationId xmlns:p14="http://schemas.microsoft.com/office/powerpoint/2010/main" val="12217591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p:cNvSpPr>
          <p:nvPr>
            <p:ph type="sldImg"/>
          </p:nvPr>
        </p:nvSpPr>
        <p:spPr bwMode="auto">
          <a:noFill/>
          <a:ln>
            <a:solidFill>
              <a:srgbClr val="000000"/>
            </a:solidFill>
            <a:miter lim="800000"/>
            <a:headEnd/>
            <a:tailEnd/>
          </a:ln>
        </p:spPr>
      </p:sp>
      <p:sp>
        <p:nvSpPr>
          <p:cNvPr id="2" name="Notes Placeholder 2"/>
          <p:cNvSpPr>
            <a:spLocks noGrp="1"/>
          </p:cNvSpPr>
          <p:nvPr>
            <p:ph type="body" idx="1"/>
          </p:nvPr>
        </p:nvSpPr>
        <p:spPr bwMode="auto"/>
        <p:txBody>
          <a:bodyPr wrap="square" numCol="1" anchor="t" anchorCtr="0" compatLnSpc="1">
            <a:prstTxWarp prst="textNoShape">
              <a:avLst/>
            </a:prstTxWarp>
          </a:bodyPr>
          <a:lstStyle/>
          <a:p>
            <a:pPr eaLnBrk="1" hangingPunct="1">
              <a:spcBef>
                <a:spcPct val="0"/>
              </a:spcBef>
              <a:defRPr/>
            </a:pPr>
            <a:r>
              <a:rPr lang="en-US" dirty="0"/>
              <a:t>Students draw</a:t>
            </a:r>
            <a:r>
              <a:rPr lang="en-US" dirty="0" smtClean="0"/>
              <a:t> their version of a </a:t>
            </a:r>
            <a:r>
              <a:rPr lang="en-US" dirty="0"/>
              <a:t>cell on </a:t>
            </a:r>
            <a:r>
              <a:rPr lang="en-US" dirty="0" smtClean="0"/>
              <a:t>paper</a:t>
            </a:r>
          </a:p>
          <a:p>
            <a:pPr eaLnBrk="1" hangingPunct="1">
              <a:spcBef>
                <a:spcPct val="0"/>
              </a:spcBef>
              <a:defRPr/>
            </a:pPr>
            <a:r>
              <a:rPr lang="en-US" dirty="0" smtClean="0"/>
              <a:t>Think Pair Share involves student speaking for 5 minutes with the person next to them and answering these questions</a:t>
            </a:r>
          </a:p>
          <a:p>
            <a:pPr marL="228600" indent="-228600" eaLnBrk="1" hangingPunct="1">
              <a:spcBef>
                <a:spcPct val="0"/>
              </a:spcBef>
              <a:buFontTx/>
              <a:buAutoNum type="arabicPeriod"/>
              <a:defRPr/>
            </a:pPr>
            <a:r>
              <a:rPr lang="en-US" dirty="0" smtClean="0"/>
              <a:t>Share how you thought about what the prompt was asking you to do.</a:t>
            </a:r>
          </a:p>
          <a:p>
            <a:pPr marL="228600" indent="-228600" eaLnBrk="1" hangingPunct="1">
              <a:spcBef>
                <a:spcPct val="0"/>
              </a:spcBef>
              <a:buFontTx/>
              <a:buAutoNum type="arabicPeriod"/>
              <a:defRPr/>
            </a:pPr>
            <a:r>
              <a:rPr lang="en-US" dirty="0" smtClean="0"/>
              <a:t>Share the Process</a:t>
            </a:r>
            <a:r>
              <a:rPr lang="en-US" baseline="0" dirty="0" smtClean="0"/>
              <a:t> </a:t>
            </a:r>
            <a:r>
              <a:rPr lang="en-US" dirty="0" smtClean="0"/>
              <a:t>and </a:t>
            </a:r>
            <a:r>
              <a:rPr lang="en-US" dirty="0"/>
              <a:t>and share examples on the </a:t>
            </a:r>
            <a:r>
              <a:rPr lang="en-US" dirty="0" smtClean="0"/>
              <a:t>board or via </a:t>
            </a:r>
            <a:r>
              <a:rPr lang="en-US" dirty="0" err="1" smtClean="0"/>
              <a:t>ipad</a:t>
            </a:r>
            <a:r>
              <a:rPr lang="en-US" dirty="0" smtClean="0"/>
              <a:t> sent image. </a:t>
            </a:r>
          </a:p>
          <a:p>
            <a:pPr eaLnBrk="1" hangingPunct="1">
              <a:spcBef>
                <a:spcPct val="0"/>
              </a:spcBef>
              <a:defRPr/>
            </a:pPr>
            <a:r>
              <a:rPr lang="en-US" dirty="0"/>
              <a:t>Often the nucleus is very large in these drawings, </a:t>
            </a:r>
            <a:r>
              <a:rPr lang="en-US" dirty="0" smtClean="0"/>
              <a:t>and often students draw cells with very distinct visual structures such as a </a:t>
            </a:r>
            <a:r>
              <a:rPr lang="en-US" dirty="0"/>
              <a:t>neuron</a:t>
            </a:r>
          </a:p>
          <a:p>
            <a:pPr eaLnBrk="1" hangingPunct="1">
              <a:spcBef>
                <a:spcPct val="0"/>
              </a:spcBef>
              <a:defRPr/>
            </a:pPr>
            <a:r>
              <a:rPr lang="en-US" dirty="0"/>
              <a:t>This can be a jumping off point for  discussion of prokaryotic and eukaryotic cells, cell structures, functional relationships, and cell fate</a:t>
            </a:r>
            <a:r>
              <a:rPr lang="en-US" dirty="0" smtClean="0"/>
              <a:t>.</a:t>
            </a:r>
          </a:p>
          <a:p>
            <a:pPr eaLnBrk="1" hangingPunct="1">
              <a:spcBef>
                <a:spcPct val="0"/>
              </a:spcBef>
              <a:defRPr/>
            </a:pPr>
            <a:endParaRPr lang="en-US" dirty="0" smtClean="0"/>
          </a:p>
          <a:p>
            <a:pPr marL="228600" indent="-228600" eaLnBrk="1" hangingPunct="1">
              <a:spcBef>
                <a:spcPct val="0"/>
              </a:spcBef>
              <a:buFontTx/>
              <a:buAutoNum type="alphaLcPeriod"/>
              <a:defRPr/>
            </a:pPr>
            <a:r>
              <a:rPr lang="en-US" dirty="0" smtClean="0"/>
              <a:t>Cells Structures are dynamic:</a:t>
            </a:r>
          </a:p>
          <a:p>
            <a:pPr marL="228600" indent="-228600" eaLnBrk="1" hangingPunct="1">
              <a:spcBef>
                <a:spcPct val="0"/>
              </a:spcBef>
              <a:buFontTx/>
              <a:buAutoNum type="alphaLcPeriod"/>
              <a:defRPr/>
            </a:pPr>
            <a:endParaRPr lang="en-US" dirty="0" smtClean="0"/>
          </a:p>
          <a:p>
            <a:pPr marL="228600" indent="-228600" eaLnBrk="1" hangingPunct="1">
              <a:spcBef>
                <a:spcPct val="0"/>
              </a:spcBef>
              <a:buFontTx/>
              <a:buAutoNum type="alphaLcPeriod"/>
              <a:defRPr/>
            </a:pPr>
            <a:r>
              <a:rPr lang="en-US" dirty="0" smtClean="0"/>
              <a:t>Cell Structure number and distribution change dependent on environmental cues and differentiation: Click here on the AAAS and NSF Science Visualization Prize 2011 winner video that demonstrates the complex interplay of randomness and specific cell structures that is imperative for life. The example of the 3D model is of a pancreas cell (morphology and </a:t>
            </a:r>
            <a:r>
              <a:rPr lang="en-US" dirty="0" err="1" smtClean="0"/>
              <a:t>volumetrics</a:t>
            </a:r>
            <a:r>
              <a:rPr lang="en-US" dirty="0" smtClean="0"/>
              <a:t>) and thus a nice connection to diabetes and the ways in which cells differentiate for different functions by changing the relative distribution and number of organelles. The video also highlights the ways in which visual perception of weighting can be misleading and has one potential clicker question for students to practice active learning. http://www.sciencemag.org/site/special/vis2011/ and the article 2011 International Science and Engineering Visualization Challenge Video 1</a:t>
            </a:r>
            <a:r>
              <a:rPr lang="en-US" baseline="30000" dirty="0" smtClean="0"/>
              <a:t>st</a:t>
            </a:r>
            <a:r>
              <a:rPr lang="en-US" dirty="0" smtClean="0"/>
              <a:t> Prize.   http://www.sciencemag.org/content/335/6068/534.full.pdf </a:t>
            </a:r>
          </a:p>
          <a:p>
            <a:pPr marL="228600" indent="-228600" eaLnBrk="1" hangingPunct="1">
              <a:spcBef>
                <a:spcPct val="0"/>
              </a:spcBef>
              <a:buFontTx/>
              <a:buAutoNum type="alphaLcPeriod"/>
              <a:defRPr/>
            </a:pPr>
            <a:endParaRPr lang="en-US" dirty="0" smtClean="0"/>
          </a:p>
          <a:p>
            <a:pPr marL="228600" indent="-228600" eaLnBrk="1" hangingPunct="1">
              <a:spcBef>
                <a:spcPct val="0"/>
              </a:spcBef>
              <a:buFontTx/>
              <a:buAutoNum type="alphaLcPeriod"/>
              <a:defRPr/>
            </a:pPr>
            <a:r>
              <a:rPr lang="en-US" dirty="0" smtClean="0"/>
              <a:t>Cells can coordinate cell structure changes through signaling: Point forward to the last slide in this set on John Bonner’s </a:t>
            </a:r>
            <a:r>
              <a:rPr lang="en-US" dirty="0" err="1" smtClean="0"/>
              <a:t>dictystelium</a:t>
            </a:r>
            <a:r>
              <a:rPr lang="en-US" dirty="0" smtClean="0"/>
              <a:t> videos </a:t>
            </a:r>
          </a:p>
          <a:p>
            <a:pPr eaLnBrk="1" hangingPunct="1">
              <a:spcBef>
                <a:spcPct val="0"/>
              </a:spcBef>
              <a:defRPr/>
            </a:pPr>
            <a:endParaRPr lang="en-US" dirty="0" smtClean="0"/>
          </a:p>
          <a:p>
            <a:pPr eaLnBrk="1" hangingPunct="1">
              <a:spcBef>
                <a:spcPct val="0"/>
              </a:spcBef>
              <a:defRPr/>
            </a:pPr>
            <a:r>
              <a:rPr lang="en-US" dirty="0"/>
              <a:t>This can also be a moment of critical reflection to highlight the ways in which the large nucleus represents the important role of DNA, and the ways in which embryology and then cell biology were minimized in the shadow of the DNA revolution as highlighted in Evelyn Fox Keller</a:t>
            </a:r>
            <a:r>
              <a:rPr lang="ja-JP" altLang="en-US" dirty="0"/>
              <a:t>’</a:t>
            </a:r>
            <a:r>
              <a:rPr lang="en-US" altLang="ja-JP" dirty="0" err="1"/>
              <a:t>s</a:t>
            </a:r>
            <a:r>
              <a:rPr lang="en-US" altLang="ja-JP" dirty="0"/>
              <a:t> monograph Chapter 1: The Language of the Gene in </a:t>
            </a:r>
            <a:r>
              <a:rPr lang="en-US" altLang="ja-JP" i="1" dirty="0"/>
              <a:t> Refiguring Life</a:t>
            </a:r>
            <a:r>
              <a:rPr lang="en-US" altLang="ja-JP" dirty="0"/>
              <a:t>, her book </a:t>
            </a:r>
            <a:r>
              <a:rPr lang="en-US" altLang="ja-JP" u="sng" dirty="0"/>
              <a:t>The Century of the Gene,</a:t>
            </a:r>
            <a:r>
              <a:rPr lang="en-US" altLang="ja-JP" dirty="0"/>
              <a:t> the freely available Tanner  lecture </a:t>
            </a:r>
            <a:r>
              <a:rPr lang="ja-JP" altLang="en-US" dirty="0"/>
              <a:t>“</a:t>
            </a:r>
            <a:r>
              <a:rPr lang="en-US" altLang="ja-JP" dirty="0"/>
              <a:t> Rethinking the Meaning of Genetic Determinism</a:t>
            </a:r>
            <a:r>
              <a:rPr lang="ja-JP" altLang="en-US" dirty="0"/>
              <a:t>”</a:t>
            </a:r>
            <a:r>
              <a:rPr lang="en-US" altLang="ja-JP" dirty="0"/>
              <a:t> http://tannerlectures.utah.edu/lectures/documents/keller94.pdf,  and lastly in the Guardian review of her work by Andrew Brown in 2000. Fox Among the Lab Rats. http://www.guardian.co.uk/books/2000/nov/04/books.guardianreview6. </a:t>
            </a:r>
            <a:r>
              <a:rPr lang="en-US" altLang="ja-JP" dirty="0" smtClean="0"/>
              <a:t>Interestingly, </a:t>
            </a:r>
            <a:r>
              <a:rPr lang="en-US" altLang="ja-JP" dirty="0"/>
              <a:t>Keller also worked for some time with </a:t>
            </a:r>
            <a:r>
              <a:rPr lang="en-US" altLang="ja-JP" dirty="0" err="1"/>
              <a:t>d</a:t>
            </a:r>
            <a:r>
              <a:rPr lang="en-US" altLang="ja-JP" dirty="0" err="1" smtClean="0"/>
              <a:t>icty</a:t>
            </a:r>
            <a:r>
              <a:rPr lang="en-US" altLang="ja-JP" dirty="0" smtClean="0"/>
              <a:t> </a:t>
            </a:r>
            <a:r>
              <a:rPr lang="en-US" altLang="ja-JP" dirty="0"/>
              <a:t>as a model and also used mathematical biology to illustrate the disenfranchised role of women in science.</a:t>
            </a:r>
            <a:r>
              <a:rPr lang="en-US" altLang="ja-JP" dirty="0" smtClean="0"/>
              <a:t> </a:t>
            </a:r>
          </a:p>
          <a:p>
            <a:pPr eaLnBrk="1" hangingPunct="1">
              <a:spcBef>
                <a:spcPct val="0"/>
              </a:spcBef>
              <a:defRPr/>
            </a:pPr>
            <a:endParaRPr lang="en-US" altLang="ja-JP" b="1" dirty="0" smtClean="0"/>
          </a:p>
          <a:p>
            <a:pPr eaLnBrk="1" hangingPunct="1">
              <a:spcBef>
                <a:spcPct val="0"/>
              </a:spcBef>
              <a:defRPr/>
            </a:pPr>
            <a:r>
              <a:rPr lang="en-US" b="1" dirty="0"/>
              <a:t>Transition to Cell </a:t>
            </a:r>
            <a:r>
              <a:rPr lang="en-US" b="1" dirty="0" smtClean="0"/>
              <a:t>Theory in the next 5 slides</a:t>
            </a:r>
          </a:p>
          <a:p>
            <a:pPr eaLnBrk="1" hangingPunct="1">
              <a:spcBef>
                <a:spcPct val="0"/>
              </a:spcBef>
              <a:defRPr/>
            </a:pPr>
            <a:r>
              <a:rPr lang="en-US" dirty="0"/>
              <a:t>1. All living organisms made up of cells: human cells; expand conversation to bacteria (</a:t>
            </a:r>
            <a:r>
              <a:rPr lang="en-US" dirty="0" err="1"/>
              <a:t>microbiome</a:t>
            </a:r>
            <a:r>
              <a:rPr lang="en-US" dirty="0"/>
              <a:t>), and </a:t>
            </a:r>
            <a:r>
              <a:rPr lang="en-US" dirty="0" smtClean="0"/>
              <a:t>viruses </a:t>
            </a:r>
            <a:r>
              <a:rPr lang="en-US" dirty="0"/>
              <a:t>which appear on future slides</a:t>
            </a:r>
          </a:p>
          <a:p>
            <a:pPr eaLnBrk="1" hangingPunct="1">
              <a:spcBef>
                <a:spcPct val="0"/>
              </a:spcBef>
              <a:defRPr/>
            </a:pPr>
            <a:r>
              <a:rPr lang="en-US" dirty="0"/>
              <a:t>2.</a:t>
            </a:r>
            <a:r>
              <a:rPr lang="en-US" dirty="0" smtClean="0"/>
              <a:t> Cells </a:t>
            </a:r>
            <a:r>
              <a:rPr lang="en-US" dirty="0"/>
              <a:t>come from other cells (</a:t>
            </a:r>
            <a:r>
              <a:rPr lang="en-US" dirty="0" err="1" smtClean="0"/>
              <a:t>Regeneratation</a:t>
            </a:r>
            <a:r>
              <a:rPr lang="en-US" dirty="0" smtClean="0"/>
              <a:t>/ Self-Renewal)</a:t>
            </a:r>
            <a:endParaRPr lang="en-US" dirty="0"/>
          </a:p>
          <a:p>
            <a:pPr eaLnBrk="1" hangingPunct="1">
              <a:spcBef>
                <a:spcPct val="0"/>
              </a:spcBef>
              <a:defRPr/>
            </a:pPr>
            <a:r>
              <a:rPr lang="en-US" dirty="0"/>
              <a:t>3. Cell Fate dependent on environment </a:t>
            </a:r>
            <a:r>
              <a:rPr lang="en-US" dirty="0" smtClean="0"/>
              <a:t>(micro </a:t>
            </a:r>
            <a:r>
              <a:rPr lang="en-US" dirty="0"/>
              <a:t>and macro)</a:t>
            </a:r>
            <a:r>
              <a:rPr lang="en-US" dirty="0" smtClean="0"/>
              <a:t> </a:t>
            </a:r>
          </a:p>
          <a:p>
            <a:pPr eaLnBrk="1" hangingPunct="1">
              <a:spcBef>
                <a:spcPct val="0"/>
              </a:spcBef>
              <a:defRPr/>
            </a:pPr>
            <a:endParaRPr lang="en-US" dirty="0" smtClean="0"/>
          </a:p>
          <a:p>
            <a:pPr eaLnBrk="1" hangingPunct="1">
              <a:spcBef>
                <a:spcPct val="0"/>
              </a:spcBef>
              <a:defRPr/>
            </a:pPr>
            <a:r>
              <a:rPr lang="en-US" b="1" dirty="0" smtClean="0"/>
              <a:t> References: </a:t>
            </a:r>
          </a:p>
          <a:p>
            <a:pPr eaLnBrk="1" hangingPunct="1">
              <a:spcBef>
                <a:spcPct val="0"/>
              </a:spcBef>
              <a:defRPr/>
            </a:pPr>
            <a:endParaRPr lang="en-US" b="1" dirty="0" smtClean="0"/>
          </a:p>
          <a:p>
            <a:pPr marL="228600" marR="0" indent="-228600" algn="l" defTabSz="457200" rtl="0" eaLnBrk="1" fontAlgn="auto" latinLnBrk="0" hangingPunct="1">
              <a:lnSpc>
                <a:spcPct val="100000"/>
              </a:lnSpc>
              <a:spcBef>
                <a:spcPct val="0"/>
              </a:spcBef>
              <a:spcAft>
                <a:spcPts val="0"/>
              </a:spcAft>
              <a:buClrTx/>
              <a:buSzTx/>
              <a:buFontTx/>
              <a:buAutoNum type="arabicPeriod"/>
              <a:tabLst/>
              <a:defRPr/>
            </a:pPr>
            <a:r>
              <a:rPr lang="en-US" b="1" dirty="0" smtClean="0"/>
              <a:t>Book:</a:t>
            </a:r>
            <a:r>
              <a:rPr lang="en-US" b="1" baseline="0" dirty="0" smtClean="0"/>
              <a:t> </a:t>
            </a:r>
            <a:r>
              <a:rPr lang="en-US" dirty="0" smtClean="0"/>
              <a:t>Keller,</a:t>
            </a:r>
            <a:r>
              <a:rPr lang="en-US" baseline="0" dirty="0" smtClean="0"/>
              <a:t> E. 1996. </a:t>
            </a:r>
            <a:r>
              <a:rPr lang="en-US" altLang="ja-JP" dirty="0" smtClean="0"/>
              <a:t>Chapter 1: The Language of the Gene in </a:t>
            </a:r>
            <a:r>
              <a:rPr lang="en-US" altLang="ja-JP" i="1" dirty="0" smtClean="0"/>
              <a:t> Refiguring Life.</a:t>
            </a:r>
            <a:r>
              <a:rPr lang="en-US" altLang="ja-JP" i="0" baseline="0" dirty="0" smtClean="0"/>
              <a:t> Columbia University Press. New York. 160. </a:t>
            </a:r>
            <a:endParaRPr lang="en-US" altLang="ja-JP" i="0" dirty="0" smtClean="0"/>
          </a:p>
          <a:p>
            <a:pPr marL="228600" marR="0" indent="-228600" algn="l" defTabSz="457200" rtl="0" eaLnBrk="1" fontAlgn="auto" latinLnBrk="0" hangingPunct="1">
              <a:lnSpc>
                <a:spcPct val="100000"/>
              </a:lnSpc>
              <a:spcBef>
                <a:spcPct val="0"/>
              </a:spcBef>
              <a:spcAft>
                <a:spcPts val="0"/>
              </a:spcAft>
              <a:buClrTx/>
              <a:buSzTx/>
              <a:buFontTx/>
              <a:buAutoNum type="arabicPeriod"/>
              <a:tabLst/>
              <a:defRPr/>
            </a:pPr>
            <a:r>
              <a:rPr lang="en-US" b="1" dirty="0" smtClean="0"/>
              <a:t>Book:</a:t>
            </a:r>
            <a:r>
              <a:rPr lang="en-US" b="1" baseline="0" dirty="0" smtClean="0"/>
              <a:t> </a:t>
            </a:r>
            <a:r>
              <a:rPr lang="en-US" dirty="0" smtClean="0"/>
              <a:t>Keller,</a:t>
            </a:r>
            <a:r>
              <a:rPr lang="en-US" baseline="0" dirty="0" smtClean="0"/>
              <a:t> E. 2002. </a:t>
            </a:r>
            <a:r>
              <a:rPr lang="en-US" altLang="ja-JP" u="none" dirty="0" smtClean="0"/>
              <a:t>The Century of the Gene</a:t>
            </a:r>
            <a:r>
              <a:rPr lang="en-US" altLang="ja-JP" u="sng" dirty="0" smtClean="0"/>
              <a:t>.</a:t>
            </a:r>
            <a:r>
              <a:rPr lang="en-US" altLang="ja-JP" u="sng" baseline="0" dirty="0" smtClean="0"/>
              <a:t> Harvard University Press. Cambridge MA. 192. </a:t>
            </a:r>
            <a:r>
              <a:rPr lang="en-US" altLang="ja-JP" dirty="0" smtClean="0"/>
              <a:t> </a:t>
            </a:r>
          </a:p>
          <a:p>
            <a:pPr marL="228600" marR="0" indent="-228600" algn="l" defTabSz="457200" rtl="0" eaLnBrk="1" fontAlgn="auto" latinLnBrk="0" hangingPunct="1">
              <a:lnSpc>
                <a:spcPct val="100000"/>
              </a:lnSpc>
              <a:spcBef>
                <a:spcPct val="0"/>
              </a:spcBef>
              <a:spcAft>
                <a:spcPts val="0"/>
              </a:spcAft>
              <a:buClrTx/>
              <a:buSzTx/>
              <a:buFontTx/>
              <a:buAutoNum type="arabicPeriod"/>
              <a:tabLst/>
              <a:defRPr/>
            </a:pPr>
            <a:r>
              <a:rPr lang="en-US" altLang="ja-JP" b="1" dirty="0" smtClean="0"/>
              <a:t>Tanner  lecture: </a:t>
            </a:r>
            <a:r>
              <a:rPr lang="en-US" dirty="0" smtClean="0"/>
              <a:t>Keller,</a:t>
            </a:r>
            <a:r>
              <a:rPr lang="en-US" baseline="0" dirty="0" smtClean="0"/>
              <a:t> E.1994. </a:t>
            </a:r>
            <a:r>
              <a:rPr lang="en-US" altLang="ja-JP" b="1" dirty="0" smtClean="0"/>
              <a:t> </a:t>
            </a:r>
            <a:r>
              <a:rPr lang="ja-JP" altLang="en-US" dirty="0" smtClean="0"/>
              <a:t>“</a:t>
            </a:r>
            <a:r>
              <a:rPr lang="en-US" altLang="ja-JP" dirty="0" smtClean="0"/>
              <a:t>Rethinking the Meaning of Genetic Determinism</a:t>
            </a:r>
            <a:r>
              <a:rPr lang="ja-JP" altLang="en-US" dirty="0" smtClean="0"/>
              <a:t>”</a:t>
            </a:r>
            <a:r>
              <a:rPr lang="en-US" altLang="ja-JP" dirty="0" smtClean="0"/>
              <a:t>  http://</a:t>
            </a:r>
            <a:r>
              <a:rPr lang="en-US" altLang="ja-JP" dirty="0" err="1" smtClean="0"/>
              <a:t>tannerlectures.utah.edu</a:t>
            </a:r>
            <a:r>
              <a:rPr lang="en-US" altLang="ja-JP" dirty="0" smtClean="0"/>
              <a:t>/lectures/documents/keller94.pdf.</a:t>
            </a:r>
          </a:p>
          <a:p>
            <a:pPr marL="228600" marR="0" indent="-228600" algn="l" defTabSz="457200" rtl="0" eaLnBrk="1" fontAlgn="auto" latinLnBrk="0" hangingPunct="1">
              <a:lnSpc>
                <a:spcPct val="100000"/>
              </a:lnSpc>
              <a:spcBef>
                <a:spcPct val="0"/>
              </a:spcBef>
              <a:spcAft>
                <a:spcPts val="0"/>
              </a:spcAft>
              <a:buClrTx/>
              <a:buSzTx/>
              <a:buFontTx/>
              <a:buAutoNum type="arabicPeriod"/>
              <a:tabLst/>
              <a:defRPr/>
            </a:pPr>
            <a:r>
              <a:rPr lang="en-US" altLang="ja-JP" b="1" baseline="0" dirty="0" smtClean="0"/>
              <a:t>News:</a:t>
            </a:r>
            <a:r>
              <a:rPr lang="en-US" altLang="ja-JP" dirty="0" smtClean="0"/>
              <a:t> Brown, A.  2000. Fox Among the Lab Rats. The Guardian.  http://</a:t>
            </a:r>
            <a:r>
              <a:rPr lang="en-US" altLang="ja-JP" dirty="0" err="1" smtClean="0"/>
              <a:t>www.guardian.co.uk</a:t>
            </a:r>
            <a:r>
              <a:rPr lang="en-US" altLang="ja-JP" dirty="0" smtClean="0"/>
              <a:t>/books/2000/</a:t>
            </a:r>
            <a:r>
              <a:rPr lang="en-US" altLang="ja-JP" dirty="0" err="1" smtClean="0"/>
              <a:t>nov</a:t>
            </a:r>
            <a:r>
              <a:rPr lang="en-US" altLang="ja-JP" dirty="0" smtClean="0"/>
              <a:t>/04/books.guardianreview6. </a:t>
            </a:r>
            <a:endParaRPr lang="en-US" b="1" dirty="0" smtClean="0"/>
          </a:p>
        </p:txBody>
      </p:sp>
      <p:sp>
        <p:nvSpPr>
          <p:cNvPr id="17412" name="Slide Number Placeholder 3"/>
          <p:cNvSpPr>
            <a:spLocks noGrp="1"/>
          </p:cNvSpPr>
          <p:nvPr>
            <p:ph type="sldNum" sz="quarter" idx="5"/>
          </p:nvPr>
        </p:nvSpPr>
        <p:spPr bwMode="auto">
          <a:noFill/>
          <a:ln>
            <a:miter lim="800000"/>
            <a:headEnd/>
            <a:tailEnd/>
          </a:ln>
        </p:spPr>
        <p:txBody>
          <a:bodyPr/>
          <a:lstStyle/>
          <a:p>
            <a:fld id="{0877456E-4DD9-2742-9A51-D8306CC9056B}" type="slidenum">
              <a:rPr lang="en-US"/>
              <a:pPr/>
              <a:t>3</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p:cNvSpPr>
          <p:nvPr>
            <p:ph type="sldImg"/>
          </p:nvPr>
        </p:nvSpPr>
        <p:spPr bwMode="auto">
          <a:noFill/>
          <a:ln>
            <a:solidFill>
              <a:srgbClr val="000000"/>
            </a:solidFill>
            <a:miter lim="800000"/>
            <a:headEnd/>
            <a:tailEnd/>
          </a:ln>
        </p:spPr>
      </p:sp>
      <p:sp>
        <p:nvSpPr>
          <p:cNvPr id="48131"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SCAFFOLDS</a:t>
            </a:r>
            <a:r>
              <a:rPr lang="en-US" baseline="0" dirty="0" smtClean="0"/>
              <a:t> ALLOW CELLS TO REESTABLISH in NEW WAYS</a:t>
            </a:r>
          </a:p>
          <a:p>
            <a:r>
              <a:rPr lang="en-US" dirty="0" err="1" smtClean="0"/>
              <a:t>Stelarc</a:t>
            </a:r>
            <a:r>
              <a:rPr lang="en-US" dirty="0" smtClean="0"/>
              <a:t> is an artist who since the 1970s has been experimenting with self directed evolution. Here with Ear on Arm </a:t>
            </a:r>
            <a:r>
              <a:rPr lang="en-US" dirty="0" err="1" smtClean="0"/>
              <a:t>Stelarc</a:t>
            </a:r>
            <a:r>
              <a:rPr lang="en-US" dirty="0" smtClean="0"/>
              <a:t> has used a </a:t>
            </a:r>
            <a:r>
              <a:rPr lang="en-US" dirty="0" err="1" smtClean="0"/>
              <a:t>biopolmer</a:t>
            </a:r>
            <a:r>
              <a:rPr lang="en-US" dirty="0" smtClean="0"/>
              <a:t> scaffold inserted under his skin to create an ear. He continues to use stem cells and other biotechnologies to perfect his third ear. </a:t>
            </a:r>
          </a:p>
          <a:p>
            <a:endParaRPr lang="en-US" dirty="0" smtClean="0"/>
          </a:p>
          <a:p>
            <a:r>
              <a:rPr lang="en-US" dirty="0" err="1" smtClean="0"/>
              <a:t>Jesse.hicks</a:t>
            </a:r>
            <a:r>
              <a:rPr lang="en-US" dirty="0" smtClean="0"/>
              <a:t>.</a:t>
            </a:r>
            <a:r>
              <a:rPr lang="en-US" baseline="0" dirty="0" smtClean="0"/>
              <a:t> Sept 14, 2012. Meat, metal and code. </a:t>
            </a:r>
            <a:r>
              <a:rPr lang="en-US" baseline="0" dirty="0" err="1" smtClean="0"/>
              <a:t>Stelarc’s</a:t>
            </a:r>
            <a:r>
              <a:rPr lang="en-US" baseline="0" dirty="0" smtClean="0"/>
              <a:t> alternate anatomical architectures. </a:t>
            </a:r>
            <a:r>
              <a:rPr lang="en-US" dirty="0" smtClean="0"/>
              <a:t>http://www.theverge.com/2012/9/14/3261078/meat-metal-and-code-stelarcs-alternate-anatomical-architectures</a:t>
            </a:r>
          </a:p>
        </p:txBody>
      </p:sp>
      <p:sp>
        <p:nvSpPr>
          <p:cNvPr id="48132" name="Slide Number Placeholder 3"/>
          <p:cNvSpPr>
            <a:spLocks noGrp="1"/>
          </p:cNvSpPr>
          <p:nvPr>
            <p:ph type="sldNum" sz="quarter" idx="5"/>
          </p:nvPr>
        </p:nvSpPr>
        <p:spPr bwMode="auto">
          <a:noFill/>
          <a:ln>
            <a:miter lim="800000"/>
            <a:headEnd/>
            <a:tailEnd/>
          </a:ln>
        </p:spPr>
        <p:txBody>
          <a:bodyPr/>
          <a:lstStyle/>
          <a:p>
            <a:fld id="{C38FD46D-875F-2249-AEC4-409384CF7319}" type="slidenum">
              <a:rPr lang="en-US" smtClean="0"/>
              <a:pPr/>
              <a:t>23</a:t>
            </a:fld>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SCAFFOLDS</a:t>
            </a:r>
            <a:r>
              <a:rPr lang="en-US" baseline="0" dirty="0" smtClean="0"/>
              <a:t> ALLOW CELLS TO TAKE ON SHAPES  NECESSARY FOR FASHION or CONSUMPTION. </a:t>
            </a:r>
          </a:p>
          <a:p>
            <a:r>
              <a:rPr lang="en-US" dirty="0" smtClean="0"/>
              <a:t>Victimless Leather which is part of the Tissue Culture &amp; Art Project and involves the establishment of mouse 3T3 cells as feeders for the human bone cells layered on top.  This</a:t>
            </a:r>
            <a:r>
              <a:rPr lang="en-US" baseline="0" dirty="0" smtClean="0"/>
              <a:t> is the artists way to imagine fashion evolving in sustainable ways, but the same techniques can be used </a:t>
            </a:r>
            <a:r>
              <a:rPr lang="en-US" dirty="0" smtClean="0"/>
              <a:t>to produce sustainable in vitro meat. The work has taken place at </a:t>
            </a:r>
            <a:r>
              <a:rPr lang="en-US" dirty="0" err="1" smtClean="0"/>
              <a:t>SymbioticA</a:t>
            </a:r>
            <a:r>
              <a:rPr lang="en-US" dirty="0" smtClean="0"/>
              <a:t>: The Art and Science Collaborative Research Laboratory at the University of Western Australia in consultation with </a:t>
            </a:r>
            <a:r>
              <a:rPr lang="en-US" dirty="0" err="1" smtClean="0"/>
              <a:t>Viagen</a:t>
            </a:r>
            <a:r>
              <a:rPr lang="en-US" dirty="0" smtClean="0"/>
              <a:t> a clinical based company. The artists are collaborating with other artists who question normative assumptions about identity and cell boundaries such as </a:t>
            </a:r>
            <a:r>
              <a:rPr lang="en-US" dirty="0" err="1" smtClean="0"/>
              <a:t>Stelarc</a:t>
            </a:r>
            <a:r>
              <a:rPr lang="en-US" dirty="0" smtClean="0"/>
              <a:t> and </a:t>
            </a:r>
            <a:r>
              <a:rPr lang="en-US" dirty="0" err="1" smtClean="0"/>
              <a:t>Orlan</a:t>
            </a:r>
            <a:endParaRPr lang="en-US" dirty="0" smtClean="0"/>
          </a:p>
          <a:p>
            <a:endParaRPr lang="en-US" dirty="0" smtClean="0"/>
          </a:p>
          <a:p>
            <a:r>
              <a:rPr lang="en-US" dirty="0" err="1" smtClean="0"/>
              <a:t>Sandhana</a:t>
            </a:r>
            <a:r>
              <a:rPr lang="en-US" dirty="0" smtClean="0"/>
              <a:t>, L. Oct 12, 2004. Jacket Grows From Living Tissue. Wired. http://www.wired.com/science/discoveries/news/2004/10/65248</a:t>
            </a:r>
          </a:p>
        </p:txBody>
      </p:sp>
      <p:sp>
        <p:nvSpPr>
          <p:cNvPr id="50180" name="Slide Number Placeholder 3"/>
          <p:cNvSpPr>
            <a:spLocks noGrp="1"/>
          </p:cNvSpPr>
          <p:nvPr>
            <p:ph type="sldNum" sz="quarter" idx="5"/>
          </p:nvPr>
        </p:nvSpPr>
        <p:spPr bwMode="auto">
          <a:noFill/>
          <a:ln>
            <a:miter lim="800000"/>
            <a:headEnd/>
            <a:tailEnd/>
          </a:ln>
        </p:spPr>
        <p:txBody>
          <a:bodyPr/>
          <a:lstStyle/>
          <a:p>
            <a:fld id="{C7DC175D-3785-864E-920D-98A3F552EB49}" type="slidenum">
              <a:rPr lang="en-US" smtClean="0"/>
              <a:pPr/>
              <a:t>24</a:t>
            </a:fld>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p:cNvSpPr>
          <p:nvPr>
            <p:ph type="sldImg"/>
          </p:nvPr>
        </p:nvSpPr>
        <p:spPr bwMode="auto">
          <a:noFill/>
          <a:ln>
            <a:solidFill>
              <a:srgbClr val="000000"/>
            </a:solidFill>
            <a:miter lim="800000"/>
            <a:headEnd/>
            <a:tailEnd/>
          </a:ln>
        </p:spPr>
      </p:sp>
      <p:sp>
        <p:nvSpPr>
          <p:cNvPr id="522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dirty="0" smtClean="0"/>
              <a:t>SCAFFOLDS NECESSARY for HEALING: CROSS SPECIES HELP to MOVE CELLS INTO</a:t>
            </a:r>
            <a:r>
              <a:rPr lang="en-US" baseline="0" dirty="0" smtClean="0"/>
              <a:t> POSITION</a:t>
            </a:r>
            <a:endParaRPr lang="en-US" dirty="0" smtClean="0"/>
          </a:p>
          <a:p>
            <a:pPr eaLnBrk="1" hangingPunct="1"/>
            <a:r>
              <a:rPr lang="en-US" dirty="0" smtClean="0"/>
              <a:t>This </a:t>
            </a:r>
            <a:r>
              <a:rPr lang="en-US" dirty="0"/>
              <a:t>news story is part of a three-part series in which various techniques are used to stimulate cell regeneration and differentiation in the therapeutic context. This particular story highlights the use of a the ECM scaffold in pig urinary bladders that when injected into human muscle, stimulates its breakdown which then creates the extracellular signal for </a:t>
            </a:r>
            <a:r>
              <a:rPr lang="en-US" dirty="0" err="1"/>
              <a:t>myoblasts</a:t>
            </a:r>
            <a:r>
              <a:rPr lang="en-US" dirty="0"/>
              <a:t> to begin regeneration and differentiation restoring the muscle mass and function. This news piece is related to another published by Katie Drummond September 24, 2012 titled War Healer in </a:t>
            </a:r>
            <a:r>
              <a:rPr lang="en-US" i="1" dirty="0"/>
              <a:t> Wired </a:t>
            </a:r>
            <a:r>
              <a:rPr lang="en-US" dirty="0"/>
              <a:t> Magazine</a:t>
            </a:r>
            <a:r>
              <a:rPr lang="ja-JP" altLang="en-US" dirty="0"/>
              <a:t>’</a:t>
            </a:r>
            <a:r>
              <a:rPr lang="en-US" altLang="ja-JP" dirty="0" err="1"/>
              <a:t>s</a:t>
            </a:r>
            <a:r>
              <a:rPr lang="en-US" altLang="ja-JP" dirty="0"/>
              <a:t> Heroes online section http://www.wired.com/dangerroom/2012/09/worlds-most-wired-joachim-kohn/</a:t>
            </a:r>
            <a:r>
              <a:rPr lang="en-US" altLang="ja-JP" dirty="0" smtClean="0"/>
              <a:t> This work connects to the readings and</a:t>
            </a:r>
            <a:r>
              <a:rPr lang="en-US" altLang="ja-JP" baseline="0" dirty="0" smtClean="0"/>
              <a:t> work of the Army’s Center for Regenerative Medicine Research and our investment in SCR in the context of national security and is a social commentary on the emphasis of the return to normal and the lack of resources for social models of support such as accessible buildings, improved devices and mobility services, etc. </a:t>
            </a:r>
            <a:endParaRPr lang="en-US" altLang="ja-JP" dirty="0" smtClean="0"/>
          </a:p>
          <a:p>
            <a:pPr eaLnBrk="1" hangingPunct="1"/>
            <a:endParaRPr lang="en-US" dirty="0" smtClean="0"/>
          </a:p>
          <a:p>
            <a:pPr eaLnBrk="1" hangingPunct="1"/>
            <a:r>
              <a:rPr lang="en-US" b="1" dirty="0" smtClean="0"/>
              <a:t>Reference:</a:t>
            </a:r>
          </a:p>
          <a:p>
            <a:pPr marL="228600" marR="0" indent="-228600" algn="l" defTabSz="457200" rtl="0" eaLnBrk="1" fontAlgn="base" latinLnBrk="0" hangingPunct="1">
              <a:lnSpc>
                <a:spcPct val="100000"/>
              </a:lnSpc>
              <a:spcBef>
                <a:spcPct val="30000"/>
              </a:spcBef>
              <a:spcAft>
                <a:spcPct val="0"/>
              </a:spcAft>
              <a:buClrTx/>
              <a:buSzTx/>
              <a:buFontTx/>
              <a:buAutoNum type="arabicPeriod"/>
              <a:tabLst/>
              <a:defRPr/>
            </a:pPr>
            <a:r>
              <a:rPr lang="en-US" dirty="0" err="1" smtClean="0"/>
              <a:t>Fountatin</a:t>
            </a:r>
            <a:r>
              <a:rPr lang="en-US" dirty="0" smtClean="0"/>
              <a:t>, H. Sept 17, 2012. Damon Winter/ photo. Human Muscle Regrown on Animal Scaffolding. NYTIMES: A1. http://</a:t>
            </a:r>
            <a:r>
              <a:rPr lang="en-US" dirty="0" err="1" smtClean="0"/>
              <a:t>www.nytimes.com</a:t>
            </a:r>
            <a:r>
              <a:rPr lang="en-US" dirty="0" smtClean="0"/>
              <a:t>/2012/09/17/health/research/</a:t>
            </a:r>
            <a:r>
              <a:rPr lang="en-US" dirty="0" err="1" smtClean="0"/>
              <a:t>human-muscle-regenerated-with-animal-help.html?src</a:t>
            </a:r>
            <a:r>
              <a:rPr lang="en-US" dirty="0" smtClean="0"/>
              <a:t>=</a:t>
            </a:r>
            <a:r>
              <a:rPr lang="en-US" dirty="0" err="1" smtClean="0"/>
              <a:t>recg</a:t>
            </a:r>
            <a:r>
              <a:rPr lang="en-US" dirty="0" smtClean="0"/>
              <a:t>  </a:t>
            </a:r>
            <a:r>
              <a:rPr lang="en-US" dirty="0" err="1" smtClean="0"/>
              <a:t>MCGowan</a:t>
            </a:r>
            <a:r>
              <a:rPr lang="en-US" dirty="0" smtClean="0"/>
              <a:t> Institute for Regenerative Medicine </a:t>
            </a:r>
          </a:p>
          <a:p>
            <a:pPr marL="228600" marR="0" indent="-228600" algn="l" defTabSz="457200" rtl="0" eaLnBrk="1" fontAlgn="base" latinLnBrk="0" hangingPunct="1">
              <a:lnSpc>
                <a:spcPct val="100000"/>
              </a:lnSpc>
              <a:spcBef>
                <a:spcPct val="30000"/>
              </a:spcBef>
              <a:spcAft>
                <a:spcPct val="0"/>
              </a:spcAft>
              <a:buClrTx/>
              <a:buSzTx/>
              <a:buFontTx/>
              <a:buAutoNum type="arabicPeriod"/>
              <a:tabLst/>
              <a:defRPr/>
            </a:pPr>
            <a:r>
              <a:rPr lang="en-US" dirty="0" err="1" smtClean="0"/>
              <a:t>Founatin</a:t>
            </a:r>
            <a:r>
              <a:rPr lang="en-US" dirty="0" smtClean="0"/>
              <a:t>,</a:t>
            </a:r>
            <a:r>
              <a:rPr lang="en-US" baseline="0" dirty="0" smtClean="0"/>
              <a:t> H. and V. Singh. Sept 2012. Extracellular Matrix Video. (4:23”) </a:t>
            </a:r>
            <a:r>
              <a:rPr lang="en-US" dirty="0" smtClean="0"/>
              <a:t>http://</a:t>
            </a:r>
            <a:r>
              <a:rPr lang="en-US" dirty="0" err="1" smtClean="0"/>
              <a:t>www.nytimes.com</a:t>
            </a:r>
            <a:r>
              <a:rPr lang="en-US" dirty="0" smtClean="0"/>
              <a:t>/2012/09/17/health/research/</a:t>
            </a:r>
            <a:r>
              <a:rPr lang="en-US" dirty="0" err="1" smtClean="0"/>
              <a:t>human-muscle-regenerated-with-animal-help.html?src</a:t>
            </a:r>
            <a:r>
              <a:rPr lang="en-US" dirty="0" smtClean="0"/>
              <a:t>=</a:t>
            </a:r>
            <a:r>
              <a:rPr lang="en-US" dirty="0" err="1" smtClean="0"/>
              <a:t>recg</a:t>
            </a:r>
            <a:endParaRPr lang="en-US" dirty="0" smtClean="0"/>
          </a:p>
          <a:p>
            <a:pPr marL="228600" marR="0" indent="-228600" algn="l" defTabSz="457200" rtl="0" eaLnBrk="1" fontAlgn="base" latinLnBrk="0" hangingPunct="1">
              <a:lnSpc>
                <a:spcPct val="100000"/>
              </a:lnSpc>
              <a:spcBef>
                <a:spcPct val="30000"/>
              </a:spcBef>
              <a:spcAft>
                <a:spcPct val="0"/>
              </a:spcAft>
              <a:buClrTx/>
              <a:buSzTx/>
              <a:buFontTx/>
              <a:buAutoNum type="arabicPeriod"/>
              <a:tabLst/>
              <a:defRPr/>
            </a:pPr>
            <a:r>
              <a:rPr lang="en-US" dirty="0" smtClean="0"/>
              <a:t>Drummond,</a:t>
            </a:r>
            <a:r>
              <a:rPr lang="en-US" baseline="0" dirty="0" smtClean="0"/>
              <a:t> K. Sept 24, 2012. War Healer. </a:t>
            </a:r>
            <a:r>
              <a:rPr lang="en-US" baseline="0" dirty="0" err="1" smtClean="0"/>
              <a:t>Wired.com</a:t>
            </a:r>
            <a:r>
              <a:rPr lang="en-US" baseline="0" dirty="0" smtClean="0"/>
              <a:t>. </a:t>
            </a:r>
            <a:r>
              <a:rPr lang="en-US" altLang="ja-JP" dirty="0" smtClean="0"/>
              <a:t>http://</a:t>
            </a:r>
            <a:r>
              <a:rPr lang="en-US" altLang="ja-JP" dirty="0" err="1" smtClean="0"/>
              <a:t>www.wired.com</a:t>
            </a:r>
            <a:r>
              <a:rPr lang="en-US" altLang="ja-JP" dirty="0" smtClean="0"/>
              <a:t>/</a:t>
            </a:r>
            <a:r>
              <a:rPr lang="en-US" altLang="ja-JP" dirty="0" err="1" smtClean="0"/>
              <a:t>dangerroom</a:t>
            </a:r>
            <a:r>
              <a:rPr lang="en-US" altLang="ja-JP" dirty="0" smtClean="0"/>
              <a:t>/2012/09/worlds-most-wired-</a:t>
            </a:r>
            <a:r>
              <a:rPr lang="en-US" altLang="ja-JP" dirty="0" err="1" smtClean="0"/>
              <a:t>joachim</a:t>
            </a:r>
            <a:r>
              <a:rPr lang="en-US" altLang="ja-JP" dirty="0" smtClean="0"/>
              <a:t>-</a:t>
            </a:r>
            <a:r>
              <a:rPr lang="en-US" altLang="ja-JP" dirty="0" err="1" smtClean="0"/>
              <a:t>kohn</a:t>
            </a:r>
            <a:r>
              <a:rPr lang="en-US" altLang="ja-JP" dirty="0" smtClean="0"/>
              <a:t>/</a:t>
            </a:r>
            <a:r>
              <a:rPr lang="en-US" altLang="ja-JP" baseline="0" dirty="0" smtClean="0"/>
              <a:t> </a:t>
            </a:r>
          </a:p>
          <a:p>
            <a:pPr marL="228600" marR="0" indent="-228600" algn="l" defTabSz="457200" rtl="0" eaLnBrk="1" fontAlgn="base" latinLnBrk="0" hangingPunct="1">
              <a:lnSpc>
                <a:spcPct val="100000"/>
              </a:lnSpc>
              <a:spcBef>
                <a:spcPct val="30000"/>
              </a:spcBef>
              <a:spcAft>
                <a:spcPct val="0"/>
              </a:spcAft>
              <a:buClrTx/>
              <a:buSzTx/>
              <a:buFontTx/>
              <a:buAutoNum type="arabicPeriod"/>
              <a:tabLst/>
              <a:defRPr/>
            </a:pPr>
            <a:r>
              <a:rPr lang="en-US" baseline="0" dirty="0" smtClean="0"/>
              <a:t>Dean, W. 2011. The Armed Forces Institute of Regenerative Medicine: A collaborative approach to Department of Defense-relevant research. Regenerative Medicine. 6 (6 </a:t>
            </a:r>
            <a:r>
              <a:rPr lang="en-US" baseline="0" dirty="0" err="1" smtClean="0"/>
              <a:t>Suppl</a:t>
            </a:r>
            <a:r>
              <a:rPr lang="en-US" baseline="0" dirty="0" smtClean="0"/>
              <a:t>): 71-74. http://</a:t>
            </a:r>
            <a:r>
              <a:rPr lang="en-US" baseline="0" dirty="0" err="1" smtClean="0"/>
              <a:t>www.futuremedicine.com</a:t>
            </a:r>
            <a:r>
              <a:rPr lang="en-US" baseline="0" dirty="0" smtClean="0"/>
              <a:t>/</a:t>
            </a:r>
            <a:r>
              <a:rPr lang="en-US" baseline="0" dirty="0" err="1" smtClean="0"/>
              <a:t>doi</a:t>
            </a:r>
            <a:r>
              <a:rPr lang="en-US" baseline="0" dirty="0" smtClean="0"/>
              <a:t>/</a:t>
            </a:r>
            <a:r>
              <a:rPr lang="en-US" baseline="0" dirty="0" err="1" smtClean="0"/>
              <a:t>pdf</a:t>
            </a:r>
            <a:r>
              <a:rPr lang="en-US" baseline="0" dirty="0" smtClean="0"/>
              <a:t>/10.2217/rme.11.52</a:t>
            </a:r>
            <a:endParaRPr lang="en-US" dirty="0" smtClean="0"/>
          </a:p>
          <a:p>
            <a:pPr eaLnBrk="1" hangingPunct="1"/>
            <a:endParaRPr lang="en-US" dirty="0" smtClean="0"/>
          </a:p>
        </p:txBody>
      </p:sp>
      <p:sp>
        <p:nvSpPr>
          <p:cNvPr id="52228" name="Slide Number Placeholder 3"/>
          <p:cNvSpPr>
            <a:spLocks noGrp="1"/>
          </p:cNvSpPr>
          <p:nvPr>
            <p:ph type="sldNum" sz="quarter" idx="5"/>
          </p:nvPr>
        </p:nvSpPr>
        <p:spPr bwMode="auto">
          <a:noFill/>
          <a:ln>
            <a:miter lim="800000"/>
            <a:headEnd/>
            <a:tailEnd/>
          </a:ln>
        </p:spPr>
        <p:txBody>
          <a:bodyPr/>
          <a:lstStyle/>
          <a:p>
            <a:fld id="{BEE32229-E269-1541-8717-9C65E0F47732}" type="slidenum">
              <a:rPr lang="en-US"/>
              <a:pPr/>
              <a:t>25</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slide is adapted from Wikimedia Commons  as public domain with no conditions. </a:t>
            </a:r>
          </a:p>
          <a:p>
            <a:endParaRPr lang="en-US" dirty="0"/>
          </a:p>
        </p:txBody>
      </p:sp>
      <p:sp>
        <p:nvSpPr>
          <p:cNvPr id="4" name="Slide Number Placeholder 3"/>
          <p:cNvSpPr>
            <a:spLocks noGrp="1"/>
          </p:cNvSpPr>
          <p:nvPr>
            <p:ph type="sldNum" sz="quarter" idx="10"/>
          </p:nvPr>
        </p:nvSpPr>
        <p:spPr/>
        <p:txBody>
          <a:bodyPr/>
          <a:lstStyle/>
          <a:p>
            <a:pPr>
              <a:defRPr/>
            </a:pPr>
            <a:fld id="{DDB0C416-F41E-0E4D-A5D2-248343AC7D91}" type="slidenum">
              <a:rPr lang="en-US" smtClean="0"/>
              <a:pPr>
                <a:defRPr/>
              </a:pPr>
              <a:t>26</a:t>
            </a:fld>
            <a:endParaRPr lang="en-US"/>
          </a:p>
        </p:txBody>
      </p:sp>
    </p:spTree>
    <p:extLst>
      <p:ext uri="{BB962C8B-B14F-4D97-AF65-F5344CB8AC3E}">
        <p14:creationId xmlns:p14="http://schemas.microsoft.com/office/powerpoint/2010/main" val="3877964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SIGNALS MOVE CELLS IN</a:t>
            </a:r>
            <a:r>
              <a:rPr lang="en-US" baseline="0" dirty="0" smtClean="0"/>
              <a:t> SPECIFIC </a:t>
            </a:r>
            <a:r>
              <a:rPr lang="en-US" baseline="0" dirty="0" err="1" smtClean="0"/>
              <a:t>DIRECTiONS</a:t>
            </a:r>
            <a:endParaRPr lang="en-US" baseline="0" dirty="0" smtClean="0"/>
          </a:p>
          <a:p>
            <a:pPr eaLnBrk="1" hangingPunct="1">
              <a:spcBef>
                <a:spcPct val="0"/>
              </a:spcBef>
            </a:pPr>
            <a:r>
              <a:rPr lang="en-US" dirty="0" smtClean="0"/>
              <a:t>This </a:t>
            </a:r>
            <a:r>
              <a:rPr lang="en-US" dirty="0"/>
              <a:t>video is of a slime mold moving to source of food via a signal gradient. A slime mold is a </a:t>
            </a:r>
            <a:r>
              <a:rPr lang="en-US" dirty="0" err="1"/>
              <a:t>protist</a:t>
            </a:r>
            <a:r>
              <a:rPr lang="en-US" dirty="0"/>
              <a:t> and is a single celled organism which is quite large and multinucleated. The slime mold can react to its environment and reorganize and specialize to escape hostile conditions via spore formation or shift its </a:t>
            </a:r>
            <a:r>
              <a:rPr lang="en-US" dirty="0" err="1"/>
              <a:t>cytoplasmic</a:t>
            </a:r>
            <a:r>
              <a:rPr lang="en-US" dirty="0"/>
              <a:t> protoplasm streaming to cellular movement toward a food source.  This movement is a result of </a:t>
            </a:r>
            <a:r>
              <a:rPr lang="en-US" dirty="0" smtClean="0"/>
              <a:t>cell-environment </a:t>
            </a:r>
            <a:r>
              <a:rPr lang="en-US" dirty="0"/>
              <a:t>interactions </a:t>
            </a:r>
            <a:r>
              <a:rPr lang="en-US" dirty="0" smtClean="0"/>
              <a:t>(chemical </a:t>
            </a:r>
            <a:r>
              <a:rPr lang="en-US" dirty="0"/>
              <a:t>signaling). </a:t>
            </a:r>
            <a:endParaRPr lang="en-US" dirty="0" smtClean="0"/>
          </a:p>
          <a:p>
            <a:pPr eaLnBrk="1" hangingPunct="1">
              <a:spcBef>
                <a:spcPct val="0"/>
              </a:spcBef>
            </a:pPr>
            <a:endParaRPr lang="en-US" dirty="0" smtClean="0"/>
          </a:p>
          <a:p>
            <a:pPr eaLnBrk="1" hangingPunct="1">
              <a:spcBef>
                <a:spcPct val="0"/>
              </a:spcBef>
            </a:pPr>
            <a:r>
              <a:rPr lang="en-US" b="1" dirty="0" smtClean="0"/>
              <a:t> References: </a:t>
            </a:r>
          </a:p>
          <a:p>
            <a:pPr eaLnBrk="1" hangingPunct="1">
              <a:spcBef>
                <a:spcPct val="0"/>
              </a:spcBef>
            </a:pPr>
            <a:endParaRPr lang="en-US" b="1" dirty="0" smtClean="0"/>
          </a:p>
          <a:p>
            <a:pPr eaLnBrk="1" hangingPunct="1">
              <a:spcBef>
                <a:spcPct val="0"/>
              </a:spcBef>
            </a:pPr>
            <a:r>
              <a:rPr lang="en-US" b="1" dirty="0" smtClean="0"/>
              <a:t>1. </a:t>
            </a:r>
            <a:r>
              <a:rPr lang="en-US" b="0" dirty="0" smtClean="0"/>
              <a:t> Video: Slime Mold</a:t>
            </a:r>
            <a:r>
              <a:rPr lang="en-US" b="0" baseline="0" dirty="0" smtClean="0"/>
              <a:t> </a:t>
            </a:r>
            <a:r>
              <a:rPr lang="en-US" b="0" baseline="0" dirty="0" err="1" smtClean="0"/>
              <a:t>Physarum</a:t>
            </a:r>
            <a:r>
              <a:rPr lang="en-US" b="0" baseline="0" dirty="0" smtClean="0"/>
              <a:t> Finds the Shortest Path in a Maze. </a:t>
            </a:r>
            <a:r>
              <a:rPr lang="en-US" b="0" baseline="0" dirty="0" err="1" smtClean="0"/>
              <a:t>Youtube</a:t>
            </a:r>
            <a:r>
              <a:rPr lang="en-US" b="0" baseline="0" dirty="0" smtClean="0"/>
              <a:t>.  </a:t>
            </a:r>
            <a:r>
              <a:rPr lang="en-US" dirty="0" smtClean="0"/>
              <a:t>http://</a:t>
            </a:r>
            <a:r>
              <a:rPr lang="en-US" dirty="0" err="1" smtClean="0"/>
              <a:t>www.youtube.com</a:t>
            </a:r>
            <a:r>
              <a:rPr lang="en-US" dirty="0" smtClean="0"/>
              <a:t>/</a:t>
            </a:r>
            <a:r>
              <a:rPr lang="en-US" dirty="0" err="1" smtClean="0"/>
              <a:t>watch?v</a:t>
            </a:r>
            <a:r>
              <a:rPr lang="en-US" dirty="0" smtClean="0"/>
              <a:t>=czk4xgdhdY4&amp;feature=related</a:t>
            </a:r>
            <a:endParaRPr lang="en-US" dirty="0"/>
          </a:p>
        </p:txBody>
      </p:sp>
      <p:sp>
        <p:nvSpPr>
          <p:cNvPr id="54276" name="Slide Number Placeholder 3"/>
          <p:cNvSpPr>
            <a:spLocks noGrp="1"/>
          </p:cNvSpPr>
          <p:nvPr>
            <p:ph type="sldNum" sz="quarter" idx="5"/>
          </p:nvPr>
        </p:nvSpPr>
        <p:spPr bwMode="auto">
          <a:noFill/>
          <a:ln>
            <a:miter lim="800000"/>
            <a:headEnd/>
            <a:tailEnd/>
          </a:ln>
        </p:spPr>
        <p:txBody>
          <a:bodyPr/>
          <a:lstStyle/>
          <a:p>
            <a:fld id="{0A213261-731C-EA44-9F25-B5249E375618}" type="slidenum">
              <a:rPr lang="en-US"/>
              <a:pPr/>
              <a:t>27</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p:cNvSpPr>
          <p:nvPr>
            <p:ph type="sldImg"/>
          </p:nvPr>
        </p:nvSpPr>
        <p:spPr bwMode="auto">
          <a:noFill/>
          <a:ln>
            <a:solidFill>
              <a:srgbClr val="000000"/>
            </a:solidFill>
            <a:miter lim="800000"/>
            <a:headEnd/>
            <a:tailEnd/>
          </a:ln>
        </p:spPr>
      </p:sp>
      <p:sp>
        <p:nvSpPr>
          <p:cNvPr id="563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SIGNALS COME FROM OUR ENVIRONMENT</a:t>
            </a:r>
            <a:r>
              <a:rPr lang="en-US" baseline="0" dirty="0" smtClean="0"/>
              <a:t> </a:t>
            </a:r>
          </a:p>
          <a:p>
            <a:pPr eaLnBrk="1" hangingPunct="1">
              <a:spcBef>
                <a:spcPct val="0"/>
              </a:spcBef>
            </a:pPr>
            <a:r>
              <a:rPr lang="en-US" dirty="0" smtClean="0"/>
              <a:t>MACRO </a:t>
            </a:r>
            <a:r>
              <a:rPr lang="en-US" dirty="0"/>
              <a:t>SCALE:  humans may seem more complex in terms of their interactions with their environments</a:t>
            </a:r>
          </a:p>
          <a:p>
            <a:pPr eaLnBrk="1" hangingPunct="1">
              <a:spcBef>
                <a:spcPct val="0"/>
              </a:spcBef>
            </a:pPr>
            <a:r>
              <a:rPr lang="en-US" dirty="0"/>
              <a:t>This slide illustrates the macroscopic scale of human-environmental interactions or what can be referred to as the </a:t>
            </a:r>
            <a:r>
              <a:rPr lang="en-US" dirty="0" err="1"/>
              <a:t>Bioecological</a:t>
            </a:r>
            <a:r>
              <a:rPr lang="en-US" dirty="0"/>
              <a:t> Model</a:t>
            </a:r>
          </a:p>
          <a:p>
            <a:pPr eaLnBrk="1" hangingPunct="1">
              <a:spcBef>
                <a:spcPct val="0"/>
              </a:spcBef>
            </a:pPr>
            <a:r>
              <a:rPr lang="en-US" dirty="0"/>
              <a:t>The cells in our body respond to signals in the environment and our body.</a:t>
            </a:r>
          </a:p>
          <a:p>
            <a:pPr eaLnBrk="1" hangingPunct="1">
              <a:spcBef>
                <a:spcPct val="0"/>
              </a:spcBef>
            </a:pPr>
            <a:r>
              <a:rPr lang="en-US" dirty="0"/>
              <a:t>Microbial cells make up more of the human body than mammalian cells </a:t>
            </a:r>
          </a:p>
          <a:p>
            <a:pPr eaLnBrk="1" hangingPunct="1">
              <a:spcBef>
                <a:spcPct val="0"/>
              </a:spcBef>
            </a:pPr>
            <a:r>
              <a:rPr lang="en-US" dirty="0"/>
              <a:t>Microbial profiles of individuals can place them in communities. </a:t>
            </a:r>
          </a:p>
          <a:p>
            <a:pPr eaLnBrk="1" hangingPunct="1">
              <a:spcBef>
                <a:spcPct val="0"/>
              </a:spcBef>
            </a:pPr>
            <a:r>
              <a:rPr lang="en-US" dirty="0"/>
              <a:t>Important to consider scale (size of cell and environmental factor), quality (prokaryote or eukaryote; cell type), and quantity  (how many cells)</a:t>
            </a:r>
          </a:p>
          <a:p>
            <a:pPr eaLnBrk="1" hangingPunct="1">
              <a:spcBef>
                <a:spcPct val="0"/>
              </a:spcBef>
            </a:pPr>
            <a:endParaRPr lang="en-US" dirty="0"/>
          </a:p>
          <a:p>
            <a:pPr eaLnBrk="1" hangingPunct="1">
              <a:spcBef>
                <a:spcPct val="0"/>
              </a:spcBef>
            </a:pPr>
            <a:r>
              <a:rPr lang="en-US" dirty="0"/>
              <a:t>Human environment interaction can be viewed at different levels of scale. </a:t>
            </a:r>
          </a:p>
          <a:p>
            <a:pPr eaLnBrk="1" hangingPunct="1">
              <a:spcBef>
                <a:spcPct val="0"/>
              </a:spcBef>
            </a:pPr>
            <a:r>
              <a:rPr lang="en-US" dirty="0"/>
              <a:t>Social scientists and urban planners may focus on the left side of the graphic and psychologists refer to this as the : </a:t>
            </a:r>
            <a:r>
              <a:rPr lang="en-US" dirty="0" err="1"/>
              <a:t>Bronfenbrenner</a:t>
            </a:r>
            <a:r>
              <a:rPr lang="ja-JP" altLang="en-US" dirty="0"/>
              <a:t>’</a:t>
            </a:r>
            <a:r>
              <a:rPr lang="en-US" altLang="ja-JP" dirty="0" err="1"/>
              <a:t>s</a:t>
            </a:r>
            <a:r>
              <a:rPr lang="en-US" altLang="ja-JP" dirty="0"/>
              <a:t> Model of Development</a:t>
            </a:r>
          </a:p>
          <a:p>
            <a:pPr eaLnBrk="1" hangingPunct="1">
              <a:spcBef>
                <a:spcPct val="0"/>
              </a:spcBef>
            </a:pPr>
            <a:r>
              <a:rPr lang="en-US" altLang="ja-JP" dirty="0"/>
              <a:t>http://www.columbia.edu/cu/psychology/courses/3615/Readings/BronfenbrennerModelofDevelopment.pdf</a:t>
            </a:r>
          </a:p>
          <a:p>
            <a:pPr eaLnBrk="1" hangingPunct="1">
              <a:spcBef>
                <a:spcPct val="0"/>
              </a:spcBef>
            </a:pPr>
            <a:r>
              <a:rPr lang="en-US" dirty="0"/>
              <a:t>Geneticists may drill down in scale focusing on the right hand of the graphic and refer to G X E (genetics times environment) effects, which involve many macromolecules </a:t>
            </a:r>
            <a:endParaRPr lang="en-US" altLang="ja-JP" dirty="0"/>
          </a:p>
          <a:p>
            <a:pPr eaLnBrk="1" hangingPunct="1">
              <a:spcBef>
                <a:spcPct val="0"/>
              </a:spcBef>
            </a:pPr>
            <a:endParaRPr lang="en-US" dirty="0"/>
          </a:p>
        </p:txBody>
      </p:sp>
      <p:sp>
        <p:nvSpPr>
          <p:cNvPr id="56324" name="Slide Number Placeholder 3"/>
          <p:cNvSpPr>
            <a:spLocks noGrp="1"/>
          </p:cNvSpPr>
          <p:nvPr>
            <p:ph type="sldNum" sz="quarter" idx="5"/>
          </p:nvPr>
        </p:nvSpPr>
        <p:spPr bwMode="auto">
          <a:noFill/>
          <a:ln>
            <a:miter lim="800000"/>
            <a:headEnd/>
            <a:tailEnd/>
          </a:ln>
        </p:spPr>
        <p:txBody>
          <a:bodyPr/>
          <a:lstStyle/>
          <a:p>
            <a:fld id="{70D7FE74-5E67-8243-B25B-480749B03BA0}" type="slidenum">
              <a:rPr lang="en-US"/>
              <a:pPr/>
              <a:t>28</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p:cNvSpPr>
          <p:nvPr>
            <p:ph type="sldImg"/>
          </p:nvPr>
        </p:nvSpPr>
        <p:spPr bwMode="auto">
          <a:noFill/>
          <a:ln>
            <a:solidFill>
              <a:srgbClr val="000000"/>
            </a:solidFill>
            <a:miter lim="800000"/>
            <a:headEnd/>
            <a:tailEnd/>
          </a:ln>
        </p:spPr>
      </p:sp>
      <p:sp>
        <p:nvSpPr>
          <p:cNvPr id="583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SIGNALS NEED TO INTERACT WITH</a:t>
            </a:r>
            <a:r>
              <a:rPr lang="en-US" baseline="0" dirty="0" smtClean="0"/>
              <a:t> CELL  COMPONENTS: </a:t>
            </a:r>
          </a:p>
          <a:p>
            <a:pPr eaLnBrk="1" hangingPunct="1">
              <a:spcBef>
                <a:spcPct val="0"/>
              </a:spcBef>
            </a:pPr>
            <a:r>
              <a:rPr lang="en-US" dirty="0" smtClean="0"/>
              <a:t>MICRO </a:t>
            </a:r>
            <a:r>
              <a:rPr lang="en-US" dirty="0"/>
              <a:t>SCALE : though humans may seem more complex than slime molds, we are made up of cells that have the same basic components of life</a:t>
            </a:r>
          </a:p>
          <a:p>
            <a:pPr eaLnBrk="1" hangingPunct="1">
              <a:spcBef>
                <a:spcPct val="0"/>
              </a:spcBef>
            </a:pPr>
            <a:r>
              <a:rPr lang="en-US" dirty="0"/>
              <a:t>Lipids membrane acts as a dynamic barrier ( allows response to environment in controlled ways) </a:t>
            </a:r>
          </a:p>
          <a:p>
            <a:pPr eaLnBrk="1" hangingPunct="1">
              <a:spcBef>
                <a:spcPct val="0"/>
              </a:spcBef>
            </a:pPr>
            <a:r>
              <a:rPr lang="en-US" dirty="0"/>
              <a:t>Those environmental cues allow cells to </a:t>
            </a:r>
            <a:r>
              <a:rPr lang="ja-JP" altLang="en-US" dirty="0"/>
              <a:t>“</a:t>
            </a:r>
            <a:r>
              <a:rPr lang="en-US" altLang="ja-JP" dirty="0"/>
              <a:t>tap</a:t>
            </a:r>
            <a:r>
              <a:rPr lang="ja-JP" altLang="en-US" dirty="0"/>
              <a:t>”</a:t>
            </a:r>
            <a:r>
              <a:rPr lang="en-US" altLang="ja-JP" dirty="0"/>
              <a:t> the genome for information to use to </a:t>
            </a:r>
          </a:p>
          <a:p>
            <a:pPr eaLnBrk="1" hangingPunct="1">
              <a:spcBef>
                <a:spcPct val="0"/>
              </a:spcBef>
            </a:pPr>
            <a:r>
              <a:rPr lang="en-US" dirty="0" smtClean="0"/>
              <a:t>Create</a:t>
            </a:r>
            <a:r>
              <a:rPr lang="en-US" baseline="0" dirty="0" smtClean="0"/>
              <a:t> p</a:t>
            </a:r>
            <a:r>
              <a:rPr lang="en-US" dirty="0" smtClean="0"/>
              <a:t>roteins </a:t>
            </a:r>
            <a:r>
              <a:rPr lang="en-US" dirty="0"/>
              <a:t>as needed, when where and how </a:t>
            </a:r>
            <a:r>
              <a:rPr lang="en-US" dirty="0" smtClean="0"/>
              <a:t>much</a:t>
            </a:r>
            <a:r>
              <a:rPr lang="en-US" baseline="0" dirty="0" smtClean="0"/>
              <a:t> </a:t>
            </a:r>
            <a:r>
              <a:rPr lang="en-US" dirty="0" err="1" smtClean="0"/>
              <a:t>nd</a:t>
            </a:r>
            <a:r>
              <a:rPr lang="en-US" dirty="0" smtClean="0"/>
              <a:t> sugars </a:t>
            </a:r>
            <a:r>
              <a:rPr lang="en-US" dirty="0"/>
              <a:t>act as an energy source for all these activities</a:t>
            </a:r>
          </a:p>
          <a:p>
            <a:pPr eaLnBrk="1" hangingPunct="1">
              <a:spcBef>
                <a:spcPct val="0"/>
              </a:spcBef>
            </a:pPr>
            <a:r>
              <a:rPr lang="en-US" dirty="0"/>
              <a:t>Alternatively the cell can activate proteins already </a:t>
            </a:r>
            <a:r>
              <a:rPr lang="en-US" dirty="0" smtClean="0"/>
              <a:t>synthesized</a:t>
            </a:r>
            <a:endParaRPr lang="en-US" dirty="0"/>
          </a:p>
          <a:p>
            <a:pPr eaLnBrk="1" hangingPunct="1">
              <a:spcBef>
                <a:spcPct val="0"/>
              </a:spcBef>
            </a:pPr>
            <a:endParaRPr lang="en-US" dirty="0"/>
          </a:p>
          <a:p>
            <a:pPr eaLnBrk="1" hangingPunct="1">
              <a:spcBef>
                <a:spcPct val="0"/>
              </a:spcBef>
            </a:pPr>
            <a:endParaRPr lang="en-US" dirty="0"/>
          </a:p>
          <a:p>
            <a:pPr eaLnBrk="1" hangingPunct="1">
              <a:spcBef>
                <a:spcPct val="0"/>
              </a:spcBef>
            </a:pPr>
            <a:endParaRPr lang="en-US" dirty="0"/>
          </a:p>
        </p:txBody>
      </p:sp>
      <p:sp>
        <p:nvSpPr>
          <p:cNvPr id="58372" name="Slide Number Placeholder 3"/>
          <p:cNvSpPr>
            <a:spLocks noGrp="1"/>
          </p:cNvSpPr>
          <p:nvPr>
            <p:ph type="sldNum" sz="quarter" idx="5"/>
          </p:nvPr>
        </p:nvSpPr>
        <p:spPr bwMode="auto">
          <a:noFill/>
          <a:ln>
            <a:miter lim="800000"/>
            <a:headEnd/>
            <a:tailEnd/>
          </a:ln>
        </p:spPr>
        <p:txBody>
          <a:bodyPr/>
          <a:lstStyle/>
          <a:p>
            <a:fld id="{135FC49F-AA81-7D44-AE3A-E20DBCEAC018}" type="slidenum">
              <a:rPr lang="en-US"/>
              <a:pPr/>
              <a:t>29</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p:cNvSpPr>
          <p:nvPr>
            <p:ph type="sldImg"/>
          </p:nvPr>
        </p:nvSpPr>
        <p:spPr bwMode="auto">
          <a:noFill/>
          <a:ln>
            <a:solidFill>
              <a:srgbClr val="000000"/>
            </a:solidFill>
            <a:miter lim="800000"/>
            <a:headEnd/>
            <a:tailEnd/>
          </a:ln>
        </p:spPr>
      </p:sp>
      <p:sp>
        <p:nvSpPr>
          <p:cNvPr id="2867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Note that though DNA is organized as a helix and proteins contain structural elements that are also helices the subunits for each are different</a:t>
            </a:r>
          </a:p>
        </p:txBody>
      </p:sp>
      <p:sp>
        <p:nvSpPr>
          <p:cNvPr id="286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2AE7DE7-EE06-E145-855E-A7CD1F49801F}" type="slidenum">
              <a:rPr lang="en-US">
                <a:ea typeface="ＭＳ Ｐゴシック" charset="-128"/>
                <a:cs typeface="ＭＳ Ｐゴシック" charset="-128"/>
              </a:rPr>
              <a:pPr fontAlgn="base">
                <a:spcBef>
                  <a:spcPct val="0"/>
                </a:spcBef>
                <a:spcAft>
                  <a:spcPct val="0"/>
                </a:spcAft>
              </a:pPr>
              <a:t>30</a:t>
            </a:fld>
            <a:endParaRPr lang="en-US">
              <a:ea typeface="ＭＳ Ｐゴシック" charset="-128"/>
              <a:cs typeface="ＭＳ Ｐゴシック" charset="-128"/>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p:cNvSpPr>
          <p:nvPr>
            <p:ph type="sldImg"/>
          </p:nvPr>
        </p:nvSpPr>
        <p:spPr bwMode="auto">
          <a:noFill/>
          <a:ln>
            <a:solidFill>
              <a:srgbClr val="000000"/>
            </a:solidFill>
            <a:miter lim="800000"/>
            <a:headEnd/>
            <a:tailEnd/>
          </a:ln>
        </p:spPr>
      </p:sp>
      <p:sp>
        <p:nvSpPr>
          <p:cNvPr id="32771" name="Notes Placeholder 2"/>
          <p:cNvSpPr>
            <a:spLocks noGrp="1"/>
          </p:cNvSpPr>
          <p:nvPr>
            <p:ph type="body" idx="1"/>
          </p:nvPr>
        </p:nvSpPr>
        <p:spPr bwMode="auto">
          <a:noFill/>
        </p:spPr>
        <p:txBody>
          <a:bodyPr wrap="square" numCol="1" anchor="t" anchorCtr="0" compatLnSpc="1">
            <a:prstTxWarp prst="textNoShape">
              <a:avLst/>
            </a:prstTxWarp>
          </a:bodyPr>
          <a:lstStyle/>
          <a:p>
            <a:pPr lvl="1">
              <a:spcBef>
                <a:spcPct val="0"/>
              </a:spcBef>
            </a:pPr>
            <a:r>
              <a:rPr lang="en-US" dirty="0" smtClean="0"/>
              <a:t>Time and Space matter</a:t>
            </a:r>
            <a:endParaRPr lang="en-US" sz="1400" dirty="0" smtClean="0"/>
          </a:p>
          <a:p>
            <a:pPr lvl="2">
              <a:spcBef>
                <a:spcPct val="0"/>
              </a:spcBef>
            </a:pPr>
            <a:r>
              <a:rPr lang="en-US" smtClean="0"/>
              <a:t>See Animation of Central Dogma </a:t>
            </a:r>
            <a:r>
              <a:rPr lang="en-US" dirty="0" err="1" smtClean="0"/>
              <a:t>Ppt</a:t>
            </a:r>
            <a:endParaRPr lang="en-US" sz="1400" dirty="0" smtClean="0"/>
          </a:p>
          <a:p>
            <a:pPr lvl="2">
              <a:spcBef>
                <a:spcPct val="0"/>
              </a:spcBef>
            </a:pPr>
            <a:r>
              <a:rPr lang="en-US" dirty="0" smtClean="0"/>
              <a:t>Where is the information? </a:t>
            </a:r>
            <a:endParaRPr lang="en-US" sz="1400" dirty="0" smtClean="0"/>
          </a:p>
          <a:p>
            <a:pPr lvl="2">
              <a:spcBef>
                <a:spcPct val="0"/>
              </a:spcBef>
            </a:pPr>
            <a:r>
              <a:rPr lang="en-US" dirty="0" smtClean="0"/>
              <a:t>Where is the message? </a:t>
            </a:r>
            <a:endParaRPr lang="en-US" sz="1400" dirty="0" smtClean="0"/>
          </a:p>
          <a:p>
            <a:pPr lvl="2">
              <a:spcBef>
                <a:spcPct val="0"/>
              </a:spcBef>
            </a:pPr>
            <a:r>
              <a:rPr lang="en-US" dirty="0" smtClean="0"/>
              <a:t>Where is the product that does “ the work” ?  </a:t>
            </a:r>
            <a:endParaRPr lang="en-US" sz="1400" dirty="0" smtClean="0"/>
          </a:p>
        </p:txBody>
      </p:sp>
      <p:sp>
        <p:nvSpPr>
          <p:cNvPr id="3277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EFBE170-90F8-094F-8197-E64C6C000CBE}" type="slidenum">
              <a:rPr lang="en-US">
                <a:ea typeface="ＭＳ Ｐゴシック" charset="-128"/>
                <a:cs typeface="ＭＳ Ｐゴシック" charset="-128"/>
              </a:rPr>
              <a:pPr fontAlgn="base">
                <a:spcBef>
                  <a:spcPct val="0"/>
                </a:spcBef>
                <a:spcAft>
                  <a:spcPct val="0"/>
                </a:spcAft>
              </a:pPr>
              <a:t>31</a:t>
            </a:fld>
            <a:endParaRPr lang="en-US">
              <a:ea typeface="ＭＳ Ｐゴシック" charset="-128"/>
              <a:cs typeface="ＭＳ Ｐゴシック" charset="-128"/>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p:cNvSpPr>
          <p:nvPr>
            <p:ph type="sldImg"/>
          </p:nvPr>
        </p:nvSpPr>
        <p:spPr bwMode="auto">
          <a:noFill/>
          <a:ln>
            <a:solidFill>
              <a:srgbClr val="000000"/>
            </a:solidFill>
            <a:miter lim="800000"/>
            <a:headEnd/>
            <a:tailEnd/>
          </a:ln>
        </p:spPr>
      </p:sp>
      <p:sp>
        <p:nvSpPr>
          <p:cNvPr id="60419" name="Notes Placeholder 2"/>
          <p:cNvSpPr>
            <a:spLocks noGrp="1"/>
          </p:cNvSpPr>
          <p:nvPr>
            <p:ph type="body" idx="1"/>
          </p:nvPr>
        </p:nvSpPr>
        <p:spPr bwMode="auto">
          <a:noFill/>
        </p:spPr>
        <p:txBody>
          <a:bodyPr wrap="square" numCol="1" anchor="t" anchorCtr="0" compatLnSpc="1">
            <a:prstTxWarp prst="textNoShape">
              <a:avLst/>
            </a:prstTxWarp>
          </a:bodyPr>
          <a:lstStyle/>
          <a:p>
            <a:pPr>
              <a:lnSpc>
                <a:spcPct val="90000"/>
              </a:lnSpc>
            </a:pPr>
            <a:r>
              <a:rPr lang="en-US" dirty="0" smtClean="0"/>
              <a:t>PROTEINS</a:t>
            </a:r>
            <a:r>
              <a:rPr lang="en-US" baseline="0" dirty="0" smtClean="0"/>
              <a:t> ALLOW FOR APPROPRIATE RESPONSES TO SIGNALS </a:t>
            </a:r>
          </a:p>
          <a:p>
            <a:pPr>
              <a:lnSpc>
                <a:spcPct val="90000"/>
              </a:lnSpc>
            </a:pPr>
            <a:r>
              <a:rPr lang="en-US" dirty="0" smtClean="0"/>
              <a:t>Proteins </a:t>
            </a:r>
            <a:r>
              <a:rPr lang="en-US" dirty="0"/>
              <a:t>are the workhorse molecules of cells. Proteins can be categorized in many ways, and one is by function. This schematic depicts a sampling of some of the major protein categories based on function. As was seen in the early slides, many proteins are essential for maintaining the cell</a:t>
            </a:r>
            <a:r>
              <a:rPr lang="ja-JP" altLang="en-US" dirty="0"/>
              <a:t>’</a:t>
            </a:r>
            <a:r>
              <a:rPr lang="en-US" altLang="ja-JP" dirty="0" err="1"/>
              <a:t>s</a:t>
            </a:r>
            <a:r>
              <a:rPr lang="en-US" altLang="ja-JP" dirty="0"/>
              <a:t> </a:t>
            </a:r>
            <a:r>
              <a:rPr lang="en-US" altLang="ja-JP" b="1" dirty="0"/>
              <a:t>structure </a:t>
            </a:r>
            <a:r>
              <a:rPr lang="en-US" altLang="ja-JP" dirty="0"/>
              <a:t>and organelle distribution and these include the </a:t>
            </a:r>
            <a:r>
              <a:rPr lang="en-US" altLang="ja-JP" dirty="0" err="1"/>
              <a:t>cytoskeletal</a:t>
            </a:r>
            <a:r>
              <a:rPr lang="en-US" altLang="ja-JP" dirty="0"/>
              <a:t> proteins (</a:t>
            </a:r>
            <a:r>
              <a:rPr lang="en-US" altLang="ja-JP" dirty="0" err="1"/>
              <a:t>actin</a:t>
            </a:r>
            <a:r>
              <a:rPr lang="en-US" altLang="ja-JP" dirty="0"/>
              <a:t>, microtubules and intermediate filaments). Though human skeletons are considered somewhat static, the cytoskeleton is a dynamic network responsive to external and internal cues that can be senses via </a:t>
            </a:r>
            <a:r>
              <a:rPr lang="en-US" altLang="ja-JP" b="1" dirty="0"/>
              <a:t>communication </a:t>
            </a:r>
            <a:r>
              <a:rPr lang="en-US" altLang="ja-JP" dirty="0"/>
              <a:t>proteins (signaling molecules, receptors, </a:t>
            </a:r>
            <a:r>
              <a:rPr lang="en-US" altLang="ja-JP" dirty="0" err="1"/>
              <a:t>kinases</a:t>
            </a:r>
            <a:r>
              <a:rPr lang="en-US" altLang="ja-JP" dirty="0"/>
              <a:t>) allowing the network to take on different shapes and organization depending on the needed cell response such as cell movement such as amoeboid </a:t>
            </a:r>
            <a:r>
              <a:rPr lang="en-US" altLang="ja-JP" b="1" dirty="0"/>
              <a:t>movement </a:t>
            </a:r>
            <a:r>
              <a:rPr lang="en-US" altLang="ja-JP" dirty="0"/>
              <a:t>where </a:t>
            </a:r>
            <a:r>
              <a:rPr lang="en-US" altLang="ja-JP" dirty="0" err="1"/>
              <a:t>actin</a:t>
            </a:r>
            <a:r>
              <a:rPr lang="en-US" altLang="ja-JP" dirty="0"/>
              <a:t> reorganizes to form a </a:t>
            </a:r>
            <a:r>
              <a:rPr lang="en-US" altLang="ja-JP" dirty="0" err="1"/>
              <a:t>pseudopod</a:t>
            </a:r>
            <a:r>
              <a:rPr lang="en-US" altLang="ja-JP" dirty="0"/>
              <a:t> and microtubule dynamics which shift between an aster formation necessary for </a:t>
            </a:r>
            <a:r>
              <a:rPr lang="en-US" altLang="ja-JP" b="1" dirty="0"/>
              <a:t>transportation</a:t>
            </a:r>
            <a:r>
              <a:rPr lang="en-US" altLang="ja-JP" dirty="0"/>
              <a:t> of cellular cargo via motor proteins,  to a spindle formation for the </a:t>
            </a:r>
            <a:r>
              <a:rPr lang="en-US" altLang="ja-JP" b="1" dirty="0"/>
              <a:t>movement</a:t>
            </a:r>
            <a:r>
              <a:rPr lang="en-US" altLang="ja-JP" dirty="0"/>
              <a:t> of chromosomes during cell division, to the stabilized network of microtubules necessary for the whip-like </a:t>
            </a:r>
            <a:r>
              <a:rPr lang="en-US" altLang="ja-JP" b="1" dirty="0"/>
              <a:t>movement</a:t>
            </a:r>
            <a:r>
              <a:rPr lang="en-US" altLang="ja-JP" dirty="0"/>
              <a:t> of the sperm tail. These reorganizations of the cytoskeleton require the activation or inactivation of many </a:t>
            </a:r>
            <a:r>
              <a:rPr lang="en-US" altLang="ja-JP" b="1" dirty="0"/>
              <a:t>enzymes</a:t>
            </a:r>
            <a:r>
              <a:rPr lang="en-US" altLang="ja-JP" dirty="0"/>
              <a:t> that either stabilize or destabilize the </a:t>
            </a:r>
            <a:r>
              <a:rPr lang="en-US" altLang="ja-JP" dirty="0" err="1"/>
              <a:t>cytoskeletal</a:t>
            </a:r>
            <a:r>
              <a:rPr lang="en-US" altLang="ja-JP" dirty="0"/>
              <a:t> network.   In addition, metabolic functions are controlled by the association or dissociation of </a:t>
            </a:r>
            <a:r>
              <a:rPr lang="en-US" altLang="ja-JP" b="1" dirty="0"/>
              <a:t>enzymes </a:t>
            </a:r>
            <a:r>
              <a:rPr lang="en-US" altLang="ja-JP" dirty="0"/>
              <a:t>with the </a:t>
            </a:r>
            <a:r>
              <a:rPr lang="en-US" altLang="ja-JP" dirty="0" err="1"/>
              <a:t>cytoskeletal</a:t>
            </a:r>
            <a:r>
              <a:rPr lang="en-US" altLang="ja-JP" dirty="0"/>
              <a:t> network and various organelles like the mitochondria. </a:t>
            </a:r>
          </a:p>
          <a:p>
            <a:pPr>
              <a:lnSpc>
                <a:spcPct val="90000"/>
              </a:lnSpc>
            </a:pPr>
            <a:endParaRPr lang="en-US" dirty="0"/>
          </a:p>
          <a:p>
            <a:pPr>
              <a:lnSpc>
                <a:spcPct val="90000"/>
              </a:lnSpc>
            </a:pPr>
            <a:r>
              <a:rPr lang="en-US" dirty="0"/>
              <a:t>For movies of such dynamic protein functions see Nikon</a:t>
            </a:r>
            <a:r>
              <a:rPr lang="ja-JP" altLang="en-US" dirty="0"/>
              <a:t>’</a:t>
            </a:r>
            <a:r>
              <a:rPr lang="en-US" altLang="ja-JP" dirty="0" err="1"/>
              <a:t>s</a:t>
            </a:r>
            <a:r>
              <a:rPr lang="en-US" altLang="ja-JP" dirty="0"/>
              <a:t> Digital Image Library with stills and videos  http://</a:t>
            </a:r>
            <a:r>
              <a:rPr lang="en-US" altLang="ja-JP" dirty="0" err="1"/>
              <a:t>www.microscopyu.com/galleries/index.html</a:t>
            </a:r>
            <a:endParaRPr lang="en-US" dirty="0"/>
          </a:p>
        </p:txBody>
      </p:sp>
      <p:sp>
        <p:nvSpPr>
          <p:cNvPr id="60420" name="Slide Number Placeholder 3"/>
          <p:cNvSpPr>
            <a:spLocks noGrp="1"/>
          </p:cNvSpPr>
          <p:nvPr>
            <p:ph type="sldNum" sz="quarter" idx="5"/>
          </p:nvPr>
        </p:nvSpPr>
        <p:spPr bwMode="auto">
          <a:noFill/>
          <a:ln>
            <a:miter lim="800000"/>
            <a:headEnd/>
            <a:tailEnd/>
          </a:ln>
        </p:spPr>
        <p:txBody>
          <a:bodyPr/>
          <a:lstStyle/>
          <a:p>
            <a:fld id="{6AB04CCA-9685-564F-8D28-1D5EBE9CF834}" type="slidenum">
              <a:rPr lang="en-US"/>
              <a:pPr/>
              <a:t>32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lnSpcReduction="10000"/>
          </a:bodyPr>
          <a:lstStyle/>
          <a:p>
            <a:pPr marL="0" indent="0" eaLnBrk="1" hangingPunct="1">
              <a:spcBef>
                <a:spcPct val="0"/>
              </a:spcBef>
              <a:buFontTx/>
              <a:buNone/>
              <a:defRPr/>
            </a:pPr>
            <a:r>
              <a:rPr lang="en-US" dirty="0" smtClean="0"/>
              <a:t>This slide has several hyperlinks to various sites that are interactive and present cells and their activities at different levels of scale highlighting their dynamic nature. Cells come in different sizes and shapes and different organisms can be single celled or multicellular. Cell Structures are dynamic with cell structure number and distribution  changing in response to environmental cues and differentiation. The videos foreshadow</a:t>
            </a:r>
            <a:r>
              <a:rPr lang="en-US" baseline="0" dirty="0" smtClean="0"/>
              <a:t> later concepts in the </a:t>
            </a:r>
            <a:r>
              <a:rPr lang="en-US" baseline="0" dirty="0" err="1" smtClean="0"/>
              <a:t>powerpoint</a:t>
            </a:r>
            <a:r>
              <a:rPr lang="en-US" baseline="0" dirty="0" smtClean="0"/>
              <a:t> regarding </a:t>
            </a:r>
            <a:r>
              <a:rPr lang="en-US" dirty="0" smtClean="0"/>
              <a:t>dynamic coordination</a:t>
            </a:r>
            <a:r>
              <a:rPr lang="en-US" baseline="0" dirty="0" smtClean="0"/>
              <a:t> of </a:t>
            </a:r>
            <a:r>
              <a:rPr lang="en-US" dirty="0" smtClean="0"/>
              <a:t>cell structural</a:t>
            </a:r>
            <a:r>
              <a:rPr lang="en-US" baseline="0" dirty="0" smtClean="0"/>
              <a:t> </a:t>
            </a:r>
            <a:r>
              <a:rPr lang="en-US" dirty="0" smtClean="0"/>
              <a:t>changes through environmental</a:t>
            </a:r>
            <a:r>
              <a:rPr lang="en-US" baseline="0" dirty="0" smtClean="0"/>
              <a:t> and cell </a:t>
            </a:r>
            <a:r>
              <a:rPr lang="en-US" dirty="0" smtClean="0"/>
              <a:t>signaling</a:t>
            </a:r>
            <a:r>
              <a:rPr lang="en-US" baseline="0" dirty="0" smtClean="0"/>
              <a:t> using the famous microscopy images  of </a:t>
            </a:r>
            <a:r>
              <a:rPr lang="en-US" baseline="0" dirty="0" err="1" smtClean="0"/>
              <a:t>dictystelium</a:t>
            </a:r>
            <a:r>
              <a:rPr lang="en-US" baseline="0" dirty="0" smtClean="0"/>
              <a:t> collected by </a:t>
            </a:r>
            <a:r>
              <a:rPr lang="en-US" dirty="0" smtClean="0"/>
              <a:t>John Bonner</a:t>
            </a:r>
            <a:r>
              <a:rPr lang="en-US" baseline="0" dirty="0" smtClean="0"/>
              <a:t>  and animations that simulate the cascade effect of hormones during a </a:t>
            </a:r>
            <a:r>
              <a:rPr lang="en-US" dirty="0" smtClean="0"/>
              <a:t>Flight or Fight Response  provided</a:t>
            </a:r>
            <a:r>
              <a:rPr lang="en-US" baseline="0" dirty="0" smtClean="0"/>
              <a:t> by University of Utah Learn Genetics Educational Website. </a:t>
            </a:r>
          </a:p>
          <a:p>
            <a:pPr marL="0" indent="0" eaLnBrk="1" hangingPunct="1">
              <a:spcBef>
                <a:spcPct val="0"/>
              </a:spcBef>
              <a:buFontTx/>
              <a:buNone/>
              <a:defRPr/>
            </a:pPr>
            <a:endParaRPr lang="en-US" baseline="0" dirty="0" smtClean="0"/>
          </a:p>
          <a:p>
            <a:pPr marL="0" indent="0" eaLnBrk="1" hangingPunct="1">
              <a:spcBef>
                <a:spcPct val="0"/>
              </a:spcBef>
              <a:buFontTx/>
              <a:buNone/>
              <a:defRPr/>
            </a:pPr>
            <a:r>
              <a:rPr lang="en-US" dirty="0" smtClean="0"/>
              <a:t>DYNAMICS and ENVIRONMENT: Cells can coordinate cell structure changes through signaling: Points forward to the last three slides in the </a:t>
            </a:r>
            <a:r>
              <a:rPr lang="en-US" dirty="0" err="1" smtClean="0"/>
              <a:t>ppt</a:t>
            </a:r>
            <a:r>
              <a:rPr lang="en-US" dirty="0" smtClean="0"/>
              <a:t> set. </a:t>
            </a:r>
          </a:p>
          <a:p>
            <a:pPr marL="685800" lvl="1" indent="-228600" eaLnBrk="1" hangingPunct="1">
              <a:spcBef>
                <a:spcPct val="0"/>
              </a:spcBef>
              <a:buFontTx/>
              <a:buAutoNum type="alphaLcPeriod"/>
              <a:defRPr/>
            </a:pPr>
            <a:r>
              <a:rPr lang="en-US" dirty="0" smtClean="0"/>
              <a:t>John Bonner’s </a:t>
            </a:r>
            <a:r>
              <a:rPr lang="en-US" dirty="0" err="1" smtClean="0"/>
              <a:t>dictystelium</a:t>
            </a:r>
            <a:r>
              <a:rPr lang="en-US" dirty="0" smtClean="0"/>
              <a:t> videos</a:t>
            </a:r>
          </a:p>
          <a:p>
            <a:pPr marL="685800" lvl="1" indent="-228600" eaLnBrk="1" hangingPunct="1">
              <a:spcBef>
                <a:spcPct val="0"/>
              </a:spcBef>
              <a:buFontTx/>
              <a:buAutoNum type="alphaLcPeriod"/>
              <a:defRPr/>
            </a:pPr>
            <a:r>
              <a:rPr lang="en-US" dirty="0" smtClean="0"/>
              <a:t>Flight or Fight Response Learn Genetics </a:t>
            </a:r>
          </a:p>
          <a:p>
            <a:pPr marL="685800" lvl="1" indent="-228600" eaLnBrk="1" hangingPunct="1">
              <a:spcBef>
                <a:spcPct val="0"/>
              </a:spcBef>
              <a:buFontTx/>
              <a:buAutoNum type="alphaLcPeriod"/>
              <a:defRPr/>
            </a:pPr>
            <a:r>
              <a:rPr lang="en-US" dirty="0" smtClean="0"/>
              <a:t>Think Pair Share Slide of Video Searches </a:t>
            </a:r>
          </a:p>
          <a:p>
            <a:pPr marL="0" indent="0" eaLnBrk="1" hangingPunct="1">
              <a:spcBef>
                <a:spcPct val="0"/>
              </a:spcBef>
              <a:buFontTx/>
              <a:buNone/>
              <a:defRPr/>
            </a:pPr>
            <a:endParaRPr lang="en-US" dirty="0" smtClean="0"/>
          </a:p>
          <a:p>
            <a:pPr marL="0" indent="0" eaLnBrk="1" hangingPunct="1">
              <a:spcBef>
                <a:spcPct val="0"/>
              </a:spcBef>
              <a:buFontTx/>
              <a:buNone/>
              <a:defRPr/>
            </a:pPr>
            <a:r>
              <a:rPr lang="en-US" b="1" dirty="0" smtClean="0"/>
              <a:t>References:</a:t>
            </a:r>
            <a:r>
              <a:rPr lang="en-US" b="1" baseline="0" dirty="0" smtClean="0"/>
              <a:t> </a:t>
            </a:r>
          </a:p>
          <a:p>
            <a:pPr marL="0" indent="0" eaLnBrk="1" hangingPunct="1">
              <a:spcBef>
                <a:spcPct val="0"/>
              </a:spcBef>
              <a:buFontTx/>
              <a:buNone/>
              <a:defRPr/>
            </a:pPr>
            <a:endParaRPr lang="en-US" b="1" baseline="0" dirty="0" smtClean="0"/>
          </a:p>
          <a:p>
            <a:pPr marL="228600" indent="-228600" eaLnBrk="1" hangingPunct="1">
              <a:spcBef>
                <a:spcPct val="0"/>
              </a:spcBef>
              <a:buFont typeface="+mj-lt"/>
              <a:buAutoNum type="arabicPeriod"/>
              <a:defRPr/>
            </a:pPr>
            <a:r>
              <a:rPr lang="en-US" b="1" dirty="0" smtClean="0"/>
              <a:t> Interactive</a:t>
            </a:r>
            <a:r>
              <a:rPr lang="en-US" b="1" baseline="0" dirty="0" smtClean="0"/>
              <a:t> Website: </a:t>
            </a:r>
            <a:r>
              <a:rPr lang="en-US" b="0" baseline="0" dirty="0" smtClean="0"/>
              <a:t>University of Utah.</a:t>
            </a:r>
            <a:r>
              <a:rPr lang="en-US" b="1" dirty="0" smtClean="0"/>
              <a:t> </a:t>
            </a:r>
            <a:r>
              <a:rPr lang="en-US" b="0" dirty="0" smtClean="0"/>
              <a:t>Cell Size and Scale:</a:t>
            </a:r>
            <a:r>
              <a:rPr lang="en-US" b="0" baseline="0" dirty="0" smtClean="0"/>
              <a:t> Learn Genetics. </a:t>
            </a:r>
            <a:r>
              <a:rPr lang="en-US" dirty="0" smtClean="0"/>
              <a:t>http://</a:t>
            </a:r>
            <a:r>
              <a:rPr lang="en-US" dirty="0" err="1" smtClean="0"/>
              <a:t>learn.genetics.utah.edu</a:t>
            </a:r>
            <a:r>
              <a:rPr lang="en-US" dirty="0" smtClean="0"/>
              <a:t>/content/begin/cells/scale/. Scale effects using typeface and a duplicated chromosome and drilling down to cells, viruses, cell components, proteins, and carbon. </a:t>
            </a:r>
          </a:p>
          <a:p>
            <a:pPr marL="228600" indent="-228600" eaLnBrk="1" hangingPunct="1">
              <a:spcBef>
                <a:spcPct val="0"/>
              </a:spcBef>
              <a:buFont typeface="+mj-lt"/>
              <a:buAutoNum type="arabicPeriod"/>
              <a:defRPr/>
            </a:pPr>
            <a:r>
              <a:rPr lang="en-US" b="1" dirty="0" smtClean="0"/>
              <a:t>Animation</a:t>
            </a:r>
            <a:r>
              <a:rPr lang="en-US" b="1" baseline="0" dirty="0" smtClean="0"/>
              <a:t> of Scale and Dynamics</a:t>
            </a:r>
            <a:r>
              <a:rPr lang="en-US" baseline="0" dirty="0" smtClean="0"/>
              <a:t>: </a:t>
            </a:r>
            <a:r>
              <a:rPr lang="en-US" dirty="0" smtClean="0"/>
              <a:t>Johnson et al. Rapid Visual Inventory:</a:t>
            </a:r>
            <a:r>
              <a:rPr lang="en-US" baseline="0" dirty="0" smtClean="0"/>
              <a:t> 3D Cell. </a:t>
            </a:r>
            <a:r>
              <a:rPr lang="en-US" dirty="0" smtClean="0"/>
              <a:t>The AAAS and NSF Science Visualization Prize 2011 winner video that demonstrates the complex interplay of randomness and specific cell structures that are imperative for life. The example of the 3D model is of a pancreas cell (morphology and </a:t>
            </a:r>
            <a:r>
              <a:rPr lang="en-US" dirty="0" err="1" smtClean="0"/>
              <a:t>volumetrics</a:t>
            </a:r>
            <a:r>
              <a:rPr lang="en-US" dirty="0" smtClean="0"/>
              <a:t>). Since diabetes is one the diseases on the rise, and one that has been connected to stem cell research, it is important to understand how cells differentiate for different functions by changing the relative distribution and number of organelles. The video also highlights the ways in which visual perception of weighting can be misleading and has one potential clicker question for students to practice active learning. http://</a:t>
            </a:r>
            <a:r>
              <a:rPr lang="en-US" dirty="0" err="1" smtClean="0"/>
              <a:t>www.sciencemag.org</a:t>
            </a:r>
            <a:r>
              <a:rPr lang="en-US" dirty="0" smtClean="0"/>
              <a:t>/site/special/vis2011/ and the article 2011 International Science and Engineering Visualization Challenge Video 1</a:t>
            </a:r>
            <a:r>
              <a:rPr lang="en-US" baseline="30000" dirty="0" smtClean="0"/>
              <a:t>st</a:t>
            </a:r>
            <a:r>
              <a:rPr lang="en-US" dirty="0" smtClean="0"/>
              <a:t> Prize.   http://</a:t>
            </a:r>
            <a:r>
              <a:rPr lang="en-US" dirty="0" err="1" smtClean="0"/>
              <a:t>www.sciencemag.org</a:t>
            </a:r>
            <a:r>
              <a:rPr lang="en-US" dirty="0" smtClean="0"/>
              <a:t>/content/335/6068/534.full.pdf </a:t>
            </a:r>
          </a:p>
          <a:p>
            <a:pPr marL="228600" indent="-228600" eaLnBrk="1" hangingPunct="1">
              <a:spcBef>
                <a:spcPct val="0"/>
              </a:spcBef>
              <a:buFont typeface="+mj-lt"/>
              <a:buAutoNum type="arabicPeriod"/>
              <a:defRPr/>
            </a:pPr>
            <a:r>
              <a:rPr lang="en-US" b="1" dirty="0" smtClean="0"/>
              <a:t> Interactive</a:t>
            </a:r>
            <a:r>
              <a:rPr lang="en-US" b="1" baseline="0" dirty="0" smtClean="0"/>
              <a:t> Website</a:t>
            </a:r>
            <a:r>
              <a:rPr lang="en-US" b="1" dirty="0" smtClean="0"/>
              <a:t>:</a:t>
            </a:r>
            <a:r>
              <a:rPr lang="en-US" b="1" baseline="0" dirty="0" smtClean="0"/>
              <a:t> </a:t>
            </a:r>
            <a:r>
              <a:rPr lang="en-US" b="0" baseline="0" dirty="0" smtClean="0"/>
              <a:t>University of Utah. </a:t>
            </a:r>
            <a:r>
              <a:rPr lang="en-US" dirty="0" smtClean="0"/>
              <a:t>Amazing Cells. Learn Genetics. http://</a:t>
            </a:r>
            <a:r>
              <a:rPr lang="en-US" dirty="0" err="1" smtClean="0"/>
              <a:t>learn.genetics.utah.edu</a:t>
            </a:r>
            <a:r>
              <a:rPr lang="en-US" dirty="0" smtClean="0"/>
              <a:t>/content/begin/cells/</a:t>
            </a:r>
            <a:r>
              <a:rPr lang="en-US" dirty="0" err="1" smtClean="0"/>
              <a:t>insideacell</a:t>
            </a:r>
            <a:r>
              <a:rPr lang="en-US" dirty="0" smtClean="0"/>
              <a:t>/</a:t>
            </a:r>
            <a:r>
              <a:rPr lang="en-US" baseline="0" dirty="0" smtClean="0"/>
              <a:t> . </a:t>
            </a:r>
            <a:r>
              <a:rPr lang="en-US" dirty="0" smtClean="0"/>
              <a:t>This is an interactive that allows for narration of various cell organelles and their function allowing them to be dynamic</a:t>
            </a:r>
          </a:p>
          <a:p>
            <a:pPr marL="228600" indent="-228600" eaLnBrk="1" hangingPunct="1">
              <a:spcBef>
                <a:spcPct val="0"/>
              </a:spcBef>
              <a:buFont typeface="+mj-lt"/>
              <a:buAutoNum type="arabicPeriod"/>
              <a:defRPr/>
            </a:pPr>
            <a:r>
              <a:rPr lang="en-US" b="1" dirty="0" smtClean="0"/>
              <a:t>Animation: </a:t>
            </a:r>
            <a:r>
              <a:rPr lang="en-US" dirty="0" smtClean="0"/>
              <a:t>HHMI. Inner Life of the Cell. http://</a:t>
            </a:r>
            <a:r>
              <a:rPr lang="en-US" dirty="0" err="1" smtClean="0"/>
              <a:t>www.studiodaily.com</a:t>
            </a:r>
            <a:r>
              <a:rPr lang="en-US" dirty="0" smtClean="0"/>
              <a:t>/2006/07/cellular-visions-the-inner-life-of-a-cell/ . Demonstrates the dynamics with animation based on real- world data collection</a:t>
            </a:r>
          </a:p>
          <a:p>
            <a:pPr marL="228600" indent="-228600" eaLnBrk="1" hangingPunct="1">
              <a:spcBef>
                <a:spcPct val="0"/>
              </a:spcBef>
              <a:buFont typeface="+mj-lt"/>
              <a:buAutoNum type="arabicPeriod"/>
              <a:defRPr/>
            </a:pPr>
            <a:r>
              <a:rPr lang="en-US" b="1" dirty="0" smtClean="0"/>
              <a:t>Real Time Video</a:t>
            </a:r>
            <a:r>
              <a:rPr lang="en-US" b="1" baseline="0" dirty="0" smtClean="0"/>
              <a:t> Microscopy</a:t>
            </a:r>
            <a:r>
              <a:rPr lang="en-US" baseline="0" dirty="0" smtClean="0"/>
              <a:t>: </a:t>
            </a:r>
            <a:r>
              <a:rPr lang="en-US" dirty="0" smtClean="0"/>
              <a:t>Hamamatsu.</a:t>
            </a:r>
            <a:r>
              <a:rPr lang="en-US" baseline="0" dirty="0" smtClean="0"/>
              <a:t> </a:t>
            </a:r>
            <a:r>
              <a:rPr lang="en-US" dirty="0" smtClean="0"/>
              <a:t>Microtubule EB3 Fibroblast Cells. Hamamatsu.</a:t>
            </a:r>
            <a:r>
              <a:rPr lang="en-US" baseline="0" dirty="0" smtClean="0"/>
              <a:t> http://</a:t>
            </a:r>
            <a:r>
              <a:rPr lang="en-US" baseline="0" dirty="0" err="1" smtClean="0"/>
              <a:t>learn.hamamatsu.com</a:t>
            </a:r>
            <a:r>
              <a:rPr lang="en-US" baseline="0" dirty="0" smtClean="0"/>
              <a:t>/galleries/</a:t>
            </a:r>
            <a:r>
              <a:rPr lang="en-US" baseline="0" dirty="0" err="1" smtClean="0"/>
              <a:t>digitalvideo</a:t>
            </a:r>
            <a:r>
              <a:rPr lang="en-US" baseline="0" dirty="0" smtClean="0"/>
              <a:t>/</a:t>
            </a:r>
            <a:r>
              <a:rPr lang="en-US" baseline="0" dirty="0" err="1" smtClean="0"/>
              <a:t>spinningdisk</a:t>
            </a:r>
            <a:r>
              <a:rPr lang="en-US" baseline="0" dirty="0" smtClean="0"/>
              <a:t>/folu473laser/FoLu-EGFP-EB3-100x-3s.html . Here you see microtubules acting as intracellular highways for motor proteins to move EGFP (epidermal growth factor) in  Grey Fox Lung Fibroblast cells. </a:t>
            </a:r>
            <a:endParaRPr lang="en-US" dirty="0" smtClean="0"/>
          </a:p>
        </p:txBody>
      </p:sp>
      <p:sp>
        <p:nvSpPr>
          <p:cNvPr id="19460" name="Slide Number Placeholder 3"/>
          <p:cNvSpPr>
            <a:spLocks noGrp="1"/>
          </p:cNvSpPr>
          <p:nvPr>
            <p:ph type="sldNum" sz="quarter" idx="5"/>
          </p:nvPr>
        </p:nvSpPr>
        <p:spPr bwMode="auto">
          <a:noFill/>
          <a:ln>
            <a:miter lim="800000"/>
            <a:headEnd/>
            <a:tailEnd/>
          </a:ln>
        </p:spPr>
        <p:txBody>
          <a:bodyPr/>
          <a:lstStyle/>
          <a:p>
            <a:fld id="{A59ACDBD-ECD8-0D4F-BFC6-EF003D9D4D72}" type="slidenum">
              <a:rPr lang="en-US"/>
              <a:pPr/>
              <a:t>4</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p:cNvSpPr>
          <p:nvPr>
            <p:ph type="sldImg"/>
          </p:nvPr>
        </p:nvSpPr>
        <p:spPr bwMode="auto">
          <a:noFill/>
          <a:ln>
            <a:solidFill>
              <a:srgbClr val="000000"/>
            </a:solidFill>
            <a:miter lim="800000"/>
            <a:headEnd/>
            <a:tailEnd/>
          </a:ln>
        </p:spPr>
      </p:sp>
      <p:sp>
        <p:nvSpPr>
          <p:cNvPr id="624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CELL</a:t>
            </a:r>
            <a:r>
              <a:rPr lang="en-US" baseline="0" dirty="0" smtClean="0"/>
              <a:t> SIGNALING and COMMUNICATION</a:t>
            </a:r>
          </a:p>
          <a:p>
            <a:pPr eaLnBrk="1" hangingPunct="1">
              <a:spcBef>
                <a:spcPct val="0"/>
              </a:spcBef>
            </a:pPr>
            <a:r>
              <a:rPr lang="en-US" dirty="0" smtClean="0"/>
              <a:t>The </a:t>
            </a:r>
            <a:r>
              <a:rPr lang="en-US" dirty="0"/>
              <a:t>animation here demonstrates how proteins are involved in communicating signals and ultimately influencing the cell</a:t>
            </a:r>
            <a:r>
              <a:rPr lang="ja-JP" altLang="en-US" dirty="0"/>
              <a:t>’</a:t>
            </a:r>
            <a:r>
              <a:rPr lang="en-US" altLang="ja-JP" dirty="0" err="1"/>
              <a:t>s</a:t>
            </a:r>
            <a:r>
              <a:rPr lang="en-US" altLang="ja-JP" dirty="0"/>
              <a:t> behavior. </a:t>
            </a:r>
          </a:p>
          <a:p>
            <a:pPr eaLnBrk="1" hangingPunct="1">
              <a:spcBef>
                <a:spcPct val="0"/>
              </a:spcBef>
            </a:pPr>
            <a:r>
              <a:rPr lang="en-US" dirty="0"/>
              <a:t>A cell will not do all of these activities at once, and some cells can only perform some behaviors, but these choices are influences and coordinated by the environment in which the cell exists as these behaviors are dependent on the signals the cell receives. </a:t>
            </a:r>
          </a:p>
          <a:p>
            <a:pPr eaLnBrk="1" hangingPunct="1">
              <a:spcBef>
                <a:spcPct val="0"/>
              </a:spcBef>
            </a:pPr>
            <a:endParaRPr lang="en-US" dirty="0"/>
          </a:p>
          <a:p>
            <a:pPr eaLnBrk="1" hangingPunct="1">
              <a:spcBef>
                <a:spcPct val="0"/>
              </a:spcBef>
            </a:pPr>
            <a:r>
              <a:rPr lang="en-US" dirty="0"/>
              <a:t>The cell senses its environment via </a:t>
            </a:r>
            <a:r>
              <a:rPr lang="en-US" b="1" dirty="0"/>
              <a:t>communication </a:t>
            </a:r>
            <a:r>
              <a:rPr lang="en-US" dirty="0"/>
              <a:t>proteins (signaling molecules, receptors, </a:t>
            </a:r>
            <a:r>
              <a:rPr lang="en-US" dirty="0" err="1"/>
              <a:t>kinases</a:t>
            </a:r>
            <a:r>
              <a:rPr lang="en-US" dirty="0"/>
              <a:t>) triggering a cascade of events inside the cell. </a:t>
            </a:r>
            <a:r>
              <a:rPr lang="en-US" b="1" dirty="0"/>
              <a:t>Dying cells </a:t>
            </a:r>
            <a:r>
              <a:rPr lang="en-US" dirty="0"/>
              <a:t>can send signals to other cells in the body stimulating them to</a:t>
            </a:r>
            <a:r>
              <a:rPr lang="en-US" b="1" dirty="0"/>
              <a:t> migrate</a:t>
            </a:r>
            <a:r>
              <a:rPr lang="en-US" dirty="0"/>
              <a:t> or move to the site of cell death. Once there communication signals will stimulate the cells to  activate or inactivate proteins, which can result in a redistribution of</a:t>
            </a:r>
            <a:r>
              <a:rPr lang="en-US" b="1" dirty="0"/>
              <a:t> structural proteins </a:t>
            </a:r>
            <a:r>
              <a:rPr lang="en-US" dirty="0"/>
              <a:t>required for specialized cell functions (e.g. </a:t>
            </a:r>
            <a:r>
              <a:rPr lang="en-US" b="1" dirty="0"/>
              <a:t>differentiation into neurons).</a:t>
            </a:r>
            <a:r>
              <a:rPr lang="en-US" dirty="0"/>
              <a:t> In addition, metabolic functions are controlled by the association or dissociation of </a:t>
            </a:r>
            <a:r>
              <a:rPr lang="en-US" b="1" dirty="0"/>
              <a:t>enzymes  and various organelles </a:t>
            </a:r>
            <a:r>
              <a:rPr lang="en-US" dirty="0"/>
              <a:t>(e.g. mitochondria) with the </a:t>
            </a:r>
            <a:r>
              <a:rPr lang="en-US" b="1" dirty="0"/>
              <a:t>structural proteins of the </a:t>
            </a:r>
            <a:r>
              <a:rPr lang="en-US" b="1" dirty="0" err="1"/>
              <a:t>cytoskeletal</a:t>
            </a:r>
            <a:r>
              <a:rPr lang="en-US" b="1" dirty="0"/>
              <a:t> network</a:t>
            </a:r>
            <a:r>
              <a:rPr lang="en-US" dirty="0"/>
              <a:t>. Many of these metabolic changes accompany the stimulation of stem cell cell division </a:t>
            </a:r>
            <a:r>
              <a:rPr lang="en-US" b="1" dirty="0"/>
              <a:t>(self-renewal). Different metabolic changes </a:t>
            </a:r>
            <a:r>
              <a:rPr lang="en-US" dirty="0"/>
              <a:t>are associated with cells in various states  such as </a:t>
            </a:r>
            <a:r>
              <a:rPr lang="en-US" b="1" dirty="0"/>
              <a:t>cancer cells and embryonic stem cells. Cells that are rapidly dividing but should not be, can trigger differentiated immune cells  which  </a:t>
            </a:r>
            <a:r>
              <a:rPr lang="ja-JP" altLang="en-US" b="1" dirty="0"/>
              <a:t>“</a:t>
            </a:r>
            <a:r>
              <a:rPr lang="en-US" altLang="ja-JP" b="1" dirty="0"/>
              <a:t> troll</a:t>
            </a:r>
            <a:r>
              <a:rPr lang="ja-JP" altLang="en-US" b="1" dirty="0"/>
              <a:t>”</a:t>
            </a:r>
            <a:r>
              <a:rPr lang="en-US" altLang="ja-JP" b="1" dirty="0"/>
              <a:t> the body to signal the dividing cancer cells to commit </a:t>
            </a:r>
            <a:r>
              <a:rPr lang="ja-JP" altLang="en-US" b="1" dirty="0"/>
              <a:t>“</a:t>
            </a:r>
            <a:r>
              <a:rPr lang="en-US" altLang="ja-JP" b="1" dirty="0"/>
              <a:t>cell suicide</a:t>
            </a:r>
            <a:r>
              <a:rPr lang="ja-JP" altLang="en-US" b="1" dirty="0"/>
              <a:t>”</a:t>
            </a:r>
            <a:r>
              <a:rPr lang="en-US" altLang="ja-JP" b="1" dirty="0"/>
              <a:t> </a:t>
            </a:r>
            <a:r>
              <a:rPr lang="en-US" altLang="ja-JP" dirty="0"/>
              <a:t>(apoptosis). </a:t>
            </a:r>
            <a:endParaRPr lang="en-US" dirty="0"/>
          </a:p>
        </p:txBody>
      </p:sp>
      <p:sp>
        <p:nvSpPr>
          <p:cNvPr id="62468" name="Slide Number Placeholder 3"/>
          <p:cNvSpPr>
            <a:spLocks noGrp="1"/>
          </p:cNvSpPr>
          <p:nvPr>
            <p:ph type="sldNum" sz="quarter" idx="5"/>
          </p:nvPr>
        </p:nvSpPr>
        <p:spPr bwMode="auto">
          <a:noFill/>
          <a:ln>
            <a:miter lim="800000"/>
            <a:headEnd/>
            <a:tailEnd/>
          </a:ln>
        </p:spPr>
        <p:txBody>
          <a:bodyPr/>
          <a:lstStyle/>
          <a:p>
            <a:fld id="{19D639A8-B5A1-7F46-8F5B-9AECEBDB3A14}" type="slidenum">
              <a:rPr lang="en-US"/>
              <a:pPr/>
              <a:t>33</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p:cNvSpPr>
          <p:nvPr>
            <p:ph type="sldImg"/>
          </p:nvPr>
        </p:nvSpPr>
        <p:spPr bwMode="auto">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John  Bonner</a:t>
            </a:r>
            <a:r>
              <a:rPr lang="en-US" baseline="0" dirty="0" smtClean="0"/>
              <a:t> studies the one celled organism </a:t>
            </a:r>
            <a:r>
              <a:rPr lang="en-US" baseline="0" dirty="0" err="1" smtClean="0"/>
              <a:t>dictystelium</a:t>
            </a:r>
            <a:r>
              <a:rPr lang="en-US" baseline="0" dirty="0" smtClean="0"/>
              <a:t> because of its unique ability to adopt different fates depending on environmental cues. His </a:t>
            </a:r>
            <a:r>
              <a:rPr lang="en-US" altLang="ja-JP" dirty="0" smtClean="0"/>
              <a:t>work  </a:t>
            </a:r>
            <a:r>
              <a:rPr lang="en-US" altLang="ja-JP" dirty="0"/>
              <a:t>demonstrates how single celled </a:t>
            </a:r>
            <a:r>
              <a:rPr lang="en-US" altLang="ja-JP" dirty="0" err="1"/>
              <a:t>dictystelium</a:t>
            </a:r>
            <a:r>
              <a:rPr lang="en-US" altLang="ja-JP" dirty="0"/>
              <a:t> organisms can respond to environmental signals and  communicate with one  another to change their behavior and structures and behave as a </a:t>
            </a:r>
            <a:r>
              <a:rPr lang="en-US" altLang="ja-JP" dirty="0" smtClean="0"/>
              <a:t>“social </a:t>
            </a:r>
            <a:r>
              <a:rPr lang="en-US" altLang="ja-JP" dirty="0"/>
              <a:t>network.” </a:t>
            </a:r>
            <a:r>
              <a:rPr lang="en-US" dirty="0" smtClean="0"/>
              <a:t>All </a:t>
            </a:r>
            <a:r>
              <a:rPr lang="en-US" dirty="0"/>
              <a:t>the cells move in a pattern of moving, and then not moving, as they have evolved to respond to the chemical </a:t>
            </a:r>
            <a:r>
              <a:rPr lang="en-US" dirty="0" err="1"/>
              <a:t>cAMP</a:t>
            </a:r>
            <a:r>
              <a:rPr lang="en-US" dirty="0"/>
              <a:t> ( see </a:t>
            </a:r>
            <a:r>
              <a:rPr lang="en-US" dirty="0" err="1"/>
              <a:t>Dormann</a:t>
            </a:r>
            <a:r>
              <a:rPr lang="en-US" dirty="0"/>
              <a:t> and </a:t>
            </a:r>
            <a:r>
              <a:rPr lang="en-US" dirty="0" err="1"/>
              <a:t>Weijer</a:t>
            </a:r>
            <a:r>
              <a:rPr lang="ja-JP" altLang="en-US" dirty="0"/>
              <a:t>’</a:t>
            </a:r>
            <a:r>
              <a:rPr lang="en-US" altLang="ja-JP" dirty="0"/>
              <a:t>s review) </a:t>
            </a:r>
            <a:r>
              <a:rPr lang="en-US" altLang="ja-JP" baseline="0" dirty="0" smtClean="0"/>
              <a:t> with </a:t>
            </a:r>
            <a:r>
              <a:rPr lang="en-US" dirty="0" smtClean="0"/>
              <a:t>10</a:t>
            </a:r>
            <a:r>
              <a:rPr lang="en-US" dirty="0"/>
              <a:t>% </a:t>
            </a:r>
            <a:r>
              <a:rPr lang="en-US" dirty="0" smtClean="0"/>
              <a:t>differentiating </a:t>
            </a:r>
            <a:r>
              <a:rPr lang="en-US" dirty="0"/>
              <a:t>into stalk </a:t>
            </a:r>
            <a:r>
              <a:rPr lang="en-US" dirty="0" smtClean="0"/>
              <a:t>and</a:t>
            </a:r>
            <a:r>
              <a:rPr lang="en-US" baseline="0" dirty="0" smtClean="0"/>
              <a:t> </a:t>
            </a:r>
            <a:r>
              <a:rPr lang="en-US" dirty="0" smtClean="0"/>
              <a:t>later undergoing</a:t>
            </a:r>
            <a:r>
              <a:rPr lang="en-US" baseline="0" dirty="0" smtClean="0"/>
              <a:t> </a:t>
            </a:r>
            <a:r>
              <a:rPr lang="en-US" dirty="0" smtClean="0"/>
              <a:t> </a:t>
            </a:r>
            <a:r>
              <a:rPr lang="en-US" dirty="0"/>
              <a:t>programmed cell death (apoptosis) while 90%  differentiate into fruiting body </a:t>
            </a:r>
            <a:r>
              <a:rPr lang="en-US" dirty="0" smtClean="0"/>
              <a:t>spores.</a:t>
            </a:r>
            <a:r>
              <a:rPr lang="en-US" baseline="0" dirty="0" smtClean="0"/>
              <a:t> </a:t>
            </a:r>
            <a:r>
              <a:rPr lang="en-US" dirty="0" smtClean="0"/>
              <a:t>The spores </a:t>
            </a:r>
            <a:r>
              <a:rPr lang="en-US" dirty="0"/>
              <a:t>hibernate until environmental conditions become favorable and then </a:t>
            </a:r>
            <a:r>
              <a:rPr lang="en-US" dirty="0" smtClean="0"/>
              <a:t>begin </a:t>
            </a:r>
            <a:r>
              <a:rPr lang="en-US" dirty="0"/>
              <a:t>cell division for a new population. </a:t>
            </a:r>
            <a:r>
              <a:rPr lang="en-US" dirty="0" smtClean="0"/>
              <a:t>In </a:t>
            </a:r>
            <a:r>
              <a:rPr lang="en-US" dirty="0"/>
              <a:t>this way the species survives by having different cells in the population respond to environmental threats in different ways. </a:t>
            </a:r>
            <a:r>
              <a:rPr lang="en-US" dirty="0" smtClean="0"/>
              <a:t> With improved imaging techniques </a:t>
            </a:r>
            <a:r>
              <a:rPr lang="en-US" dirty="0" err="1" smtClean="0"/>
              <a:t>Dormann</a:t>
            </a:r>
            <a:r>
              <a:rPr lang="en-US" dirty="0" smtClean="0"/>
              <a:t> and </a:t>
            </a:r>
            <a:r>
              <a:rPr lang="en-US" dirty="0" err="1" smtClean="0"/>
              <a:t>Weijer</a:t>
            </a:r>
            <a:r>
              <a:rPr lang="en-US" baseline="0" dirty="0" smtClean="0"/>
              <a:t> extend Bonner’s work using fluorescently labeled </a:t>
            </a:r>
            <a:endParaRPr lang="en-US" dirty="0" smtClean="0"/>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r>
              <a:rPr lang="en-US" b="1" baseline="0" dirty="0" smtClean="0"/>
              <a:t> References: </a:t>
            </a:r>
            <a:endParaRPr lang="en-US" b="1" dirty="0" smtClean="0"/>
          </a:p>
          <a:p>
            <a:pPr eaLnBrk="1" hangingPunct="1">
              <a:spcBef>
                <a:spcPct val="0"/>
              </a:spcBef>
            </a:pPr>
            <a:endParaRPr lang="en-US" dirty="0" smtClean="0"/>
          </a:p>
          <a:p>
            <a:pPr marL="228600" marR="0" indent="-228600" algn="l" defTabSz="457200" rtl="0" eaLnBrk="1" fontAlgn="auto" latinLnBrk="0" hangingPunct="1">
              <a:lnSpc>
                <a:spcPct val="100000"/>
              </a:lnSpc>
              <a:spcBef>
                <a:spcPct val="0"/>
              </a:spcBef>
              <a:spcAft>
                <a:spcPts val="0"/>
              </a:spcAft>
              <a:buClrTx/>
              <a:buSzTx/>
              <a:buFont typeface="+mj-lt"/>
              <a:buAutoNum type="arabicPeriod"/>
              <a:tabLst/>
              <a:defRPr/>
            </a:pPr>
            <a:r>
              <a:rPr lang="en-US" b="1" dirty="0" smtClean="0"/>
              <a:t>Video:</a:t>
            </a:r>
            <a:r>
              <a:rPr lang="en-US" b="1" baseline="0" dirty="0" smtClean="0"/>
              <a:t> </a:t>
            </a:r>
            <a:r>
              <a:rPr lang="en-US" dirty="0" smtClean="0"/>
              <a:t>Princeton University. 2010. John Bonner</a:t>
            </a:r>
            <a:r>
              <a:rPr lang="ja-JP" altLang="en-US" dirty="0" smtClean="0"/>
              <a:t>’</a:t>
            </a:r>
            <a:r>
              <a:rPr lang="en-US" altLang="ja-JP" dirty="0" smtClean="0"/>
              <a:t>s </a:t>
            </a:r>
            <a:r>
              <a:rPr lang="en-US" altLang="ja-JP" dirty="0" err="1" smtClean="0"/>
              <a:t>Dictystelium</a:t>
            </a:r>
            <a:r>
              <a:rPr lang="en-US" altLang="ja-JP" dirty="0" smtClean="0"/>
              <a:t> Movie. </a:t>
            </a:r>
            <a:r>
              <a:rPr lang="en-US" altLang="ja-JP" dirty="0" err="1" smtClean="0"/>
              <a:t>Youtube</a:t>
            </a:r>
            <a:r>
              <a:rPr lang="en-US" altLang="ja-JP" dirty="0" smtClean="0"/>
              <a:t>. </a:t>
            </a:r>
            <a:r>
              <a:rPr lang="en-US" altLang="ja-JP" baseline="0" dirty="0" smtClean="0"/>
              <a:t> </a:t>
            </a:r>
            <a:r>
              <a:rPr lang="en-US" dirty="0" smtClean="0"/>
              <a:t>http://</a:t>
            </a:r>
            <a:r>
              <a:rPr lang="en-US" dirty="0" err="1" smtClean="0"/>
              <a:t>www.youtube.com</a:t>
            </a:r>
            <a:r>
              <a:rPr lang="en-US" dirty="0" smtClean="0"/>
              <a:t>/</a:t>
            </a:r>
            <a:r>
              <a:rPr lang="en-US" dirty="0" err="1" smtClean="0"/>
              <a:t>watch?v</a:t>
            </a:r>
            <a:r>
              <a:rPr lang="en-US" dirty="0" smtClean="0"/>
              <a:t>=bkVhLJLG7ug&amp;feature=related</a:t>
            </a:r>
          </a:p>
          <a:p>
            <a:pPr marL="228600" marR="0" indent="-228600" algn="l" defTabSz="457200" rtl="0" eaLnBrk="1" fontAlgn="auto" latinLnBrk="0" hangingPunct="1">
              <a:lnSpc>
                <a:spcPct val="100000"/>
              </a:lnSpc>
              <a:spcBef>
                <a:spcPct val="0"/>
              </a:spcBef>
              <a:spcAft>
                <a:spcPts val="0"/>
              </a:spcAft>
              <a:buClrTx/>
              <a:buSzTx/>
              <a:buFont typeface="+mj-lt"/>
              <a:buAutoNum type="arabicPeriod"/>
              <a:tabLst/>
              <a:defRPr/>
            </a:pPr>
            <a:r>
              <a:rPr lang="en-US" b="1" dirty="0" smtClean="0"/>
              <a:t>Video</a:t>
            </a:r>
            <a:r>
              <a:rPr lang="en-US" b="1" baseline="0" dirty="0" smtClean="0"/>
              <a:t> Microscopy: </a:t>
            </a:r>
            <a:r>
              <a:rPr lang="en-US" dirty="0" err="1" smtClean="0"/>
              <a:t>Dormann</a:t>
            </a:r>
            <a:r>
              <a:rPr lang="en-US" dirty="0" smtClean="0"/>
              <a:t>, D. and </a:t>
            </a:r>
            <a:r>
              <a:rPr lang="en-US" dirty="0" err="1" smtClean="0"/>
              <a:t>Weijer</a:t>
            </a:r>
            <a:r>
              <a:rPr lang="en-US" dirty="0" smtClean="0"/>
              <a:t>, C.</a:t>
            </a:r>
            <a:r>
              <a:rPr lang="en-US" baseline="0" dirty="0" smtClean="0"/>
              <a:t> </a:t>
            </a:r>
            <a:r>
              <a:rPr lang="en-US" dirty="0" smtClean="0"/>
              <a:t>2006. Imaging of cell migration. The EMBO Journal. 25: 3480–3493. </a:t>
            </a:r>
            <a:r>
              <a:rPr lang="en-US" dirty="0" err="1" smtClean="0"/>
              <a:t>doi</a:t>
            </a:r>
            <a:r>
              <a:rPr lang="en-US" dirty="0" smtClean="0"/>
              <a:t>: 10.1038/sj.emboj.7601227 http://</a:t>
            </a:r>
            <a:r>
              <a:rPr lang="en-US" dirty="0" err="1" smtClean="0"/>
              <a:t>onlinelibrary.wiley.com</a:t>
            </a:r>
            <a:r>
              <a:rPr lang="en-US" dirty="0" smtClean="0"/>
              <a:t>/</a:t>
            </a:r>
            <a:r>
              <a:rPr lang="en-US" dirty="0" err="1" smtClean="0"/>
              <a:t>doi</a:t>
            </a:r>
            <a:r>
              <a:rPr lang="en-US" dirty="0" smtClean="0"/>
              <a:t>/10.1038/sj.emboj.7601227/</a:t>
            </a:r>
            <a:r>
              <a:rPr lang="en-US" dirty="0" err="1" smtClean="0"/>
              <a:t>suppinfo</a:t>
            </a:r>
            <a:endParaRPr lang="en-US" dirty="0"/>
          </a:p>
        </p:txBody>
      </p:sp>
      <p:sp>
        <p:nvSpPr>
          <p:cNvPr id="66564" name="Slide Number Placeholder 3"/>
          <p:cNvSpPr>
            <a:spLocks noGrp="1"/>
          </p:cNvSpPr>
          <p:nvPr>
            <p:ph type="sldNum" sz="quarter" idx="5"/>
          </p:nvPr>
        </p:nvSpPr>
        <p:spPr bwMode="auto">
          <a:noFill/>
          <a:ln>
            <a:miter lim="800000"/>
            <a:headEnd/>
            <a:tailEnd/>
          </a:ln>
        </p:spPr>
        <p:txBody>
          <a:bodyPr/>
          <a:lstStyle/>
          <a:p>
            <a:fld id="{B5DFD9EB-800F-7F46-9003-D6AB5ED5A807}" type="slidenum">
              <a:rPr lang="en-US"/>
              <a:pPr/>
              <a:t>34</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p:cNvSpPr>
          <p:nvPr>
            <p:ph type="sldImg"/>
          </p:nvPr>
        </p:nvSpPr>
        <p:spPr bwMode="auto">
          <a:noFill/>
          <a:ln>
            <a:solidFill>
              <a:srgbClr val="000000"/>
            </a:solidFill>
            <a:miter lim="800000"/>
            <a:headEnd/>
            <a:tailEnd/>
          </a:ln>
        </p:spPr>
      </p:sp>
      <p:sp>
        <p:nvSpPr>
          <p:cNvPr id="6451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This animation demonstrates </a:t>
            </a:r>
            <a:r>
              <a:rPr lang="en-US" dirty="0"/>
              <a:t>how many different tissues in the body react to a single signal in the bloodstream. Due to the fact that each tissue type has different cellular components, the response may be different, yet coordinated, so that the body as a whole  appropriately responds  to the environmental threat in a multitude of ways that </a:t>
            </a:r>
            <a:r>
              <a:rPr lang="en-US" dirty="0" smtClean="0"/>
              <a:t>include using sugar to</a:t>
            </a:r>
            <a:r>
              <a:rPr lang="en-US" baseline="0" dirty="0" smtClean="0"/>
              <a:t> stimulate the pancreas to create insulin, </a:t>
            </a:r>
            <a:r>
              <a:rPr lang="en-US" dirty="0" smtClean="0"/>
              <a:t>heart cells to beat and move oxygen to muscle cells,</a:t>
            </a:r>
            <a:r>
              <a:rPr lang="en-US" baseline="0" dirty="0" smtClean="0"/>
              <a:t> the</a:t>
            </a:r>
            <a:r>
              <a:rPr lang="en-US" dirty="0" smtClean="0"/>
              <a:t> </a:t>
            </a:r>
            <a:r>
              <a:rPr lang="en-US" dirty="0"/>
              <a:t>muscle</a:t>
            </a:r>
            <a:r>
              <a:rPr lang="en-US" dirty="0" smtClean="0"/>
              <a:t>  cells to contract, </a:t>
            </a:r>
            <a:r>
              <a:rPr lang="en-US" dirty="0"/>
              <a:t>and sweating to reduce body temperature which was raised by the increased cellular activity. </a:t>
            </a:r>
            <a:endParaRPr lang="en-US" dirty="0" smtClean="0"/>
          </a:p>
          <a:p>
            <a:endParaRPr lang="en-US" dirty="0" smtClean="0"/>
          </a:p>
          <a:p>
            <a:r>
              <a:rPr lang="en-US" b="1" dirty="0" smtClean="0"/>
              <a:t>References: </a:t>
            </a:r>
          </a:p>
          <a:p>
            <a:endParaRPr lang="en-US" dirty="0" smtClean="0"/>
          </a:p>
          <a:p>
            <a:r>
              <a:rPr lang="en-US" dirty="0" smtClean="0"/>
              <a:t>1.</a:t>
            </a:r>
            <a:r>
              <a:rPr lang="en-US" baseline="0" dirty="0" smtClean="0"/>
              <a:t> </a:t>
            </a:r>
            <a:r>
              <a:rPr lang="en-US" b="1" baseline="0" dirty="0" smtClean="0"/>
              <a:t> Animation: </a:t>
            </a:r>
            <a:r>
              <a:rPr lang="en-US" baseline="0" dirty="0" smtClean="0"/>
              <a:t>University of Utah. Flight or Fight. Learn Genetics. </a:t>
            </a:r>
            <a:r>
              <a:rPr lang="en-US" dirty="0" smtClean="0"/>
              <a:t>http://</a:t>
            </a:r>
            <a:r>
              <a:rPr lang="en-US" dirty="0" err="1" smtClean="0"/>
              <a:t>learn.genetics.utah.edu</a:t>
            </a:r>
            <a:r>
              <a:rPr lang="en-US" dirty="0" smtClean="0"/>
              <a:t>/content/begin/cells/</a:t>
            </a:r>
            <a:r>
              <a:rPr lang="en-US" dirty="0" err="1" smtClean="0"/>
              <a:t>cellcom</a:t>
            </a:r>
            <a:r>
              <a:rPr lang="en-US" dirty="0" smtClean="0"/>
              <a:t>/ (4:30”)</a:t>
            </a:r>
            <a:endParaRPr lang="en-US" dirty="0"/>
          </a:p>
        </p:txBody>
      </p:sp>
      <p:sp>
        <p:nvSpPr>
          <p:cNvPr id="64516" name="Slide Number Placeholder 3"/>
          <p:cNvSpPr>
            <a:spLocks noGrp="1"/>
          </p:cNvSpPr>
          <p:nvPr>
            <p:ph type="sldNum" sz="quarter" idx="5"/>
          </p:nvPr>
        </p:nvSpPr>
        <p:spPr bwMode="auto">
          <a:noFill/>
          <a:ln>
            <a:miter lim="800000"/>
            <a:headEnd/>
            <a:tailEnd/>
          </a:ln>
        </p:spPr>
        <p:txBody>
          <a:bodyPr/>
          <a:lstStyle/>
          <a:p>
            <a:fld id="{33975ABF-3D89-E741-9D14-2ED98D1D77C5}" type="slidenum">
              <a:rPr lang="en-US"/>
              <a:pPr/>
              <a:t>35</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1987" name="Rectangle 3"/>
          <p:cNvSpPr>
            <a:spLocks noGrp="1" noChangeArrowheads="1"/>
          </p:cNvSpPr>
          <p:nvPr>
            <p:ph type="body" idx="1"/>
          </p:nvPr>
        </p:nvSpPr>
        <p:spPr bwMode="auto">
          <a:xfrm>
            <a:off x="0" y="4340225"/>
            <a:ext cx="5027613" cy="4114800"/>
          </a:xfrm>
          <a:noFill/>
        </p:spPr>
        <p:txBody>
          <a:bodyPr wrap="square" numCol="1" anchor="t" anchorCtr="0" compatLnSpc="1">
            <a:prstTxWarp prst="textNoShape">
              <a:avLst/>
            </a:prstTxWarp>
          </a:bodyPr>
          <a:lstStyle/>
          <a:p>
            <a:pPr>
              <a:spcBef>
                <a:spcPct val="0"/>
              </a:spcBef>
              <a:buFontTx/>
              <a:buChar char="•"/>
            </a:pPr>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p:cNvSpPr>
          <p:nvPr>
            <p:ph type="sldImg"/>
          </p:nvPr>
        </p:nvSpPr>
        <p:spPr bwMode="auto">
          <a:noFill/>
          <a:ln>
            <a:solidFill>
              <a:srgbClr val="000000"/>
            </a:solidFill>
            <a:miter lim="800000"/>
            <a:headEnd/>
            <a:tailEnd/>
          </a:ln>
        </p:spPr>
      </p:sp>
      <p:sp>
        <p:nvSpPr>
          <p:cNvPr id="686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68612" name="Slide Number Placeholder 3"/>
          <p:cNvSpPr>
            <a:spLocks noGrp="1"/>
          </p:cNvSpPr>
          <p:nvPr>
            <p:ph type="sldNum" sz="quarter" idx="5"/>
          </p:nvPr>
        </p:nvSpPr>
        <p:spPr bwMode="auto">
          <a:noFill/>
          <a:ln>
            <a:miter lim="800000"/>
            <a:headEnd/>
            <a:tailEnd/>
          </a:ln>
        </p:spPr>
        <p:txBody>
          <a:bodyPr/>
          <a:lstStyle/>
          <a:p>
            <a:fld id="{7F73AADE-742D-C248-BC58-A541EA9692C9}" type="slidenum">
              <a:rPr lang="en-US"/>
              <a:pPr/>
              <a:t>37</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p:cNvSpPr>
          <p:nvPr>
            <p:ph type="sldImg"/>
          </p:nvPr>
        </p:nvSpPr>
        <p:spPr bwMode="auto">
          <a:noFill/>
          <a:ln>
            <a:solidFill>
              <a:srgbClr val="000000"/>
            </a:solidFill>
            <a:miter lim="800000"/>
            <a:headEnd/>
            <a:tailEnd/>
          </a:ln>
        </p:spPr>
      </p:sp>
      <p:sp>
        <p:nvSpPr>
          <p:cNvPr id="215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a:t>Timeline (student generated) - history of cell bio etc.  </a:t>
            </a:r>
          </a:p>
          <a:p>
            <a:pPr eaLnBrk="1" hangingPunct="1">
              <a:spcBef>
                <a:spcPct val="0"/>
              </a:spcBef>
            </a:pPr>
            <a:r>
              <a:rPr lang="en-US"/>
              <a:t>What kinds of tools were needed to understand cells and when were these developed? </a:t>
            </a:r>
          </a:p>
          <a:p>
            <a:pPr eaLnBrk="1" hangingPunct="1">
              <a:spcBef>
                <a:spcPct val="0"/>
              </a:spcBef>
            </a:pPr>
            <a:r>
              <a:rPr lang="en-US"/>
              <a:t>Next few slides present the endosymbiotic theory by Lynn Margulis and the historical highlights in structure, composition, and purpose. </a:t>
            </a:r>
          </a:p>
        </p:txBody>
      </p:sp>
      <p:sp>
        <p:nvSpPr>
          <p:cNvPr id="21508" name="Slide Number Placeholder 3"/>
          <p:cNvSpPr>
            <a:spLocks noGrp="1"/>
          </p:cNvSpPr>
          <p:nvPr>
            <p:ph type="sldNum" sz="quarter" idx="5"/>
          </p:nvPr>
        </p:nvSpPr>
        <p:spPr bwMode="auto">
          <a:noFill/>
          <a:ln>
            <a:miter lim="800000"/>
            <a:headEnd/>
            <a:tailEnd/>
          </a:ln>
        </p:spPr>
        <p:txBody>
          <a:bodyPr/>
          <a:lstStyle/>
          <a:p>
            <a:fld id="{262F2FFE-3A34-9245-8755-97A660F99491}" type="slidenum">
              <a:rPr lang="en-US"/>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p:cNvSpPr>
          <p:nvPr>
            <p:ph type="sldImg"/>
          </p:nvPr>
        </p:nvSpPr>
        <p:spPr bwMode="auto">
          <a:noFill/>
          <a:ln>
            <a:solidFill>
              <a:srgbClr val="000000"/>
            </a:solidFill>
            <a:miter lim="800000"/>
            <a:headEnd/>
            <a:tailEnd/>
          </a:ln>
        </p:spPr>
      </p:sp>
      <p:sp>
        <p:nvSpPr>
          <p:cNvPr id="23555"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Tx/>
              <a:buNone/>
              <a:tabLst/>
              <a:defRPr/>
            </a:pPr>
            <a:r>
              <a:rPr lang="en-US" b="1" dirty="0" smtClean="0">
                <a:latin typeface="Calibri" charset="0"/>
                <a:ea typeface="ＭＳ Ｐゴシック" charset="0"/>
                <a:cs typeface="ＭＳ Ｐゴシック" charset="0"/>
              </a:rPr>
              <a:t>References:</a:t>
            </a:r>
          </a:p>
          <a:p>
            <a:pPr marL="0" marR="0" indent="0" algn="l" defTabSz="457200" rtl="0" eaLnBrk="1" fontAlgn="base" latinLnBrk="0" hangingPunct="1">
              <a:lnSpc>
                <a:spcPct val="100000"/>
              </a:lnSpc>
              <a:spcBef>
                <a:spcPct val="0"/>
              </a:spcBef>
              <a:spcAft>
                <a:spcPct val="0"/>
              </a:spcAft>
              <a:buClrTx/>
              <a:buSzTx/>
              <a:buFontTx/>
              <a:buNone/>
              <a:tabLst/>
              <a:defRPr/>
            </a:pPr>
            <a:r>
              <a:rPr lang="en-US" dirty="0" smtClean="0">
                <a:latin typeface="Calibri" charset="0"/>
                <a:ea typeface="ＭＳ Ｐゴシック" charset="0"/>
                <a:cs typeface="ＭＳ Ｐゴシック" charset="0"/>
              </a:rPr>
              <a:t>1.  McGraw Hill Animation: Chapter 4 Cell Structure</a:t>
            </a:r>
            <a:r>
              <a:rPr lang="ja-JP" altLang="en-US" dirty="0" smtClean="0">
                <a:latin typeface="Calibri" charset="0"/>
                <a:ea typeface="ＭＳ Ｐゴシック" charset="0"/>
                <a:cs typeface="ＭＳ Ｐゴシック" charset="0"/>
              </a:rPr>
              <a:t>”</a:t>
            </a:r>
            <a:r>
              <a:rPr lang="en-US" altLang="ja-JP" dirty="0" smtClean="0">
                <a:latin typeface="Calibri" charset="0"/>
                <a:ea typeface="ＭＳ Ｐゴシック" charset="0"/>
                <a:cs typeface="ＭＳ Ｐゴシック" charset="0"/>
              </a:rPr>
              <a:t> Animation Endosymbiosis 8</a:t>
            </a:r>
            <a:r>
              <a:rPr lang="en-US" altLang="ja-JP" baseline="30000" dirty="0" smtClean="0">
                <a:latin typeface="Calibri" charset="0"/>
                <a:ea typeface="ＭＳ Ｐゴシック" charset="0"/>
                <a:cs typeface="ＭＳ Ｐゴシック" charset="0"/>
              </a:rPr>
              <a:t>th</a:t>
            </a:r>
            <a:r>
              <a:rPr lang="en-US" altLang="ja-JP" dirty="0" smtClean="0">
                <a:latin typeface="Calibri" charset="0"/>
                <a:ea typeface="ＭＳ Ｐゴシック" charset="0"/>
                <a:cs typeface="ＭＳ Ｐゴシック" charset="0"/>
              </a:rPr>
              <a:t> Edition of Raven Biology. </a:t>
            </a:r>
            <a:r>
              <a:rPr lang="en-US" altLang="ja-JP" dirty="0" smtClean="0"/>
              <a:t>http://</a:t>
            </a:r>
            <a:r>
              <a:rPr lang="en-US" altLang="ja-JP" dirty="0" err="1" smtClean="0"/>
              <a:t>highered.mcgraw-hill.com</a:t>
            </a:r>
            <a:r>
              <a:rPr lang="en-US" altLang="ja-JP" dirty="0" smtClean="0"/>
              <a:t>/sites/9834092339/student_view0/chapter4/animation_-_</a:t>
            </a:r>
            <a:r>
              <a:rPr lang="en-US" altLang="ja-JP" dirty="0" err="1" smtClean="0"/>
              <a:t>endosymbiosis.html</a:t>
            </a:r>
            <a:r>
              <a:rPr lang="en-US" altLang="ja-JP" dirty="0" smtClean="0"/>
              <a:t>  </a:t>
            </a:r>
            <a:endParaRPr lang="en-US" dirty="0" smtClean="0"/>
          </a:p>
        </p:txBody>
      </p:sp>
      <p:sp>
        <p:nvSpPr>
          <p:cNvPr id="23556" name="Slide Number Placeholder 3"/>
          <p:cNvSpPr>
            <a:spLocks noGrp="1"/>
          </p:cNvSpPr>
          <p:nvPr>
            <p:ph type="sldNum" sz="quarter" idx="5"/>
          </p:nvPr>
        </p:nvSpPr>
        <p:spPr bwMode="auto">
          <a:noFill/>
          <a:ln>
            <a:miter lim="800000"/>
            <a:headEnd/>
            <a:tailEnd/>
          </a:ln>
        </p:spPr>
        <p:txBody>
          <a:bodyPr/>
          <a:lstStyle/>
          <a:p>
            <a:fld id="{FFADA197-BEC6-AA43-9DEE-C4C6FDC6F48C}" type="slidenum">
              <a:rPr lang="en-US"/>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p:cNvSpPr>
          <p:nvPr>
            <p:ph type="sldImg"/>
          </p:nvPr>
        </p:nvSpPr>
        <p:spPr bwMode="auto">
          <a:noFill/>
          <a:ln>
            <a:solidFill>
              <a:srgbClr val="000000"/>
            </a:solidFill>
            <a:miter lim="800000"/>
            <a:headEnd/>
            <a:tailEnd/>
          </a:ln>
        </p:spPr>
      </p:sp>
      <p:sp>
        <p:nvSpPr>
          <p:cNvPr id="256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b="1" dirty="0"/>
              <a:t>Two Trends: Technology and Understanding things at different levels of scale and detail</a:t>
            </a:r>
          </a:p>
          <a:p>
            <a:pPr eaLnBrk="1" hangingPunct="1">
              <a:spcBef>
                <a:spcPct val="0"/>
              </a:spcBef>
            </a:pPr>
            <a:r>
              <a:rPr lang="en-US" dirty="0"/>
              <a:t>Robert Hooke and Anton Van </a:t>
            </a:r>
            <a:r>
              <a:rPr lang="en-US" dirty="0" err="1"/>
              <a:t>Leeuwenhook</a:t>
            </a:r>
            <a:r>
              <a:rPr lang="en-US" dirty="0"/>
              <a:t> were two of  the first scientists to utilize the microscope to view the structures of nonliving and living matter. Though they could not see the internal structures of the cell, Hooke described what he saw as similar to prison cells and thus the name cell stuck </a:t>
            </a:r>
          </a:p>
          <a:p>
            <a:pPr eaLnBrk="1" hangingPunct="1">
              <a:spcBef>
                <a:spcPct val="0"/>
              </a:spcBef>
            </a:pPr>
            <a:endParaRPr lang="en-US" dirty="0"/>
          </a:p>
        </p:txBody>
      </p:sp>
      <p:sp>
        <p:nvSpPr>
          <p:cNvPr id="25604" name="Slide Number Placeholder 3"/>
          <p:cNvSpPr>
            <a:spLocks noGrp="1"/>
          </p:cNvSpPr>
          <p:nvPr>
            <p:ph type="sldNum" sz="quarter" idx="5"/>
          </p:nvPr>
        </p:nvSpPr>
        <p:spPr bwMode="auto">
          <a:noFill/>
          <a:ln>
            <a:miter lim="800000"/>
            <a:headEnd/>
            <a:tailEnd/>
          </a:ln>
        </p:spPr>
        <p:txBody>
          <a:bodyPr/>
          <a:lstStyle/>
          <a:p>
            <a:fld id="{D9F118A9-5BEB-4245-A577-BDBC7EB91CE3}" type="slidenum">
              <a:rPr lang="en-US"/>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p:cNvSpPr>
          <p:nvPr>
            <p:ph type="sldImg"/>
          </p:nvPr>
        </p:nvSpPr>
        <p:spPr bwMode="auto">
          <a:noFill/>
          <a:ln>
            <a:solidFill>
              <a:srgbClr val="000000"/>
            </a:solidFill>
            <a:miter lim="800000"/>
            <a:headEnd/>
            <a:tailEnd/>
          </a:ln>
        </p:spPr>
      </p:sp>
      <p:sp>
        <p:nvSpPr>
          <p:cNvPr id="276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b="1" dirty="0"/>
              <a:t>Two trends here: Technology and Understanding things at different levels of scale and detail</a:t>
            </a:r>
          </a:p>
          <a:p>
            <a:pPr eaLnBrk="1" hangingPunct="1">
              <a:spcBef>
                <a:spcPct val="0"/>
              </a:spcBef>
            </a:pPr>
            <a:r>
              <a:rPr lang="en-US" dirty="0"/>
              <a:t>Robert Hooke and Anton Van Leeuwenhoek were two of  the first scientists to utilize the microscope to view the structures of nonliving and living matter. Though they could not see the internal structures of the cell, Hooke described what he saw as similar to prison cells and </a:t>
            </a:r>
            <a:r>
              <a:rPr lang="en-US" dirty="0" smtClean="0"/>
              <a:t>thus, </a:t>
            </a:r>
            <a:r>
              <a:rPr lang="en-US" dirty="0"/>
              <a:t>the name cell </a:t>
            </a:r>
            <a:r>
              <a:rPr lang="en-US" dirty="0" smtClean="0"/>
              <a:t>stuck. </a:t>
            </a:r>
            <a:endParaRPr lang="en-US" dirty="0"/>
          </a:p>
        </p:txBody>
      </p:sp>
      <p:sp>
        <p:nvSpPr>
          <p:cNvPr id="27652" name="Slide Number Placeholder 3"/>
          <p:cNvSpPr>
            <a:spLocks noGrp="1"/>
          </p:cNvSpPr>
          <p:nvPr>
            <p:ph type="sldNum" sz="quarter" idx="5"/>
          </p:nvPr>
        </p:nvSpPr>
        <p:spPr bwMode="auto">
          <a:noFill/>
          <a:ln>
            <a:miter lim="800000"/>
            <a:headEnd/>
            <a:tailEnd/>
          </a:ln>
        </p:spPr>
        <p:txBody>
          <a:bodyPr/>
          <a:lstStyle/>
          <a:p>
            <a:fld id="{3CA0A657-8BEB-FB44-90D3-038F914A2153}" type="slidenum">
              <a:rPr lang="en-US"/>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b="1" dirty="0" smtClean="0"/>
              <a:t>Two trends here: Technology and Understanding things at different levels of scale and detail</a:t>
            </a:r>
          </a:p>
          <a:p>
            <a:pPr eaLnBrk="1" hangingPunct="1">
              <a:spcBef>
                <a:spcPct val="0"/>
              </a:spcBef>
            </a:pPr>
            <a:r>
              <a:rPr lang="en-US" dirty="0" err="1" smtClean="0"/>
              <a:t>Schleiden</a:t>
            </a:r>
            <a:r>
              <a:rPr lang="en-US" dirty="0" smtClean="0"/>
              <a:t> and Schwann proposed that all plants and animals were made of cells. </a:t>
            </a:r>
          </a:p>
          <a:p>
            <a:pPr eaLnBrk="1" hangingPunct="1">
              <a:spcBef>
                <a:spcPct val="0"/>
              </a:spcBef>
            </a:pPr>
            <a:endParaRPr lang="en-US" dirty="0" smtClean="0"/>
          </a:p>
          <a:p>
            <a:pPr eaLnBrk="1" hangingPunct="1">
              <a:spcBef>
                <a:spcPct val="0"/>
              </a:spcBef>
            </a:pPr>
            <a:r>
              <a:rPr lang="en-US" dirty="0" smtClean="0"/>
              <a:t>Note </a:t>
            </a:r>
            <a:r>
              <a:rPr lang="en-US" dirty="0"/>
              <a:t>the array of different structures in Das Meer image, cells will take cues from the environment to influence  cellular structure and </a:t>
            </a:r>
            <a:r>
              <a:rPr lang="en-US" dirty="0" err="1"/>
              <a:t>behaviour</a:t>
            </a:r>
            <a:r>
              <a:rPr lang="en-US" dirty="0"/>
              <a:t>  and ultimately </a:t>
            </a:r>
            <a:r>
              <a:rPr lang="en-US" dirty="0" smtClean="0"/>
              <a:t>organism</a:t>
            </a:r>
            <a:endParaRPr lang="en-US" dirty="0"/>
          </a:p>
        </p:txBody>
      </p:sp>
      <p:sp>
        <p:nvSpPr>
          <p:cNvPr id="29700" name="Slide Number Placeholder 3"/>
          <p:cNvSpPr>
            <a:spLocks noGrp="1"/>
          </p:cNvSpPr>
          <p:nvPr>
            <p:ph type="sldNum" sz="quarter" idx="5"/>
          </p:nvPr>
        </p:nvSpPr>
        <p:spPr bwMode="auto">
          <a:noFill/>
          <a:ln>
            <a:miter lim="800000"/>
            <a:headEnd/>
            <a:tailEnd/>
          </a:ln>
        </p:spPr>
        <p:txBody>
          <a:bodyPr/>
          <a:lstStyle/>
          <a:p>
            <a:fld id="{C88FADA7-D3D1-444A-900C-89EF9090A7A1}" type="slidenum">
              <a:rPr lang="en-US"/>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p:cNvSpPr>
          <p:nvPr>
            <p:ph type="sldImg"/>
          </p:nvPr>
        </p:nvSpPr>
        <p:spPr bwMode="auto">
          <a:noFill/>
          <a:ln>
            <a:solidFill>
              <a:srgbClr val="000000"/>
            </a:solidFill>
            <a:miter lim="800000"/>
            <a:headEnd/>
            <a:tailEnd/>
          </a:ln>
        </p:spPr>
      </p:sp>
      <p:sp>
        <p:nvSpPr>
          <p:cNvPr id="317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b="1" dirty="0"/>
              <a:t>Two trends here: Technology and Understanding things at different levels of scale and detail</a:t>
            </a:r>
          </a:p>
          <a:p>
            <a:pPr eaLnBrk="1" hangingPunct="1">
              <a:spcBef>
                <a:spcPct val="0"/>
              </a:spcBef>
            </a:pPr>
            <a:r>
              <a:rPr lang="en-US" dirty="0" smtClean="0"/>
              <a:t>Though </a:t>
            </a:r>
            <a:r>
              <a:rPr lang="en-US" dirty="0"/>
              <a:t>Virchow is given the most credit for the idea of cells coming from other cells, it is believed that he plagiarized prior work by </a:t>
            </a:r>
            <a:r>
              <a:rPr lang="en-US" dirty="0" err="1"/>
              <a:t>Remak</a:t>
            </a:r>
            <a:r>
              <a:rPr lang="en-US" dirty="0"/>
              <a:t> who </a:t>
            </a:r>
            <a:r>
              <a:rPr lang="en-US" dirty="0" smtClean="0"/>
              <a:t>had presented </a:t>
            </a:r>
            <a:r>
              <a:rPr lang="en-US" dirty="0"/>
              <a:t>this theory as early as 1855 </a:t>
            </a:r>
            <a:r>
              <a:rPr lang="en-US" dirty="0" smtClean="0"/>
              <a:t>.</a:t>
            </a:r>
            <a:r>
              <a:rPr lang="en-US" baseline="0" dirty="0" smtClean="0"/>
              <a:t> </a:t>
            </a:r>
            <a:r>
              <a:rPr lang="en-US" dirty="0" smtClean="0"/>
              <a:t>Virchow </a:t>
            </a:r>
            <a:r>
              <a:rPr lang="en-US" dirty="0"/>
              <a:t>adopts this position and published an editorial that uses much of the language that </a:t>
            </a:r>
            <a:r>
              <a:rPr lang="en-US" dirty="0" err="1"/>
              <a:t>Remak</a:t>
            </a:r>
            <a:r>
              <a:rPr lang="en-US" dirty="0"/>
              <a:t> used in this publications.  Bruno </a:t>
            </a:r>
            <a:r>
              <a:rPr lang="en-US" dirty="0" err="1"/>
              <a:t>Kisch</a:t>
            </a:r>
            <a:r>
              <a:rPr lang="en-US" dirty="0"/>
              <a:t> has written extensively about this episode in </a:t>
            </a:r>
            <a:r>
              <a:rPr lang="en-US" dirty="0" smtClean="0"/>
              <a:t>history and this reviewed in the book by Henry Harris, entitled The Birth</a:t>
            </a:r>
            <a:r>
              <a:rPr lang="en-US" baseline="0" dirty="0" smtClean="0"/>
              <a:t> of a Cell and in </a:t>
            </a:r>
            <a:r>
              <a:rPr lang="en-US" dirty="0" smtClean="0"/>
              <a:t> </a:t>
            </a:r>
            <a:r>
              <a:rPr lang="en-US" dirty="0"/>
              <a:t>Jane </a:t>
            </a:r>
            <a:r>
              <a:rPr lang="en-US" dirty="0" err="1" smtClean="0"/>
              <a:t>Maienschein’s</a:t>
            </a:r>
            <a:r>
              <a:rPr lang="en-US" dirty="0" smtClean="0"/>
              <a:t> work. </a:t>
            </a:r>
          </a:p>
          <a:p>
            <a:pPr eaLnBrk="1" hangingPunct="1">
              <a:spcBef>
                <a:spcPct val="0"/>
              </a:spcBef>
            </a:pPr>
            <a:endParaRPr lang="en-US" b="0" baseline="0" dirty="0" smtClean="0"/>
          </a:p>
          <a:p>
            <a:pPr eaLnBrk="1" hangingPunct="1">
              <a:spcBef>
                <a:spcPct val="0"/>
              </a:spcBef>
            </a:pPr>
            <a:r>
              <a:rPr lang="en-US" b="1" baseline="0" dirty="0" smtClean="0"/>
              <a:t>Virchow was known to be the founder of “social medicine”</a:t>
            </a:r>
          </a:p>
          <a:p>
            <a:pPr eaLnBrk="1" hangingPunct="1">
              <a:spcBef>
                <a:spcPct val="0"/>
              </a:spcBef>
            </a:pPr>
            <a:r>
              <a:rPr lang="en-US" b="0" baseline="0" dirty="0" smtClean="0"/>
              <a:t> When commissioned to do study on human health and influential factors just after germ theory and cell theory emerged, he surprised people by concluding that human health was much more influenced by the built and social environment. That health and poverty were linked was an obvious clue, and he demanded a stronger focus on environmental influences of health…both macro and micro level environments.</a:t>
            </a:r>
          </a:p>
          <a:p>
            <a:pPr eaLnBrk="1" hangingPunct="1">
              <a:spcBef>
                <a:spcPct val="0"/>
              </a:spcBef>
            </a:pPr>
            <a:endParaRPr lang="en-US" b="1" dirty="0" smtClean="0"/>
          </a:p>
          <a:p>
            <a:pPr eaLnBrk="1" hangingPunct="1">
              <a:spcBef>
                <a:spcPct val="0"/>
              </a:spcBef>
            </a:pPr>
            <a:r>
              <a:rPr lang="en-US" b="1" dirty="0" smtClean="0"/>
              <a:t>Optional Information related to cell division,</a:t>
            </a:r>
            <a:r>
              <a:rPr lang="en-US" b="1" baseline="0" dirty="0" smtClean="0"/>
              <a:t> cell plasticity, and cancer </a:t>
            </a:r>
            <a:endParaRPr lang="en-US" b="1" dirty="0" smtClean="0"/>
          </a:p>
          <a:p>
            <a:pPr eaLnBrk="1" hangingPunct="1">
              <a:spcBef>
                <a:spcPct val="0"/>
              </a:spcBef>
            </a:pPr>
            <a:r>
              <a:rPr lang="en-US" dirty="0" smtClean="0"/>
              <a:t>It</a:t>
            </a:r>
            <a:r>
              <a:rPr lang="en-US" baseline="0" dirty="0" smtClean="0"/>
              <a:t> is also interesting to consider the hypothesis proposed by Virchow concerning cancer. His belief was that cancer may be a consequence of chronic inflammation such that immune cells secrete growth factors ( cytokines) that stimulate cell division  or what is sometimes referred to as cell proliferation. Later it was shown that macrophages when exposed to type 2 cytokines, release more signaling factors such as VEGF ( vascular epidermal growth factor) and thus contribute to the induced metastatic phenotype of some cancers. In the next lecture we will further explore how the progenitor population of white blood cells allows for different outcomes, or cell plasticity, such that some cell populations such as the M2 macrophages can be stimulated to promote tumor growth and spread, while other white blood cells responding to tumor necrosis factor (TNF) another cytokine , release signaling factors that result in tumor regression via a programmed cell death pathway.   </a:t>
            </a:r>
          </a:p>
          <a:p>
            <a:pPr eaLnBrk="1" hangingPunct="1">
              <a:spcBef>
                <a:spcPct val="0"/>
              </a:spcBef>
            </a:pPr>
            <a:r>
              <a:rPr lang="en-US" b="0" baseline="0" dirty="0" smtClean="0"/>
              <a:t> </a:t>
            </a:r>
          </a:p>
          <a:p>
            <a:pPr eaLnBrk="1" hangingPunct="1">
              <a:spcBef>
                <a:spcPct val="0"/>
              </a:spcBef>
            </a:pPr>
            <a:endParaRPr lang="en-US" b="0" baseline="0" dirty="0" smtClean="0"/>
          </a:p>
          <a:p>
            <a:pPr eaLnBrk="1" hangingPunct="1">
              <a:spcBef>
                <a:spcPct val="0"/>
              </a:spcBef>
            </a:pPr>
            <a:r>
              <a:rPr lang="en-US" b="1" baseline="0" dirty="0" smtClean="0"/>
              <a:t>References: </a:t>
            </a:r>
          </a:p>
          <a:p>
            <a:pPr eaLnBrk="1" hangingPunct="1">
              <a:spcBef>
                <a:spcPct val="0"/>
              </a:spcBef>
            </a:pPr>
            <a:endParaRPr lang="en-US" b="1" baseline="0" dirty="0" smtClean="0"/>
          </a:p>
          <a:p>
            <a:pPr marL="228600" indent="-228600" eaLnBrk="1" hangingPunct="1">
              <a:spcBef>
                <a:spcPct val="0"/>
              </a:spcBef>
              <a:buAutoNum type="arabicPeriod"/>
            </a:pPr>
            <a:r>
              <a:rPr lang="en-US" b="1" baseline="0" dirty="0" smtClean="0"/>
              <a:t>Photograph: </a:t>
            </a:r>
            <a:r>
              <a:rPr lang="en-US" b="0" baseline="0" dirty="0" err="1" smtClean="0"/>
              <a:t>Hamdoun</a:t>
            </a:r>
            <a:r>
              <a:rPr lang="en-US" b="0" baseline="0" dirty="0" smtClean="0"/>
              <a:t>, A. Immunofluorescence confocal image of a dividing sea urchin embryo (</a:t>
            </a:r>
            <a:r>
              <a:rPr lang="en-US" b="0" baseline="0" dirty="0" err="1" smtClean="0"/>
              <a:t>Strongylocentrotus</a:t>
            </a:r>
            <a:r>
              <a:rPr lang="en-US" b="0" baseline="0" dirty="0" smtClean="0"/>
              <a:t> </a:t>
            </a:r>
            <a:r>
              <a:rPr lang="en-US" b="0" baseline="0" dirty="0" err="1" smtClean="0"/>
              <a:t>purpuratus</a:t>
            </a:r>
            <a:r>
              <a:rPr lang="en-US" b="0" baseline="0" dirty="0" smtClean="0"/>
              <a:t>). Filamentous Actin labeled in with green fluorescent antibody, </a:t>
            </a:r>
            <a:r>
              <a:rPr lang="en-US" b="0" baseline="0" dirty="0" err="1" smtClean="0"/>
              <a:t>microububles</a:t>
            </a:r>
            <a:r>
              <a:rPr lang="en-US" b="0" baseline="0" dirty="0" smtClean="0"/>
              <a:t> labeled with red fluorescent protein, and nuclei stained blue with DAPI. UCSD Department of Developmental Biology. http://</a:t>
            </a:r>
            <a:r>
              <a:rPr lang="en-US" b="0" baseline="0" dirty="0" err="1" smtClean="0"/>
              <a:t>www.hamdounlab.org</a:t>
            </a:r>
            <a:r>
              <a:rPr lang="en-US" b="0" baseline="0" dirty="0" smtClean="0"/>
              <a:t>/ </a:t>
            </a:r>
          </a:p>
          <a:p>
            <a:pPr marL="228600" marR="0" indent="-228600" algn="l" defTabSz="457200" rtl="0" eaLnBrk="1" fontAlgn="base" latinLnBrk="0" hangingPunct="1">
              <a:lnSpc>
                <a:spcPct val="100000"/>
              </a:lnSpc>
              <a:spcBef>
                <a:spcPct val="0"/>
              </a:spcBef>
              <a:spcAft>
                <a:spcPct val="0"/>
              </a:spcAft>
              <a:buClrTx/>
              <a:buSzTx/>
              <a:buFontTx/>
              <a:buAutoNum type="arabicPeriod"/>
              <a:tabLst/>
              <a:defRPr/>
            </a:pPr>
            <a:r>
              <a:rPr lang="en-US" b="1" baseline="0" dirty="0" smtClean="0"/>
              <a:t>Book:  </a:t>
            </a:r>
            <a:r>
              <a:rPr lang="en-US" b="0" baseline="0" dirty="0" err="1" smtClean="0"/>
              <a:t>Kisch</a:t>
            </a:r>
            <a:r>
              <a:rPr lang="en-US" b="0" baseline="0" dirty="0" smtClean="0"/>
              <a:t>, B. 1954. Forgotten Leaders in Modern Medicine, </a:t>
            </a:r>
            <a:r>
              <a:rPr lang="en-US" b="0" baseline="0" dirty="0" err="1" smtClean="0"/>
              <a:t>Valentin</a:t>
            </a:r>
            <a:r>
              <a:rPr lang="en-US" b="0" baseline="0" dirty="0" smtClean="0"/>
              <a:t>, </a:t>
            </a:r>
            <a:r>
              <a:rPr lang="en-US" b="0" baseline="0" dirty="0" err="1" smtClean="0"/>
              <a:t>Gruby</a:t>
            </a:r>
            <a:r>
              <a:rPr lang="en-US" b="0" baseline="0" dirty="0" smtClean="0"/>
              <a:t>, </a:t>
            </a:r>
            <a:r>
              <a:rPr lang="en-US" b="0" baseline="0" dirty="0" err="1" smtClean="0"/>
              <a:t>Remak</a:t>
            </a:r>
            <a:r>
              <a:rPr lang="en-US" b="0" baseline="0" dirty="0" smtClean="0"/>
              <a:t>, and </a:t>
            </a:r>
            <a:r>
              <a:rPr lang="en-US" b="0" baseline="0" dirty="0" err="1" smtClean="0"/>
              <a:t>Auerbach</a:t>
            </a:r>
            <a:r>
              <a:rPr lang="en-US" b="0" baseline="0" dirty="0" smtClean="0"/>
              <a:t>. Philadelphia American Philosophical Society.44: Parts 1-6. </a:t>
            </a:r>
            <a:r>
              <a:rPr lang="en-US" baseline="0" dirty="0" smtClean="0">
                <a:latin typeface="Calibri" charset="0"/>
                <a:ea typeface="ＭＳ Ｐゴシック" charset="0"/>
                <a:cs typeface="ＭＳ Ｐゴシック" charset="0"/>
              </a:rPr>
              <a:t>139-317.   This article specifically about Virchow and </a:t>
            </a:r>
            <a:r>
              <a:rPr lang="en-US" baseline="0" dirty="0" err="1" smtClean="0">
                <a:latin typeface="Calibri" charset="0"/>
                <a:ea typeface="ＭＳ Ｐゴシック" charset="0"/>
                <a:cs typeface="ＭＳ Ｐゴシック" charset="0"/>
              </a:rPr>
              <a:t>Remak</a:t>
            </a:r>
            <a:r>
              <a:rPr lang="en-US" baseline="0" dirty="0" smtClean="0">
                <a:latin typeface="Calibri" charset="0"/>
                <a:ea typeface="ＭＳ Ｐゴシック" charset="0"/>
                <a:cs typeface="ＭＳ Ｐゴシック" charset="0"/>
              </a:rPr>
              <a:t> </a:t>
            </a:r>
          </a:p>
          <a:p>
            <a:pPr marL="228600" marR="0" indent="-228600" algn="l" defTabSz="457200" rtl="0" eaLnBrk="1" fontAlgn="base" latinLnBrk="0" hangingPunct="1">
              <a:lnSpc>
                <a:spcPct val="100000"/>
              </a:lnSpc>
              <a:spcBef>
                <a:spcPct val="0"/>
              </a:spcBef>
              <a:spcAft>
                <a:spcPct val="0"/>
              </a:spcAft>
              <a:buClrTx/>
              <a:buSzTx/>
              <a:buFontTx/>
              <a:buAutoNum type="arabicPeriod"/>
              <a:tabLst/>
              <a:defRPr/>
            </a:pPr>
            <a:r>
              <a:rPr lang="en-US" b="1" baseline="0" dirty="0" smtClean="0"/>
              <a:t>Book: </a:t>
            </a:r>
            <a:r>
              <a:rPr lang="en-US" b="0" baseline="0" dirty="0" smtClean="0"/>
              <a:t> Harris, H. 1999. The Birth of a Cell. St. </a:t>
            </a:r>
            <a:r>
              <a:rPr lang="en-US" b="0" baseline="0" dirty="0" err="1" smtClean="0"/>
              <a:t>Edmundsbury</a:t>
            </a:r>
            <a:r>
              <a:rPr lang="en-US" b="0" baseline="0" dirty="0" smtClean="0"/>
              <a:t> Press.  Manchester, UK. The Virchow </a:t>
            </a:r>
            <a:r>
              <a:rPr lang="en-US" b="0" baseline="0" dirty="0" err="1" smtClean="0"/>
              <a:t>Remak</a:t>
            </a:r>
            <a:r>
              <a:rPr lang="en-US" b="0" baseline="0" dirty="0" smtClean="0"/>
              <a:t>  conflict as told by </a:t>
            </a:r>
            <a:r>
              <a:rPr lang="en-US" b="0" baseline="0" dirty="0" err="1" smtClean="0"/>
              <a:t>Kisch</a:t>
            </a:r>
            <a:r>
              <a:rPr lang="en-US" b="0" baseline="0" dirty="0" smtClean="0"/>
              <a:t> is </a:t>
            </a:r>
            <a:r>
              <a:rPr lang="en-US" b="0" baseline="0" dirty="0" err="1" smtClean="0"/>
              <a:t>reveiwed</a:t>
            </a:r>
            <a:r>
              <a:rPr lang="en-US" b="0" baseline="0" dirty="0" smtClean="0"/>
              <a:t> </a:t>
            </a:r>
            <a:r>
              <a:rPr lang="en-US" baseline="0" dirty="0" smtClean="0">
                <a:latin typeface="Calibri" charset="0"/>
                <a:ea typeface="ＭＳ Ｐゴシック" charset="0"/>
                <a:cs typeface="ＭＳ Ｐゴシック" charset="0"/>
              </a:rPr>
              <a:t>in this book Published by Yale University Press in 1999 and accessible on Google books. </a:t>
            </a:r>
            <a:r>
              <a:rPr lang="en-US" sz="1200" u="sng" kern="1200" dirty="0" smtClean="0">
                <a:solidFill>
                  <a:schemeClr val="tx1"/>
                </a:solidFill>
                <a:effectLst/>
                <a:latin typeface="+mn-lt"/>
                <a:ea typeface="ＭＳ Ｐゴシック" charset="-128"/>
                <a:cs typeface="ＭＳ Ｐゴシック" charset="-128"/>
                <a:hlinkClick r:id="rId3"/>
              </a:rPr>
              <a:t>Link</a:t>
            </a:r>
            <a:endParaRPr lang="en-US" b="1" baseline="0" dirty="0" smtClean="0"/>
          </a:p>
          <a:p>
            <a:pPr marL="228600" indent="-228600" eaLnBrk="1" hangingPunct="1">
              <a:spcBef>
                <a:spcPct val="0"/>
              </a:spcBef>
              <a:buAutoNum type="arabicPeriod"/>
            </a:pPr>
            <a:r>
              <a:rPr lang="en-US" b="1" baseline="0" dirty="0" smtClean="0"/>
              <a:t>Book: </a:t>
            </a:r>
            <a:r>
              <a:rPr lang="en-US" b="0" baseline="0" dirty="0" err="1" smtClean="0"/>
              <a:t>Maienschein</a:t>
            </a:r>
            <a:r>
              <a:rPr lang="en-US" b="0" baseline="0" dirty="0" smtClean="0"/>
              <a:t>, J. 2005. Whose View of Life? Embryos, Cloning and Stem Cells. Harvard University Press. Cambridge, MA. 368. </a:t>
            </a:r>
          </a:p>
          <a:p>
            <a:pPr marL="228600" marR="0" indent="-228600" algn="l" defTabSz="457200" rtl="0" eaLnBrk="1" fontAlgn="base" latinLnBrk="0" hangingPunct="1">
              <a:lnSpc>
                <a:spcPct val="100000"/>
              </a:lnSpc>
              <a:spcBef>
                <a:spcPct val="0"/>
              </a:spcBef>
              <a:spcAft>
                <a:spcPct val="0"/>
              </a:spcAft>
              <a:buClrTx/>
              <a:buSzTx/>
              <a:buFontTx/>
              <a:buAutoNum type="arabicPeriod"/>
              <a:tabLst/>
              <a:defRPr/>
            </a:pPr>
            <a:r>
              <a:rPr lang="en-US" b="1" baseline="0" dirty="0" smtClean="0"/>
              <a:t>Video TED: </a:t>
            </a:r>
            <a:r>
              <a:rPr lang="en-US" b="0" baseline="0" dirty="0" err="1" smtClean="0"/>
              <a:t>Maienschein</a:t>
            </a:r>
            <a:r>
              <a:rPr lang="en-US" b="0" baseline="0" dirty="0" smtClean="0"/>
              <a:t>, J. 2009. </a:t>
            </a:r>
            <a:r>
              <a:rPr lang="en-US" altLang="ja-JP" dirty="0" smtClean="0"/>
              <a:t>“Stem Cells Regenerative Medicine and Us”</a:t>
            </a:r>
            <a:r>
              <a:rPr lang="en-US" altLang="ja-JP" baseline="0" dirty="0" smtClean="0"/>
              <a:t> </a:t>
            </a:r>
            <a:r>
              <a:rPr lang="en-US" sz="1200" u="sng" kern="1200" dirty="0" smtClean="0">
                <a:solidFill>
                  <a:schemeClr val="tx1"/>
                </a:solidFill>
                <a:effectLst/>
                <a:latin typeface="+mn-lt"/>
                <a:ea typeface="ＭＳ Ｐゴシック" charset="-128"/>
                <a:cs typeface="ＭＳ Ｐゴシック" charset="-128"/>
                <a:hlinkClick r:id="rId4"/>
              </a:rPr>
              <a:t>Link</a:t>
            </a:r>
            <a:endParaRPr lang="en-US" sz="1200" u="sng" kern="1200" dirty="0" smtClean="0">
              <a:solidFill>
                <a:schemeClr val="tx1"/>
              </a:solidFill>
              <a:effectLst/>
              <a:latin typeface="+mn-lt"/>
              <a:ea typeface="ＭＳ Ｐゴシック" charset="-128"/>
              <a:cs typeface="ＭＳ Ｐゴシック" charset="-128"/>
            </a:endParaRPr>
          </a:p>
          <a:p>
            <a:pPr marL="228600" indent="-228600" eaLnBrk="1" hangingPunct="1">
              <a:spcBef>
                <a:spcPct val="0"/>
              </a:spcBef>
              <a:buAutoNum type="arabicPeriod"/>
            </a:pPr>
            <a:r>
              <a:rPr lang="en-US" b="1" dirty="0" smtClean="0"/>
              <a:t>Review</a:t>
            </a:r>
            <a:r>
              <a:rPr lang="en-US" b="1" baseline="0" dirty="0" smtClean="0"/>
              <a:t> Article: </a:t>
            </a:r>
            <a:r>
              <a:rPr lang="en-US" b="0" baseline="0" dirty="0" smtClean="0"/>
              <a:t> </a:t>
            </a:r>
            <a:r>
              <a:rPr lang="en-US" b="0" baseline="0" dirty="0" err="1" smtClean="0"/>
              <a:t>Pridan</a:t>
            </a:r>
            <a:r>
              <a:rPr lang="en-US" b="0" baseline="0" dirty="0" smtClean="0"/>
              <a:t>, D. 1964. Rudolf Virchow and social medicine in historical perspective. Medical History. http://</a:t>
            </a:r>
            <a:r>
              <a:rPr lang="en-US" b="0" baseline="0" dirty="0" err="1" smtClean="0"/>
              <a:t>www.ncbi.nlm.nih.gov</a:t>
            </a:r>
            <a:r>
              <a:rPr lang="en-US" b="0" baseline="0" dirty="0" smtClean="0"/>
              <a:t>/</a:t>
            </a:r>
            <a:r>
              <a:rPr lang="en-US" b="0" baseline="0" dirty="0" err="1" smtClean="0"/>
              <a:t>pmc</a:t>
            </a:r>
            <a:r>
              <a:rPr lang="en-US" b="0" baseline="0" dirty="0" smtClean="0"/>
              <a:t>/articles/PMC1033391/</a:t>
            </a:r>
          </a:p>
          <a:p>
            <a:pPr marL="228600" marR="0" indent="-228600" algn="l" defTabSz="457200" rtl="0" eaLnBrk="1" fontAlgn="auto" latinLnBrk="0" hangingPunct="1">
              <a:lnSpc>
                <a:spcPct val="100000"/>
              </a:lnSpc>
              <a:spcBef>
                <a:spcPct val="0"/>
              </a:spcBef>
              <a:spcAft>
                <a:spcPts val="0"/>
              </a:spcAft>
              <a:buClrTx/>
              <a:buSzTx/>
              <a:buFontTx/>
              <a:buAutoNum type="arabicPeriod"/>
              <a:tabLst/>
              <a:defRPr/>
            </a:pPr>
            <a:r>
              <a:rPr lang="en-US" b="1" dirty="0" smtClean="0"/>
              <a:t>Review</a:t>
            </a:r>
            <a:r>
              <a:rPr lang="en-US" b="1" baseline="0" dirty="0" smtClean="0"/>
              <a:t> Article: </a:t>
            </a:r>
            <a:r>
              <a:rPr lang="en-US" b="0" baseline="0" dirty="0" smtClean="0"/>
              <a:t> Brown, T. et al. 2006.  Rudolf Carl  Virchow: Medical Scientist, Social Reformer, and Role Model. American Journal of Public Health. 96 (12): 2104-2105. http://</a:t>
            </a:r>
            <a:r>
              <a:rPr lang="en-US" b="0" baseline="0" dirty="0" err="1" smtClean="0"/>
              <a:t>www.ncbi.nlm.nih.gov</a:t>
            </a:r>
            <a:r>
              <a:rPr lang="en-US" b="0" baseline="0" dirty="0" smtClean="0"/>
              <a:t>/</a:t>
            </a:r>
            <a:r>
              <a:rPr lang="en-US" b="0" baseline="0" dirty="0" err="1" smtClean="0"/>
              <a:t>pmc</a:t>
            </a:r>
            <a:r>
              <a:rPr lang="en-US" b="0" baseline="0" dirty="0" smtClean="0"/>
              <a:t>/articles/PMC1698150/</a:t>
            </a:r>
          </a:p>
          <a:p>
            <a:pPr marL="228600" indent="-228600" eaLnBrk="1" hangingPunct="1">
              <a:spcBef>
                <a:spcPct val="0"/>
              </a:spcBef>
              <a:buAutoNum type="arabicPeriod"/>
            </a:pPr>
            <a:endParaRPr lang="en-US" b="1" dirty="0" smtClean="0"/>
          </a:p>
          <a:p>
            <a:pPr marL="228600" indent="-228600" eaLnBrk="1" hangingPunct="1">
              <a:spcBef>
                <a:spcPct val="0"/>
              </a:spcBef>
              <a:buAutoNum type="arabicPeriod"/>
            </a:pPr>
            <a:endParaRPr lang="en-US" b="1" baseline="0" dirty="0" smtClean="0"/>
          </a:p>
          <a:p>
            <a:pPr marL="228600" indent="-228600" eaLnBrk="1" hangingPunct="1">
              <a:spcBef>
                <a:spcPct val="0"/>
              </a:spcBef>
              <a:buAutoNum type="arabicPeriod"/>
            </a:pPr>
            <a:endParaRPr lang="en-US" b="1" baseline="0" dirty="0" smtClean="0"/>
          </a:p>
          <a:p>
            <a:pPr eaLnBrk="1" hangingPunct="1">
              <a:spcBef>
                <a:spcPct val="0"/>
              </a:spcBef>
            </a:pPr>
            <a:endParaRPr lang="en-US" b="0" dirty="0" smtClean="0"/>
          </a:p>
        </p:txBody>
      </p:sp>
      <p:sp>
        <p:nvSpPr>
          <p:cNvPr id="31748" name="Slide Number Placeholder 3"/>
          <p:cNvSpPr>
            <a:spLocks noGrp="1"/>
          </p:cNvSpPr>
          <p:nvPr>
            <p:ph type="sldNum" sz="quarter" idx="5"/>
          </p:nvPr>
        </p:nvSpPr>
        <p:spPr bwMode="auto">
          <a:noFill/>
          <a:ln>
            <a:miter lim="800000"/>
            <a:headEnd/>
            <a:tailEnd/>
          </a:ln>
        </p:spPr>
        <p:txBody>
          <a:bodyPr/>
          <a:lstStyle/>
          <a:p>
            <a:fld id="{7FCD8DBD-A297-D640-9E86-32E28D7A862E}" type="slidenum">
              <a:rPr lang="en-US"/>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4123088-3984-1348-8438-957782BD32E6}" type="datetime1">
              <a:rPr lang="en-US" smtClean="0"/>
              <a:t>2/26/16</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19531170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AAC2E83-C8B4-CD43-9D7A-C2480604E7D0}" type="datetime1">
              <a:rPr lang="en-US" smtClean="0"/>
              <a:t>2/26/16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37786644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9D55707-26CE-E24B-BE1A-BAFB948484C5}" type="datetime1">
              <a:rPr lang="en-US" smtClean="0"/>
              <a:t>2/26/16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16389400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F7B0558-100E-AD4B-AD79-2EE4B15A9EF7}" type="datetime1">
              <a:rPr lang="en-US" smtClean="0"/>
              <a:t>2/26/16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5546736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DCE1E37-C529-754B-BDFD-A402D5E44AE0}" type="datetime1">
              <a:rPr lang="en-US" smtClean="0"/>
              <a:t>2/26/16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12902686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62D1AB7-D60B-E142-A4DA-DF1E70DC7216}" type="datetime1">
              <a:rPr lang="en-US" smtClean="0"/>
              <a:t>2/26/16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30292252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1FDBF1F-5123-D244-BC0D-806CDDA79949}" type="datetime1">
              <a:rPr lang="en-US" smtClean="0"/>
              <a:t>2/26/16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41784800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36DF42E-94A2-5E42-B00D-20F182D06533}" type="datetime1">
              <a:rPr lang="en-US" smtClean="0"/>
              <a:t>2/26/16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26148501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E73C67-2D40-A749-AAD9-D851BD19AADC}" type="datetime1">
              <a:rPr lang="en-US" smtClean="0"/>
              <a:t>2/26/16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24975691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CEED85A-03E6-FE42-B218-654EFED8D02A}" type="datetime1">
              <a:rPr lang="en-US" smtClean="0"/>
              <a:t>2/26/16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12181743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9357A0-7442-EA43-B213-AC230C30AE39}" type="datetime1">
              <a:rPr lang="en-US" smtClean="0"/>
              <a:t>2/26/16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300047553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Autofit/>
          </a:bodyPr>
          <a:lstStyle/>
          <a:p>
            <a:r>
              <a:rPr lang="en-US" dirty="0" smtClean="0"/>
              <a:t>Title</a:t>
            </a:r>
            <a:br>
              <a:rPr lang="en-US" dirty="0" smtClean="0"/>
            </a:b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DC10D9-3910-5944-BA76-30D4D1124A3B}" type="datetime1">
              <a:rPr lang="en-US" smtClean="0"/>
              <a:t>2/26/16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43BA20-6E48-B742-BD60-C4F489D99535}" type="slidenum">
              <a:rPr lang="en-US" smtClean="0"/>
              <a:t>‹#›</a:t>
            </a:fld>
            <a:endParaRPr lang="en-US"/>
          </a:p>
        </p:txBody>
      </p:sp>
    </p:spTree>
    <p:extLst>
      <p:ext uri="{BB962C8B-B14F-4D97-AF65-F5344CB8AC3E}">
        <p14:creationId xmlns:p14="http://schemas.microsoft.com/office/powerpoint/2010/main" val="818533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57200" rtl="0" eaLnBrk="1" latinLnBrk="0" hangingPunct="1">
        <a:spcBef>
          <a:spcPct val="0"/>
        </a:spcBef>
        <a:buNone/>
        <a:defRPr sz="5400" kern="1200">
          <a:solidFill>
            <a:srgbClr val="12919C"/>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rgbClr val="12919C"/>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lumMod val="85000"/>
              <a:lumOff val="15000"/>
            </a:schemeClr>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lumMod val="85000"/>
              <a:lumOff val="15000"/>
            </a:schemeClr>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lumMod val="85000"/>
              <a:lumOff val="15000"/>
            </a:schemeClr>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lumMod val="85000"/>
              <a:lumOff val="1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hyperlink" Target="http://en.wikipedia.org/wiki/Micrographia" TargetMode="External"/><Relationship Id="rId5" Type="http://schemas.openxmlformats.org/officeDocument/2006/relationships/image" Target="../media/image5.png"/><Relationship Id="rId6" Type="http://schemas.openxmlformats.org/officeDocument/2006/relationships/image" Target="../media/image1.png"/><Relationship Id="rId7" Type="http://schemas.openxmlformats.org/officeDocument/2006/relationships/image" Target="../media/image6.png"/><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9.png"/><Relationship Id="rId6" Type="http://schemas.openxmlformats.org/officeDocument/2006/relationships/hyperlink" Target="http://www.youtube.com/watch?v=oFQZm7UEHFY" TargetMode="External"/><Relationship Id="rId7" Type="http://schemas.openxmlformats.org/officeDocument/2006/relationships/image" Target="../media/image2.png"/><Relationship Id="rId8"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11" Type="http://schemas.openxmlformats.org/officeDocument/2006/relationships/image" Target="../media/image13.png"/><Relationship Id="rId12" Type="http://schemas.openxmlformats.org/officeDocument/2006/relationships/image" Target="../media/image9.png"/><Relationship Id="rId13" Type="http://schemas.openxmlformats.org/officeDocument/2006/relationships/image" Target="../media/image14.png"/><Relationship Id="rId14" Type="http://schemas.openxmlformats.org/officeDocument/2006/relationships/hyperlink" Target="http://www.youtube.com/watch?v=mIQBBgAcSdI" TargetMode="External"/><Relationship Id="rId15"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hyperlink" Target="http://www.youtube.com/watch?v=oFQZm7UEHFY" TargetMode="External"/><Relationship Id="rId4" Type="http://schemas.openxmlformats.org/officeDocument/2006/relationships/image" Target="../media/image2.png"/><Relationship Id="rId5" Type="http://schemas.openxmlformats.org/officeDocument/2006/relationships/image" Target="../media/image1.png"/><Relationship Id="rId6" Type="http://schemas.openxmlformats.org/officeDocument/2006/relationships/image" Target="../media/image7.png"/><Relationship Id="rId7" Type="http://schemas.openxmlformats.org/officeDocument/2006/relationships/image" Target="../media/image10.png"/><Relationship Id="rId8" Type="http://schemas.openxmlformats.org/officeDocument/2006/relationships/image" Target="../media/image11.png"/><Relationship Id="rId9" Type="http://schemas.openxmlformats.org/officeDocument/2006/relationships/image" Target="../media/image8.png"/><Relationship Id="rId10"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hyperlink" Target="https://www.sciencenews.org/article/gia-voeltz-redrawing-cells-floor-plan" TargetMode="External"/><Relationship Id="rId4" Type="http://schemas.openxmlformats.org/officeDocument/2006/relationships/image" Target="../media/image2.png"/><Relationship Id="rId5" Type="http://schemas.openxmlformats.org/officeDocument/2006/relationships/image" Target="../media/image1.png"/><Relationship Id="rId1" Type="http://schemas.openxmlformats.org/officeDocument/2006/relationships/slideLayout" Target="../slideLayouts/slideLayout6.xml"/><Relationship Id="rId2"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3" Type="http://schemas.openxmlformats.org/officeDocument/2006/relationships/hyperlink" Target="http://www.atcc.org/ATCCAdvancedCatalogSearch/ProductDetails/tabid/452/Default.aspx?ATCCNum=CCL-2&amp;Template=cellBiology" TargetMode="External"/><Relationship Id="rId4" Type="http://schemas.openxmlformats.org/officeDocument/2006/relationships/image" Target="../media/image16.png"/><Relationship Id="rId5" Type="http://schemas.openxmlformats.org/officeDocument/2006/relationships/image" Target="../media/image1.png"/><Relationship Id="rId6" Type="http://schemas.openxmlformats.org/officeDocument/2006/relationships/image" Target="../media/image17.png"/><Relationship Id="rId1" Type="http://schemas.openxmlformats.org/officeDocument/2006/relationships/slideLayout" Target="../slideLayouts/slideLayout6.xml"/><Relationship Id="rId2"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3" Type="http://schemas.openxmlformats.org/officeDocument/2006/relationships/hyperlink" Target="http://www.youtube.com/watch?v=0iQqOuINeZI" TargetMode="External"/><Relationship Id="rId4" Type="http://schemas.openxmlformats.org/officeDocument/2006/relationships/image" Target="../media/image2.png"/><Relationship Id="rId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3" Type="http://schemas.openxmlformats.org/officeDocument/2006/relationships/hyperlink" Target="https://www.youtube.com/watch?v=H4VGAyUhCEM" TargetMode="External"/><Relationship Id="rId4" Type="http://schemas.openxmlformats.org/officeDocument/2006/relationships/image" Target="../media/image2.png"/><Relationship Id="rId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hyperlink" Target="http://mcdb-webarchive.mcdb.ucsb.edu/sears/immunology/Antibody-Antigen/FACS.htm" TargetMode="External"/><Relationship Id="rId4" Type="http://schemas.openxmlformats.org/officeDocument/2006/relationships/image" Target="../media/image2.png"/><Relationship Id="rId5" Type="http://schemas.openxmlformats.org/officeDocument/2006/relationships/image" Target="../media/image18.png"/><Relationship Id="rId6" Type="http://schemas.openxmlformats.org/officeDocument/2006/relationships/image" Target="../media/image19.png"/><Relationship Id="rId7" Type="http://schemas.openxmlformats.org/officeDocument/2006/relationships/hyperlink" Target="http://stemcells.nih.gov/info/scireport/pages/appendixe.aspx" TargetMode="External"/><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hyperlink" Target="http://www.youtube.com/watch?v=N5xQB7Rgd98" TargetMode="External"/><Relationship Id="rId4" Type="http://schemas.openxmlformats.org/officeDocument/2006/relationships/image" Target="../media/image2.png"/><Relationship Id="rId5" Type="http://schemas.openxmlformats.org/officeDocument/2006/relationships/image" Target="../media/image1.png"/><Relationship Id="rId6" Type="http://schemas.openxmlformats.org/officeDocument/2006/relationships/hyperlink" Target="http://wyss.harvard.edu/viewpage/293/" TargetMode="External"/><Relationship Id="rId7" Type="http://schemas.openxmlformats.org/officeDocument/2006/relationships/hyperlink" Target="http://actu.epfl.ch/news/a-new-dimension-for-cell-culture/" TargetMode="External"/><Relationship Id="rId8" Type="http://schemas.openxmlformats.org/officeDocument/2006/relationships/hyperlink" Target="http://www.cbsnews.com/videos/growing-body-parts/" TargetMode="External"/><Relationship Id="rId1" Type="http://schemas.openxmlformats.org/officeDocument/2006/relationships/slideLayout" Target="../slideLayouts/slideLayout5.xml"/><Relationship Id="rId2" Type="http://schemas.openxmlformats.org/officeDocument/2006/relationships/notesSlide" Target="../notesSlides/notesSlide19.xml"/></Relationships>
</file>

<file path=ppt/slides/_rels/slide22.xml.rels><?xml version="1.0" encoding="UTF-8" standalone="yes"?>
<Relationships xmlns="http://schemas.openxmlformats.org/package/2006/relationships"><Relationship Id="rId3" Type="http://schemas.openxmlformats.org/officeDocument/2006/relationships/hyperlink" Target="http://www.theverge.com/2012/9/14/3261078/meat-metal-and-code-stelarcs-alternate-anatomical-architectures" TargetMode="External"/><Relationship Id="rId4"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hyperlink" Target="http://www.wired.com/science/discoveries/news/2004/10/65248" TargetMode="External"/><Relationship Id="rId5" Type="http://schemas.openxmlformats.org/officeDocument/2006/relationships/image" Target="../media/image22.png"/><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hyperlink" Target="http://www.nytimes.com/2012/09/17/health/research/human-muscle-regenerated-with-animal-help.html?pagewanted=all&amp;_moc.semityn.www" TargetMode="External"/><Relationship Id="rId5" Type="http://schemas.openxmlformats.org/officeDocument/2006/relationships/image" Target="../media/image24.png"/><Relationship Id="rId6" Type="http://schemas.openxmlformats.org/officeDocument/2006/relationships/image" Target="../media/image1.png"/><Relationship Id="rId7" Type="http://schemas.openxmlformats.org/officeDocument/2006/relationships/hyperlink" Target="http://www.nytimes.com/2012/09/17/health/research/human-muscle-regenerated-with-animal-help.html?pagewanted=all&amp;_r=0" TargetMode="External"/><Relationship Id="rId8" Type="http://schemas.openxmlformats.org/officeDocument/2006/relationships/image" Target="../media/image2.png"/><Relationship Id="rId1" Type="http://schemas.openxmlformats.org/officeDocument/2006/relationships/slideLayout" Target="../slideLayouts/slideLayout6.xml"/><Relationship Id="rId2" Type="http://schemas.openxmlformats.org/officeDocument/2006/relationships/notesSlide" Target="../notesSlides/notesSlide22.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1.png"/><Relationship Id="rId1" Type="http://schemas.openxmlformats.org/officeDocument/2006/relationships/slideLayout" Target="../slideLayouts/slideLayout6.xml"/><Relationship Id="rId2" Type="http://schemas.openxmlformats.org/officeDocument/2006/relationships/notesSlide" Target="../notesSlides/notesSlide23.xml"/></Relationships>
</file>

<file path=ppt/slides/_rels/slide26.xml.rels><?xml version="1.0" encoding="UTF-8" standalone="yes"?>
<Relationships xmlns="http://schemas.openxmlformats.org/package/2006/relationships"><Relationship Id="rId3" Type="http://schemas.openxmlformats.org/officeDocument/2006/relationships/hyperlink" Target="http://www.youtube.com/watch?v=czk4xgdhdY4&amp;feature=related" TargetMode="External"/><Relationship Id="rId4" Type="http://schemas.openxmlformats.org/officeDocument/2006/relationships/image" Target="../media/image2.png"/><Relationship Id="rId1" Type="http://schemas.openxmlformats.org/officeDocument/2006/relationships/slideLayout" Target="../slideLayouts/slideLayout6.xml"/><Relationship Id="rId2" Type="http://schemas.openxmlformats.org/officeDocument/2006/relationships/notesSlide" Target="../notesSlides/notesSlide24.xml"/></Relationships>
</file>

<file path=ppt/slides/_rels/slide27.xml.rels><?xml version="1.0" encoding="UTF-8" standalone="yes"?>
<Relationships xmlns="http://schemas.openxmlformats.org/package/2006/relationships"><Relationship Id="rId9" Type="http://schemas.openxmlformats.org/officeDocument/2006/relationships/image" Target="../media/image32.png"/><Relationship Id="rId20" Type="http://schemas.openxmlformats.org/officeDocument/2006/relationships/image" Target="../media/image43.png"/><Relationship Id="rId21" Type="http://schemas.openxmlformats.org/officeDocument/2006/relationships/image" Target="../media/image44.png"/><Relationship Id="rId22" Type="http://schemas.openxmlformats.org/officeDocument/2006/relationships/image" Target="../media/image45.png"/><Relationship Id="rId23" Type="http://schemas.openxmlformats.org/officeDocument/2006/relationships/image" Target="../media/image46.png"/><Relationship Id="rId24" Type="http://schemas.openxmlformats.org/officeDocument/2006/relationships/image" Target="../media/image1.png"/><Relationship Id="rId10" Type="http://schemas.openxmlformats.org/officeDocument/2006/relationships/image" Target="../media/image33.png"/><Relationship Id="rId11" Type="http://schemas.openxmlformats.org/officeDocument/2006/relationships/image" Target="../media/image34.png"/><Relationship Id="rId12" Type="http://schemas.openxmlformats.org/officeDocument/2006/relationships/image" Target="../media/image35.png"/><Relationship Id="rId13" Type="http://schemas.openxmlformats.org/officeDocument/2006/relationships/image" Target="../media/image36.png"/><Relationship Id="rId14" Type="http://schemas.openxmlformats.org/officeDocument/2006/relationships/image" Target="../media/image37.png"/><Relationship Id="rId15" Type="http://schemas.openxmlformats.org/officeDocument/2006/relationships/image" Target="../media/image38.png"/><Relationship Id="rId16" Type="http://schemas.openxmlformats.org/officeDocument/2006/relationships/image" Target="../media/image39.png"/><Relationship Id="rId17" Type="http://schemas.openxmlformats.org/officeDocument/2006/relationships/image" Target="../media/image40.png"/><Relationship Id="rId18" Type="http://schemas.openxmlformats.org/officeDocument/2006/relationships/image" Target="../media/image41.png"/><Relationship Id="rId19" Type="http://schemas.openxmlformats.org/officeDocument/2006/relationships/image" Target="../media/image42.png"/><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26.png"/><Relationship Id="rId4" Type="http://schemas.openxmlformats.org/officeDocument/2006/relationships/image" Target="../media/image27.png"/><Relationship Id="rId5" Type="http://schemas.openxmlformats.org/officeDocument/2006/relationships/image" Target="../media/image28.png"/><Relationship Id="rId6" Type="http://schemas.openxmlformats.org/officeDocument/2006/relationships/image" Target="../media/image29.png"/><Relationship Id="rId7" Type="http://schemas.openxmlformats.org/officeDocument/2006/relationships/image" Target="../media/image30.png"/><Relationship Id="rId8" Type="http://schemas.openxmlformats.org/officeDocument/2006/relationships/image" Target="../media/image31.png"/></Relationships>
</file>

<file path=ppt/slides/_rels/slide28.xml.rels><?xml version="1.0" encoding="UTF-8" standalone="yes"?>
<Relationships xmlns="http://schemas.openxmlformats.org/package/2006/relationships"><Relationship Id="rId3" Type="http://schemas.openxmlformats.org/officeDocument/2006/relationships/image" Target="../media/image47.png"/><Relationship Id="rId4" Type="http://schemas.openxmlformats.org/officeDocument/2006/relationships/image" Target="../media/image48.png"/><Relationship Id="rId5" Type="http://schemas.openxmlformats.org/officeDocument/2006/relationships/image" Target="../media/image49.png"/><Relationship Id="rId6" Type="http://schemas.openxmlformats.org/officeDocument/2006/relationships/image" Target="../media/image50.png"/><Relationship Id="rId7" Type="http://schemas.openxmlformats.org/officeDocument/2006/relationships/image" Target="../media/image51.png"/><Relationship Id="rId8"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9.xml.rels><?xml version="1.0" encoding="UTF-8" standalone="yes"?>
<Relationships xmlns="http://schemas.openxmlformats.org/package/2006/relationships"><Relationship Id="rId3" Type="http://schemas.openxmlformats.org/officeDocument/2006/relationships/image" Target="../media/image52.png"/><Relationship Id="rId4" Type="http://schemas.openxmlformats.org/officeDocument/2006/relationships/image" Target="../media/image53.png"/><Relationship Id="rId5" Type="http://schemas.openxmlformats.org/officeDocument/2006/relationships/image" Target="../media/image54.png"/><Relationship Id="rId6"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3.xml.rels><?xml version="1.0" encoding="UTF-8" standalone="yes"?>
<Relationships xmlns="http://schemas.openxmlformats.org/package/2006/relationships"><Relationship Id="rId3" Type="http://schemas.openxmlformats.org/officeDocument/2006/relationships/hyperlink" Target="http://learn.genetics.utah.edu/content/begin/cells/scale/" TargetMode="External"/><Relationship Id="rId4" Type="http://schemas.openxmlformats.org/officeDocument/2006/relationships/hyperlink" Target="http://www.sciencemag.org/site/special/vis2011/" TargetMode="External"/><Relationship Id="rId5" Type="http://schemas.openxmlformats.org/officeDocument/2006/relationships/image" Target="../media/image1.png"/><Relationship Id="rId6" Type="http://schemas.openxmlformats.org/officeDocument/2006/relationships/image" Target="../media/image2.png"/><Relationship Id="rId7" Type="http://schemas.openxmlformats.org/officeDocument/2006/relationships/hyperlink" Target="http://www.youtube.com/watch?v=Dl1ufW3cj4g" TargetMode="External"/><Relationship Id="rId8" Type="http://schemas.openxmlformats.org/officeDocument/2006/relationships/hyperlink" Target="http://learn.genetics.utah.edu/content/begin/cells/insideacell/" TargetMode="External"/><Relationship Id="rId9" Type="http://schemas.openxmlformats.org/officeDocument/2006/relationships/hyperlink" Target="http://www.studiodaily.com/2006/07/cellular-visions-the-inner-life-of-a-cell/" TargetMode="External"/><Relationship Id="rId10" Type="http://schemas.openxmlformats.org/officeDocument/2006/relationships/hyperlink" Target="http://learn.hamamatsu.com/galleries/digitalvideo/spinningdisk/folu473laser/FoLu-EGFP-EB3-100x-3s.html" TargetMode="External"/><Relationship Id="rId1" Type="http://schemas.openxmlformats.org/officeDocument/2006/relationships/slideLayout" Target="../slideLayouts/slideLayout6.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55.png"/><Relationship Id="rId4" Type="http://schemas.openxmlformats.org/officeDocument/2006/relationships/image" Target="../media/image56.png"/><Relationship Id="rId5" Type="http://schemas.openxmlformats.org/officeDocument/2006/relationships/image" Target="../media/image57.png"/><Relationship Id="rId6" Type="http://schemas.openxmlformats.org/officeDocument/2006/relationships/image" Target="../media/image58.png"/><Relationship Id="rId7" Type="http://schemas.openxmlformats.org/officeDocument/2006/relationships/image" Target="../media/image59.png"/><Relationship Id="rId8" Type="http://schemas.openxmlformats.org/officeDocument/2006/relationships/image" Target="../media/image60.png"/><Relationship Id="rId9" Type="http://schemas.openxmlformats.org/officeDocument/2006/relationships/hyperlink" Target="http://www.dnai.org/" TargetMode="External"/><Relationship Id="rId10"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28.xml"/></Relationships>
</file>

<file path=ppt/slides/_rels/slide31.xml.rels><?xml version="1.0" encoding="UTF-8" standalone="yes"?>
<Relationships xmlns="http://schemas.openxmlformats.org/package/2006/relationships"><Relationship Id="rId3" Type="http://schemas.openxmlformats.org/officeDocument/2006/relationships/image" Target="../media/image61.png"/><Relationship Id="rId4" Type="http://schemas.openxmlformats.org/officeDocument/2006/relationships/image" Target="../media/image62.png"/><Relationship Id="rId5" Type="http://schemas.openxmlformats.org/officeDocument/2006/relationships/image" Target="../media/image63.png"/><Relationship Id="rId6" Type="http://schemas.openxmlformats.org/officeDocument/2006/relationships/image" Target="../media/image64.png"/><Relationship Id="rId7" Type="http://schemas.openxmlformats.org/officeDocument/2006/relationships/image" Target="../media/image65.png"/><Relationship Id="rId8" Type="http://schemas.openxmlformats.org/officeDocument/2006/relationships/image" Target="../media/image66.png"/><Relationship Id="rId9"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29.xml"/></Relationships>
</file>

<file path=ppt/slides/_rels/slide32.xml.rels><?xml version="1.0" encoding="UTF-8" standalone="yes"?>
<Relationships xmlns="http://schemas.openxmlformats.org/package/2006/relationships"><Relationship Id="rId11" Type="http://schemas.openxmlformats.org/officeDocument/2006/relationships/image" Target="../media/image75.png"/><Relationship Id="rId12" Type="http://schemas.openxmlformats.org/officeDocument/2006/relationships/image" Target="../media/image76.png"/><Relationship Id="rId13" Type="http://schemas.openxmlformats.org/officeDocument/2006/relationships/image" Target="../media/image77.png"/><Relationship Id="rId14" Type="http://schemas.openxmlformats.org/officeDocument/2006/relationships/image" Target="../media/image78.png"/><Relationship Id="rId15" Type="http://schemas.openxmlformats.org/officeDocument/2006/relationships/image" Target="../media/image79.png"/><Relationship Id="rId16"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67.png"/><Relationship Id="rId4" Type="http://schemas.openxmlformats.org/officeDocument/2006/relationships/image" Target="../media/image68.png"/><Relationship Id="rId5" Type="http://schemas.openxmlformats.org/officeDocument/2006/relationships/image" Target="../media/image69.png"/><Relationship Id="rId6" Type="http://schemas.openxmlformats.org/officeDocument/2006/relationships/image" Target="../media/image70.png"/><Relationship Id="rId7" Type="http://schemas.openxmlformats.org/officeDocument/2006/relationships/image" Target="../media/image71.png"/><Relationship Id="rId8" Type="http://schemas.openxmlformats.org/officeDocument/2006/relationships/image" Target="../media/image72.png"/><Relationship Id="rId9" Type="http://schemas.openxmlformats.org/officeDocument/2006/relationships/image" Target="../media/image73.png"/><Relationship Id="rId10" Type="http://schemas.openxmlformats.org/officeDocument/2006/relationships/image" Target="../media/image74.png"/></Relationships>
</file>

<file path=ppt/slides/_rels/slide33.xml.rels><?xml version="1.0" encoding="UTF-8" standalone="yes"?>
<Relationships xmlns="http://schemas.openxmlformats.org/package/2006/relationships"><Relationship Id="rId3" Type="http://schemas.openxmlformats.org/officeDocument/2006/relationships/image" Target="../media/image80.png"/><Relationship Id="rId4" Type="http://schemas.openxmlformats.org/officeDocument/2006/relationships/hyperlink" Target="http://onlinelibrary.wiley.com/doi/10.1038/sj.emboj.7601227/suppinfo" TargetMode="External"/><Relationship Id="rId5" Type="http://schemas.openxmlformats.org/officeDocument/2006/relationships/image" Target="../media/image2.png"/><Relationship Id="rId6" Type="http://schemas.openxmlformats.org/officeDocument/2006/relationships/hyperlink" Target="http://www.youtube.com/watch?v=bkVhLJLG7ug&amp;feature=related" TargetMode="External"/><Relationship Id="rId7" Type="http://schemas.openxmlformats.org/officeDocument/2006/relationships/image" Target="../media/image1.png"/><Relationship Id="rId1" Type="http://schemas.openxmlformats.org/officeDocument/2006/relationships/slideLayout" Target="../slideLayouts/slideLayout6.xml"/><Relationship Id="rId2" Type="http://schemas.openxmlformats.org/officeDocument/2006/relationships/notesSlide" Target="../notesSlides/notesSlide31.xml"/></Relationships>
</file>

<file path=ppt/slides/_rels/slide34.xml.rels><?xml version="1.0" encoding="UTF-8" standalone="yes"?>
<Relationships xmlns="http://schemas.openxmlformats.org/package/2006/relationships"><Relationship Id="rId3" Type="http://schemas.openxmlformats.org/officeDocument/2006/relationships/hyperlink" Target="http://learn.genetics.utah.edu/content/begin/cells/cellcom/" TargetMode="External"/><Relationship Id="rId4" Type="http://schemas.openxmlformats.org/officeDocument/2006/relationships/image" Target="../media/image2.png"/><Relationship Id="rId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3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4.xml"/><Relationship Id="rId3"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 Id="rId3"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hyperlink" Target="http://highered.mcgraw-hill.com/sites/9834092339/student_view0/chapter4/animation_-_endosymbiosis.html" TargetMode="External"/><Relationship Id="rId5" Type="http://schemas.openxmlformats.org/officeDocument/2006/relationships/image" Target="../media/image2.png"/><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hyperlink" Target="http://en.wikipedia.org/wiki/Micrographia" TargetMode="External"/><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1.png"/><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1.png"/><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hyperlink" Target="http://www.hamdounlab.org/" TargetMode="External"/><Relationship Id="rId4" Type="http://schemas.openxmlformats.org/officeDocument/2006/relationships/image" Target="../media/image1.png"/><Relationship Id="rId5" Type="http://schemas.openxmlformats.org/officeDocument/2006/relationships/image" Target="../media/image6.png"/><Relationship Id="rId1" Type="http://schemas.openxmlformats.org/officeDocument/2006/relationships/slideLayout" Target="../slideLayouts/slideLayout6.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989667" y="5425680"/>
            <a:ext cx="7749116" cy="1600438"/>
          </a:xfrm>
          <a:prstGeom prst="rect">
            <a:avLst/>
          </a:prstGeom>
          <a:noFill/>
        </p:spPr>
        <p:txBody>
          <a:bodyPr wrap="square" rtlCol="0">
            <a:spAutoFit/>
          </a:bodyPr>
          <a:lstStyle/>
          <a:p>
            <a:r>
              <a:rPr lang="en-US" sz="1400" cap="all" dirty="0" smtClean="0">
                <a:solidFill>
                  <a:srgbClr val="12919C"/>
                </a:solidFill>
              </a:rPr>
              <a:t>Presentation Content: Katayoun Chamany &amp; </a:t>
            </a:r>
            <a:r>
              <a:rPr lang="en-US" sz="1400" cap="all" dirty="0" err="1" smtClean="0">
                <a:solidFill>
                  <a:srgbClr val="12919C"/>
                </a:solidFill>
              </a:rPr>
              <a:t>Lianna</a:t>
            </a:r>
            <a:r>
              <a:rPr lang="en-US" sz="1400" cap="all" dirty="0" smtClean="0">
                <a:solidFill>
                  <a:srgbClr val="12919C"/>
                </a:solidFill>
              </a:rPr>
              <a:t> Schwartz </a:t>
            </a:r>
            <a:r>
              <a:rPr lang="en-US" sz="1400" cap="all" dirty="0" err="1" smtClean="0">
                <a:solidFill>
                  <a:srgbClr val="12919C"/>
                </a:solidFill>
              </a:rPr>
              <a:t>OrBach</a:t>
            </a:r>
            <a:endParaRPr lang="en-US" sz="1400" cap="all" dirty="0" smtClean="0">
              <a:solidFill>
                <a:srgbClr val="12919C"/>
              </a:solidFill>
            </a:endParaRPr>
          </a:p>
          <a:p>
            <a:r>
              <a:rPr lang="en-US" sz="1400" cap="all" dirty="0" smtClean="0">
                <a:solidFill>
                  <a:srgbClr val="12919C"/>
                </a:solidFill>
              </a:rPr>
              <a:t>Illustration, Design, &amp; Animation: Emmanuel Nunez</a:t>
            </a:r>
          </a:p>
          <a:p>
            <a:r>
              <a:rPr lang="en-US" sz="1400" cap="all" dirty="0" err="1" smtClean="0">
                <a:solidFill>
                  <a:schemeClr val="tx1">
                    <a:lumMod val="65000"/>
                    <a:lumOff val="35000"/>
                  </a:schemeClr>
                </a:solidFill>
              </a:rPr>
              <a:t>FebRuary</a:t>
            </a:r>
            <a:r>
              <a:rPr lang="en-US" sz="1400" cap="all" dirty="0" smtClean="0">
                <a:solidFill>
                  <a:schemeClr val="tx1">
                    <a:lumMod val="65000"/>
                    <a:lumOff val="35000"/>
                  </a:schemeClr>
                </a:solidFill>
              </a:rPr>
              <a:t> 2016</a:t>
            </a:r>
          </a:p>
          <a:p>
            <a:endParaRPr lang="en-US" sz="1400" cap="all" dirty="0" smtClean="0">
              <a:solidFill>
                <a:schemeClr val="tx1">
                  <a:lumMod val="65000"/>
                  <a:lumOff val="35000"/>
                </a:schemeClr>
              </a:solidFill>
            </a:endParaRPr>
          </a:p>
          <a:p>
            <a:r>
              <a:rPr lang="en-US" sz="1050" cap="small" dirty="0">
                <a:solidFill>
                  <a:srgbClr val="7F7F7F"/>
                </a:solidFill>
              </a:rPr>
              <a:t>opinions expressed </a:t>
            </a:r>
            <a:r>
              <a:rPr lang="en-US" sz="1050" cap="small" dirty="0">
                <a:solidFill>
                  <a:schemeClr val="tx1">
                    <a:lumMod val="50000"/>
                    <a:lumOff val="50000"/>
                  </a:schemeClr>
                </a:solidFill>
              </a:rPr>
              <a:t>here are solely those of the authors and do not necessarily reflect those of</a:t>
            </a:r>
          </a:p>
          <a:p>
            <a:r>
              <a:rPr lang="en-US" sz="1050" cap="small" dirty="0">
                <a:solidFill>
                  <a:schemeClr val="tx1">
                    <a:lumMod val="50000"/>
                    <a:lumOff val="50000"/>
                  </a:schemeClr>
                </a:solidFill>
              </a:rPr>
              <a:t>the empire state stem cell board the new york state department of health, or the state of new york. </a:t>
            </a:r>
          </a:p>
          <a:p>
            <a:endParaRPr lang="en-US" sz="1050" cap="all" dirty="0" smtClean="0">
              <a:solidFill>
                <a:schemeClr val="tx1">
                  <a:lumMod val="65000"/>
                  <a:lumOff val="35000"/>
                </a:schemeClr>
              </a:solidFill>
            </a:endParaRPr>
          </a:p>
          <a:p>
            <a:endParaRPr lang="en-US" sz="1050" dirty="0" smtClean="0">
              <a:solidFill>
                <a:schemeClr val="tx1">
                  <a:lumMod val="65000"/>
                  <a:lumOff val="35000"/>
                </a:schemeClr>
              </a:solidFill>
            </a:endParaRPr>
          </a:p>
        </p:txBody>
      </p:sp>
      <p:sp>
        <p:nvSpPr>
          <p:cNvPr id="7" name="TextBox 6"/>
          <p:cNvSpPr txBox="1"/>
          <p:nvPr/>
        </p:nvSpPr>
        <p:spPr>
          <a:xfrm>
            <a:off x="0" y="2143946"/>
            <a:ext cx="9144000" cy="2277547"/>
          </a:xfrm>
          <a:prstGeom prst="rect">
            <a:avLst/>
          </a:prstGeom>
          <a:noFill/>
        </p:spPr>
        <p:txBody>
          <a:bodyPr wrap="square" rtlCol="0">
            <a:spAutoFit/>
          </a:bodyPr>
          <a:lstStyle/>
          <a:p>
            <a:pPr algn="ctr"/>
            <a:r>
              <a:rPr lang="en-US" sz="5400" dirty="0" smtClean="0">
                <a:solidFill>
                  <a:srgbClr val="11909C"/>
                </a:solidFill>
                <a:ea typeface="ＭＳ Ｐゴシック" charset="0"/>
                <a:cs typeface="Helvetica" charset="0"/>
              </a:rPr>
              <a:t>What is a Cell?</a:t>
            </a:r>
          </a:p>
          <a:p>
            <a:pPr algn="ctr"/>
            <a:endParaRPr lang="en-US" sz="2000" i="1" cap="all" dirty="0" smtClean="0">
              <a:solidFill>
                <a:srgbClr val="7F7F7F"/>
              </a:solidFill>
            </a:endParaRPr>
          </a:p>
          <a:p>
            <a:pPr algn="ctr"/>
            <a:r>
              <a:rPr lang="en-US" sz="2000" i="1" cap="all" dirty="0" smtClean="0">
                <a:solidFill>
                  <a:srgbClr val="7F7F7F"/>
                </a:solidFill>
              </a:rPr>
              <a:t>Stem </a:t>
            </a:r>
            <a:r>
              <a:rPr lang="en-US" sz="2000" i="1" cap="all" dirty="0">
                <a:solidFill>
                  <a:srgbClr val="7F7F7F"/>
                </a:solidFill>
              </a:rPr>
              <a:t>Cells Across the Curriculum</a:t>
            </a:r>
          </a:p>
          <a:p>
            <a:pPr algn="ctr"/>
            <a:r>
              <a:rPr lang="en-US" sz="2000" i="1" dirty="0" err="1">
                <a:solidFill>
                  <a:schemeClr val="tx1">
                    <a:lumMod val="50000"/>
                    <a:lumOff val="50000"/>
                  </a:schemeClr>
                </a:solidFill>
              </a:rPr>
              <a:t>www.stemcellcurriculum.org</a:t>
            </a:r>
            <a:endParaRPr lang="en-US" sz="2000" i="1" dirty="0">
              <a:solidFill>
                <a:schemeClr val="tx1">
                  <a:lumMod val="50000"/>
                  <a:lumOff val="50000"/>
                </a:schemeClr>
              </a:solidFill>
            </a:endParaRPr>
          </a:p>
          <a:p>
            <a:pPr algn="ctr"/>
            <a:endParaRPr lang="en-US" sz="2800" i="1" dirty="0">
              <a:solidFill>
                <a:schemeClr val="tx1">
                  <a:lumMod val="50000"/>
                  <a:lumOff val="50000"/>
                </a:schemeClr>
              </a:solidFill>
            </a:endParaRPr>
          </a:p>
        </p:txBody>
      </p:sp>
      <p:pic>
        <p:nvPicPr>
          <p:cNvPr id="2" name="Picture 1" descr="Logo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9333" y="5553750"/>
            <a:ext cx="1636890" cy="248363"/>
          </a:xfrm>
          <a:prstGeom prst="rect">
            <a:avLst/>
          </a:prstGeom>
        </p:spPr>
      </p:pic>
      <p:sp>
        <p:nvSpPr>
          <p:cNvPr id="4" name="TextBox 3"/>
          <p:cNvSpPr txBox="1"/>
          <p:nvPr/>
        </p:nvSpPr>
        <p:spPr>
          <a:xfrm>
            <a:off x="6235700" y="5308600"/>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855007931"/>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5"/>
          <p:cNvSpPr>
            <a:spLocks noGrp="1"/>
          </p:cNvSpPr>
          <p:nvPr>
            <p:ph type="title"/>
          </p:nvPr>
        </p:nvSpPr>
        <p:spPr bwMode="auto">
          <a:xfrm>
            <a:off x="598488" y="219075"/>
            <a:ext cx="8229600" cy="942975"/>
          </a:xfrm>
        </p:spPr>
        <p:txBody>
          <a:bodyPr/>
          <a:lstStyle/>
          <a:p>
            <a:pPr eaLnBrk="1" hangingPunct="1"/>
            <a:r>
              <a:rPr lang="en-US" dirty="0">
                <a:effectLst/>
                <a:ea typeface="Helvetica" charset="0"/>
                <a:cs typeface="Helvetica" charset="0"/>
              </a:rPr>
              <a:t>Cell Theory</a:t>
            </a:r>
          </a:p>
        </p:txBody>
      </p:sp>
      <p:sp>
        <p:nvSpPr>
          <p:cNvPr id="3" name="TextBox 2"/>
          <p:cNvSpPr txBox="1">
            <a:spLocks noChangeArrowheads="1"/>
          </p:cNvSpPr>
          <p:nvPr/>
        </p:nvSpPr>
        <p:spPr bwMode="auto">
          <a:xfrm>
            <a:off x="53975" y="1487488"/>
            <a:ext cx="9090025" cy="1200150"/>
          </a:xfrm>
          <a:prstGeom prst="rect">
            <a:avLst/>
          </a:prstGeom>
          <a:noFill/>
          <a:ln w="9525">
            <a:noFill/>
            <a:miter lim="800000"/>
            <a:headEnd/>
            <a:tailEnd/>
          </a:ln>
        </p:spPr>
        <p:txBody>
          <a:bodyPr>
            <a:prstTxWarp prst="textNoShape">
              <a:avLst/>
            </a:prstTxWarp>
            <a:spAutoFit/>
          </a:bodyPr>
          <a:lstStyle/>
          <a:p>
            <a:pPr>
              <a:buFont typeface="Arial" charset="0"/>
              <a:buChar char="•"/>
            </a:pPr>
            <a:r>
              <a:rPr lang="en-US" dirty="0">
                <a:solidFill>
                  <a:srgbClr val="404040"/>
                </a:solidFill>
                <a:latin typeface="Helvetica" charset="0"/>
                <a:ea typeface="Helvetica" charset="0"/>
                <a:cs typeface="Helvetica" charset="0"/>
              </a:rPr>
              <a:t> </a:t>
            </a:r>
            <a:r>
              <a:rPr lang="en-US" dirty="0">
                <a:solidFill>
                  <a:srgbClr val="404040"/>
                </a:solidFill>
                <a:ea typeface="Helvetica" charset="0"/>
                <a:cs typeface="Helvetica" charset="0"/>
              </a:rPr>
              <a:t>1665	</a:t>
            </a:r>
            <a:r>
              <a:rPr lang="en-US" dirty="0" smtClean="0">
                <a:solidFill>
                  <a:srgbClr val="404040"/>
                </a:solidFill>
                <a:ea typeface="Helvetica" charset="0"/>
                <a:cs typeface="Helvetica" charset="0"/>
              </a:rPr>
              <a:t>STRUCTUR		Robert </a:t>
            </a:r>
            <a:r>
              <a:rPr lang="en-US" dirty="0">
                <a:solidFill>
                  <a:srgbClr val="404040"/>
                </a:solidFill>
                <a:ea typeface="Helvetica" charset="0"/>
                <a:cs typeface="Helvetica" charset="0"/>
              </a:rPr>
              <a:t>Hooke 		</a:t>
            </a:r>
            <a:r>
              <a:rPr lang="en-US" dirty="0" smtClean="0">
                <a:solidFill>
                  <a:srgbClr val="404040"/>
                </a:solidFill>
                <a:ea typeface="Helvetica" charset="0"/>
                <a:cs typeface="Helvetica" charset="0"/>
              </a:rPr>
              <a:t>	smallest unit of life</a:t>
            </a:r>
            <a:endParaRPr lang="en-US" dirty="0">
              <a:solidFill>
                <a:srgbClr val="404040"/>
              </a:solidFill>
              <a:ea typeface="Helvetica" charset="0"/>
              <a:cs typeface="Helvetica" charset="0"/>
            </a:endParaRPr>
          </a:p>
          <a:p>
            <a:pPr>
              <a:buFont typeface="Arial" charset="0"/>
              <a:buChar char="•"/>
            </a:pPr>
            <a:r>
              <a:rPr lang="en-US" dirty="0">
                <a:solidFill>
                  <a:srgbClr val="404040"/>
                </a:solidFill>
                <a:ea typeface="Helvetica" charset="0"/>
                <a:cs typeface="Helvetica" charset="0"/>
              </a:rPr>
              <a:t> 1683	</a:t>
            </a:r>
            <a:r>
              <a:rPr lang="en-US" dirty="0" smtClean="0">
                <a:solidFill>
                  <a:srgbClr val="404040"/>
                </a:solidFill>
                <a:ea typeface="Helvetica" charset="0"/>
                <a:cs typeface="Helvetica" charset="0"/>
              </a:rPr>
              <a:t>COMPONENTS	Anton </a:t>
            </a:r>
            <a:r>
              <a:rPr lang="en-US" dirty="0">
                <a:solidFill>
                  <a:srgbClr val="404040"/>
                </a:solidFill>
                <a:ea typeface="Helvetica" charset="0"/>
                <a:cs typeface="Helvetica" charset="0"/>
              </a:rPr>
              <a:t>Von Leeuwenhoek	microscopic view of cell interior</a:t>
            </a:r>
          </a:p>
          <a:p>
            <a:pPr>
              <a:buFont typeface="Arial" charset="0"/>
              <a:buChar char="•"/>
            </a:pPr>
            <a:r>
              <a:rPr lang="en-US" dirty="0">
                <a:solidFill>
                  <a:srgbClr val="404040"/>
                </a:solidFill>
                <a:ea typeface="Helvetica" charset="0"/>
                <a:cs typeface="Helvetica" charset="0"/>
              </a:rPr>
              <a:t> 1839	UNIT of </a:t>
            </a:r>
            <a:r>
              <a:rPr lang="en-US" dirty="0" smtClean="0">
                <a:solidFill>
                  <a:srgbClr val="404040"/>
                </a:solidFill>
                <a:ea typeface="Helvetica" charset="0"/>
                <a:cs typeface="Helvetica" charset="0"/>
              </a:rPr>
              <a:t>LIFE</a:t>
            </a:r>
            <a:r>
              <a:rPr lang="en-US" dirty="0">
                <a:solidFill>
                  <a:srgbClr val="404040"/>
                </a:solidFill>
                <a:ea typeface="Helvetica" charset="0"/>
                <a:cs typeface="Helvetica" charset="0"/>
              </a:rPr>
              <a:t>	</a:t>
            </a:r>
            <a:r>
              <a:rPr lang="en-US" dirty="0" smtClean="0">
                <a:solidFill>
                  <a:srgbClr val="404040"/>
                </a:solidFill>
                <a:ea typeface="Helvetica" charset="0"/>
                <a:cs typeface="Helvetica" charset="0"/>
              </a:rPr>
              <a:t>	</a:t>
            </a:r>
            <a:r>
              <a:rPr lang="en-US" dirty="0" err="1" smtClean="0">
                <a:solidFill>
                  <a:srgbClr val="404040"/>
                </a:solidFill>
                <a:ea typeface="Helvetica" charset="0"/>
                <a:cs typeface="Helvetica" charset="0"/>
              </a:rPr>
              <a:t>Schleiden</a:t>
            </a:r>
            <a:r>
              <a:rPr lang="en-US" dirty="0">
                <a:solidFill>
                  <a:srgbClr val="404040"/>
                </a:solidFill>
                <a:ea typeface="Helvetica" charset="0"/>
                <a:cs typeface="Helvetica" charset="0"/>
              </a:rPr>
              <a:t>/Schwann 	</a:t>
            </a:r>
            <a:r>
              <a:rPr lang="en-US" dirty="0" smtClean="0">
                <a:solidFill>
                  <a:srgbClr val="404040"/>
                </a:solidFill>
                <a:ea typeface="Helvetica" charset="0"/>
                <a:cs typeface="Helvetica" charset="0"/>
              </a:rPr>
              <a:t>	plants</a:t>
            </a:r>
            <a:r>
              <a:rPr lang="en-US" dirty="0">
                <a:solidFill>
                  <a:srgbClr val="404040"/>
                </a:solidFill>
                <a:ea typeface="Helvetica" charset="0"/>
                <a:cs typeface="Helvetica" charset="0"/>
              </a:rPr>
              <a:t>/animals all made of cells</a:t>
            </a:r>
          </a:p>
          <a:p>
            <a:pPr>
              <a:buFont typeface="Arial" charset="0"/>
              <a:buChar char="•"/>
            </a:pPr>
            <a:r>
              <a:rPr lang="en-US" dirty="0">
                <a:solidFill>
                  <a:srgbClr val="404040"/>
                </a:solidFill>
                <a:ea typeface="Helvetica" charset="0"/>
                <a:cs typeface="Helvetica" charset="0"/>
              </a:rPr>
              <a:t> 1855	REGENERATION Virchow/</a:t>
            </a:r>
            <a:r>
              <a:rPr lang="en-US" dirty="0" err="1">
                <a:solidFill>
                  <a:srgbClr val="404040"/>
                </a:solidFill>
                <a:ea typeface="Helvetica" charset="0"/>
                <a:cs typeface="Helvetica" charset="0"/>
              </a:rPr>
              <a:t>Remak</a:t>
            </a:r>
            <a:r>
              <a:rPr lang="en-US" dirty="0">
                <a:solidFill>
                  <a:srgbClr val="404040"/>
                </a:solidFill>
                <a:ea typeface="Helvetica" charset="0"/>
                <a:cs typeface="Helvetica" charset="0"/>
              </a:rPr>
              <a:t>		</a:t>
            </a:r>
            <a:r>
              <a:rPr lang="en-US" dirty="0" smtClean="0">
                <a:solidFill>
                  <a:srgbClr val="404040"/>
                </a:solidFill>
                <a:ea typeface="Helvetica" charset="0"/>
                <a:cs typeface="Helvetica" charset="0"/>
              </a:rPr>
              <a:t>	cells </a:t>
            </a:r>
            <a:r>
              <a:rPr lang="en-US" dirty="0">
                <a:solidFill>
                  <a:srgbClr val="404040"/>
                </a:solidFill>
                <a:ea typeface="Helvetica" charset="0"/>
                <a:cs typeface="Helvetica" charset="0"/>
              </a:rPr>
              <a:t>come from other cells</a:t>
            </a:r>
            <a:r>
              <a:rPr lang="en-US" dirty="0">
                <a:ea typeface="Helvetica" charset="0"/>
                <a:cs typeface="Helvetica" charset="0"/>
              </a:rPr>
              <a:t> </a:t>
            </a:r>
          </a:p>
        </p:txBody>
      </p:sp>
      <p:pic>
        <p:nvPicPr>
          <p:cNvPr id="4" name="Picture 3"/>
          <p:cNvPicPr>
            <a:picLocks noChangeAspect="1"/>
          </p:cNvPicPr>
          <p:nvPr/>
        </p:nvPicPr>
        <p:blipFill>
          <a:blip r:embed="rId3"/>
          <a:stretch>
            <a:fillRect/>
          </a:stretch>
        </p:blipFill>
        <p:spPr>
          <a:xfrm>
            <a:off x="192972" y="2678135"/>
            <a:ext cx="2246951" cy="3243099"/>
          </a:xfrm>
          <a:prstGeom prst="roundRect">
            <a:avLst>
              <a:gd name="adj" fmla="val 8594"/>
            </a:avLst>
          </a:prstGeom>
          <a:solidFill>
            <a:srgbClr val="FFFFFF">
              <a:shade val="85000"/>
            </a:srgbClr>
          </a:solidFill>
          <a:ln>
            <a:noFill/>
          </a:ln>
          <a:effectLst/>
        </p:spPr>
      </p:pic>
      <p:sp>
        <p:nvSpPr>
          <p:cNvPr id="32773" name="Rectangle 4"/>
          <p:cNvSpPr>
            <a:spLocks noChangeArrowheads="1"/>
          </p:cNvSpPr>
          <p:nvPr/>
        </p:nvSpPr>
        <p:spPr bwMode="auto">
          <a:xfrm>
            <a:off x="116687" y="5921153"/>
            <a:ext cx="2768600" cy="523875"/>
          </a:xfrm>
          <a:prstGeom prst="rect">
            <a:avLst/>
          </a:prstGeom>
          <a:noFill/>
          <a:ln w="9525">
            <a:noFill/>
            <a:miter lim="800000"/>
            <a:headEnd/>
            <a:tailEnd/>
          </a:ln>
        </p:spPr>
        <p:txBody>
          <a:bodyPr>
            <a:prstTxWarp prst="textNoShape">
              <a:avLst/>
            </a:prstTxWarp>
            <a:spAutoFit/>
          </a:bodyPr>
          <a:lstStyle/>
          <a:p>
            <a:pPr algn="ctr"/>
            <a:r>
              <a:rPr lang="en-US" sz="1400">
                <a:solidFill>
                  <a:srgbClr val="404040"/>
                </a:solidFill>
                <a:latin typeface="Helvetica" charset="0"/>
                <a:ea typeface="Helvetica" charset="0"/>
                <a:cs typeface="Helvetica" charset="0"/>
              </a:rPr>
              <a:t>Drawing of the structure of </a:t>
            </a:r>
          </a:p>
          <a:p>
            <a:pPr algn="ctr"/>
            <a:r>
              <a:rPr lang="en-US" sz="1400">
                <a:solidFill>
                  <a:srgbClr val="404040"/>
                </a:solidFill>
                <a:latin typeface="Helvetica" charset="0"/>
                <a:ea typeface="Helvetica" charset="0"/>
                <a:cs typeface="Helvetica" charset="0"/>
              </a:rPr>
              <a:t>cork by Hooke in </a:t>
            </a:r>
            <a:r>
              <a:rPr lang="en-US" sz="1400" i="1">
                <a:latin typeface="Palatino Linotype" pitchFamily="-84" charset="0"/>
                <a:hlinkClick r:id="rId4"/>
              </a:rPr>
              <a:t>Micrographia</a:t>
            </a:r>
            <a:endParaRPr lang="en-US" sz="1400">
              <a:latin typeface="Palatino Linotype" pitchFamily="-84" charset="0"/>
            </a:endParaRPr>
          </a:p>
        </p:txBody>
      </p:sp>
      <p:pic>
        <p:nvPicPr>
          <p:cNvPr id="7" name="Picture 6"/>
          <p:cNvPicPr>
            <a:picLocks noChangeAspect="1"/>
          </p:cNvPicPr>
          <p:nvPr/>
        </p:nvPicPr>
        <p:blipFill>
          <a:blip r:embed="rId5"/>
          <a:stretch>
            <a:fillRect/>
          </a:stretch>
        </p:blipFill>
        <p:spPr>
          <a:xfrm>
            <a:off x="3260955" y="2927158"/>
            <a:ext cx="2016011" cy="2994075"/>
          </a:xfrm>
          <a:prstGeom prst="roundRect">
            <a:avLst>
              <a:gd name="adj" fmla="val 4717"/>
            </a:avLst>
          </a:prstGeom>
          <a:solidFill>
            <a:srgbClr val="FFFFFF">
              <a:shade val="85000"/>
            </a:srgbClr>
          </a:solidFill>
          <a:ln>
            <a:noFill/>
          </a:ln>
          <a:effectLst/>
        </p:spPr>
      </p:pic>
      <p:sp>
        <p:nvSpPr>
          <p:cNvPr id="32775" name="Rectangle 7"/>
          <p:cNvSpPr>
            <a:spLocks noChangeArrowheads="1"/>
          </p:cNvSpPr>
          <p:nvPr/>
        </p:nvSpPr>
        <p:spPr bwMode="auto">
          <a:xfrm>
            <a:off x="2728507" y="5968193"/>
            <a:ext cx="3028950" cy="523875"/>
          </a:xfrm>
          <a:prstGeom prst="rect">
            <a:avLst/>
          </a:prstGeom>
          <a:noFill/>
          <a:ln w="9525">
            <a:noFill/>
            <a:miter lim="800000"/>
            <a:headEnd/>
            <a:tailEnd/>
          </a:ln>
        </p:spPr>
        <p:txBody>
          <a:bodyPr>
            <a:prstTxWarp prst="textNoShape">
              <a:avLst/>
            </a:prstTxWarp>
            <a:spAutoFit/>
          </a:bodyPr>
          <a:lstStyle/>
          <a:p>
            <a:pPr algn="ctr"/>
            <a:r>
              <a:rPr lang="en-US" sz="1400" i="1" dirty="0">
                <a:solidFill>
                  <a:srgbClr val="262626"/>
                </a:solidFill>
                <a:latin typeface="Helvetica" charset="0"/>
                <a:ea typeface="Helvetica" charset="0"/>
                <a:cs typeface="Helvetica" charset="0"/>
              </a:rPr>
              <a:t>"The Development of the </a:t>
            </a:r>
            <a:r>
              <a:rPr lang="en-US" sz="1400" i="1" dirty="0" err="1">
                <a:solidFill>
                  <a:srgbClr val="262626"/>
                </a:solidFill>
                <a:latin typeface="Helvetica" charset="0"/>
                <a:ea typeface="Helvetica" charset="0"/>
                <a:cs typeface="Helvetica" charset="0"/>
              </a:rPr>
              <a:t>Medusæ</a:t>
            </a:r>
            <a:r>
              <a:rPr lang="ja-JP" altLang="en-US" sz="1400" i="1" dirty="0">
                <a:solidFill>
                  <a:srgbClr val="262626"/>
                </a:solidFill>
                <a:latin typeface="Helvetica" charset="0"/>
                <a:ea typeface="Helvetica" charset="0"/>
                <a:cs typeface="Helvetica" charset="0"/>
              </a:rPr>
              <a:t>”</a:t>
            </a:r>
            <a:r>
              <a:rPr lang="en-US" altLang="ja-JP" sz="1400" dirty="0">
                <a:solidFill>
                  <a:srgbClr val="262626"/>
                </a:solidFill>
                <a:latin typeface="Helvetica" charset="0"/>
                <a:ea typeface="Helvetica" charset="0"/>
                <a:cs typeface="Helvetica" charset="0"/>
              </a:rPr>
              <a:t> by </a:t>
            </a:r>
            <a:r>
              <a:rPr lang="en-US" altLang="ja-JP" sz="1400" dirty="0" err="1">
                <a:solidFill>
                  <a:srgbClr val="262626"/>
                </a:solidFill>
                <a:latin typeface="Helvetica" charset="0"/>
                <a:ea typeface="Helvetica" charset="0"/>
                <a:cs typeface="Helvetica" charset="0"/>
              </a:rPr>
              <a:t>Schleiden</a:t>
            </a:r>
            <a:r>
              <a:rPr lang="en-US" altLang="ja-JP" sz="1400" dirty="0">
                <a:solidFill>
                  <a:srgbClr val="262626"/>
                </a:solidFill>
                <a:latin typeface="Helvetica" charset="0"/>
                <a:ea typeface="Helvetica" charset="0"/>
                <a:cs typeface="Helvetica" charset="0"/>
              </a:rPr>
              <a:t> in </a:t>
            </a:r>
            <a:r>
              <a:rPr lang="en-US" altLang="ja-JP" sz="1400" i="1" dirty="0">
                <a:solidFill>
                  <a:srgbClr val="262626"/>
                </a:solidFill>
                <a:latin typeface="Helvetica" charset="0"/>
                <a:ea typeface="Helvetica" charset="0"/>
                <a:cs typeface="Helvetica" charset="0"/>
              </a:rPr>
              <a:t>Das Meer</a:t>
            </a:r>
            <a:endParaRPr lang="en-US" sz="1400" i="1" dirty="0">
              <a:solidFill>
                <a:srgbClr val="262626"/>
              </a:solidFill>
              <a:latin typeface="Helvetica" charset="0"/>
              <a:ea typeface="Helvetica" charset="0"/>
              <a:cs typeface="Helvetica" charset="0"/>
            </a:endParaRPr>
          </a:p>
        </p:txBody>
      </p:sp>
      <p:pic>
        <p:nvPicPr>
          <p:cNvPr id="11" name="Picture 10" descr="Logos.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0260" y="6462782"/>
            <a:ext cx="2255242" cy="342184"/>
          </a:xfrm>
          <a:prstGeom prst="rect">
            <a:avLst/>
          </a:prstGeom>
        </p:spPr>
      </p:pic>
      <p:pic>
        <p:nvPicPr>
          <p:cNvPr id="12" name="Picture 11" descr="2_cell_dividing Hamdoun.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92352" y="3068935"/>
            <a:ext cx="2941654" cy="283415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3" name="Rectangle 10"/>
          <p:cNvSpPr>
            <a:spLocks noChangeArrowheads="1"/>
          </p:cNvSpPr>
          <p:nvPr/>
        </p:nvSpPr>
        <p:spPr bwMode="auto">
          <a:xfrm>
            <a:off x="5435600" y="5903086"/>
            <a:ext cx="3987800" cy="954107"/>
          </a:xfrm>
          <a:prstGeom prst="rect">
            <a:avLst/>
          </a:prstGeom>
          <a:noFill/>
          <a:ln w="9525">
            <a:noFill/>
            <a:miter lim="800000"/>
            <a:headEnd/>
            <a:tailEnd/>
          </a:ln>
        </p:spPr>
        <p:txBody>
          <a:bodyPr wrap="square">
            <a:prstTxWarp prst="textNoShape">
              <a:avLst/>
            </a:prstTxWarp>
            <a:spAutoFit/>
          </a:bodyPr>
          <a:lstStyle/>
          <a:p>
            <a:pPr algn="ctr"/>
            <a:r>
              <a:rPr lang="en-US" sz="1400" dirty="0" smtClean="0">
                <a:solidFill>
                  <a:srgbClr val="262626"/>
                </a:solidFill>
                <a:latin typeface="Helvetica" charset="0"/>
                <a:ea typeface="Helvetica" charset="0"/>
                <a:cs typeface="Helvetica" charset="0"/>
              </a:rPr>
              <a:t>Immunofluorescence confocal </a:t>
            </a:r>
            <a:r>
              <a:rPr lang="en-US" sz="1400" dirty="0">
                <a:solidFill>
                  <a:srgbClr val="262626"/>
                </a:solidFill>
                <a:latin typeface="Helvetica" charset="0"/>
                <a:ea typeface="Helvetica" charset="0"/>
                <a:cs typeface="Helvetica" charset="0"/>
              </a:rPr>
              <a:t>image of </a:t>
            </a:r>
            <a:r>
              <a:rPr lang="en-US" sz="1400" dirty="0" smtClean="0">
                <a:solidFill>
                  <a:srgbClr val="262626"/>
                </a:solidFill>
                <a:latin typeface="Helvetica" charset="0"/>
                <a:ea typeface="Helvetica" charset="0"/>
                <a:cs typeface="Helvetica" charset="0"/>
              </a:rPr>
              <a:t>a dividing sea </a:t>
            </a:r>
            <a:r>
              <a:rPr lang="en-US" sz="1400" dirty="0">
                <a:solidFill>
                  <a:srgbClr val="262626"/>
                </a:solidFill>
                <a:latin typeface="Helvetica" charset="0"/>
                <a:ea typeface="Helvetica" charset="0"/>
                <a:cs typeface="Helvetica" charset="0"/>
              </a:rPr>
              <a:t>urchin embryo undergoing cell </a:t>
            </a:r>
            <a:r>
              <a:rPr lang="en-US" sz="1400" dirty="0" smtClean="0">
                <a:solidFill>
                  <a:srgbClr val="262626"/>
                </a:solidFill>
                <a:latin typeface="Helvetica" charset="0"/>
                <a:ea typeface="Helvetica" charset="0"/>
                <a:cs typeface="Helvetica" charset="0"/>
              </a:rPr>
              <a:t>division taken by </a:t>
            </a:r>
            <a:r>
              <a:rPr lang="en-US" sz="1400" dirty="0" err="1" smtClean="0">
                <a:solidFill>
                  <a:srgbClr val="262626"/>
                </a:solidFill>
                <a:latin typeface="Helvetica" charset="0"/>
                <a:ea typeface="Helvetica" charset="0"/>
                <a:cs typeface="Helvetica" charset="0"/>
              </a:rPr>
              <a:t>Amro</a:t>
            </a:r>
            <a:r>
              <a:rPr lang="en-US" sz="1400" dirty="0" smtClean="0">
                <a:solidFill>
                  <a:srgbClr val="262626"/>
                </a:solidFill>
                <a:latin typeface="Helvetica" charset="0"/>
                <a:ea typeface="Helvetica" charset="0"/>
                <a:cs typeface="Helvetica" charset="0"/>
              </a:rPr>
              <a:t> </a:t>
            </a:r>
            <a:r>
              <a:rPr lang="en-US" sz="1400" dirty="0" err="1" smtClean="0">
                <a:solidFill>
                  <a:srgbClr val="262626"/>
                </a:solidFill>
                <a:latin typeface="Helvetica" charset="0"/>
                <a:ea typeface="Helvetica" charset="0"/>
                <a:cs typeface="Helvetica" charset="0"/>
              </a:rPr>
              <a:t>Hamdoun</a:t>
            </a:r>
            <a:r>
              <a:rPr lang="en-US" sz="1400" dirty="0" smtClean="0">
                <a:solidFill>
                  <a:srgbClr val="262626"/>
                </a:solidFill>
                <a:latin typeface="Helvetica" charset="0"/>
                <a:ea typeface="Helvetica" charset="0"/>
                <a:cs typeface="Helvetica" charset="0"/>
              </a:rPr>
              <a:t> UCSD.</a:t>
            </a:r>
          </a:p>
          <a:p>
            <a:pPr algn="ctr"/>
            <a:r>
              <a:rPr lang="en-US" sz="1400" dirty="0" smtClean="0">
                <a:solidFill>
                  <a:srgbClr val="262626"/>
                </a:solidFill>
                <a:latin typeface="Helvetica" charset="0"/>
                <a:ea typeface="Helvetica" charset="0"/>
                <a:cs typeface="Helvetica" charset="0"/>
              </a:rPr>
              <a:t> </a:t>
            </a:r>
            <a:r>
              <a:rPr lang="en-US" sz="1400" dirty="0">
                <a:solidFill>
                  <a:srgbClr val="262626"/>
                </a:solidFill>
                <a:latin typeface="Helvetica" charset="0"/>
                <a:ea typeface="Helvetica" charset="0"/>
                <a:cs typeface="Helvetica" charset="0"/>
              </a:rPr>
              <a:t>http://</a:t>
            </a:r>
            <a:r>
              <a:rPr lang="en-US" sz="1400" dirty="0" err="1">
                <a:solidFill>
                  <a:srgbClr val="262626"/>
                </a:solidFill>
                <a:latin typeface="Helvetica" charset="0"/>
                <a:ea typeface="Helvetica" charset="0"/>
                <a:cs typeface="Helvetica" charset="0"/>
              </a:rPr>
              <a:t>www.hamdounlab.org</a:t>
            </a:r>
            <a:r>
              <a:rPr lang="en-US" sz="1400" dirty="0">
                <a:solidFill>
                  <a:srgbClr val="262626"/>
                </a:solidFill>
                <a:latin typeface="Helvetica" charset="0"/>
                <a:ea typeface="Helvetica" charset="0"/>
                <a:cs typeface="Helvetica" charset="0"/>
              </a:rPr>
              <a:t>/</a:t>
            </a:r>
          </a:p>
        </p:txBody>
      </p:sp>
    </p:spTree>
    <p:extLst>
      <p:ext uri="{BB962C8B-B14F-4D97-AF65-F5344CB8AC3E}">
        <p14:creationId xmlns:p14="http://schemas.microsoft.com/office/powerpoint/2010/main" val="2227814526"/>
      </p:ext>
    </p:extLst>
  </p:cSld>
  <p:clrMapOvr>
    <a:masterClrMapping/>
  </p:clrMapOvr>
  <p:transition xmlns:p14="http://schemas.microsoft.com/office/powerpoint/2010/main" spd="slow"/>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5"/>
          <p:cNvSpPr txBox="1">
            <a:spLocks/>
          </p:cNvSpPr>
          <p:nvPr/>
        </p:nvSpPr>
        <p:spPr bwMode="auto">
          <a:xfrm>
            <a:off x="598488" y="2328863"/>
            <a:ext cx="8229600" cy="1600200"/>
          </a:xfrm>
          <a:prstGeom prst="rect">
            <a:avLst/>
          </a:prstGeom>
          <a:noFill/>
          <a:ln w="9525">
            <a:noFill/>
            <a:miter lim="800000"/>
            <a:headEnd/>
            <a:tailEnd/>
          </a:ln>
        </p:spPr>
        <p:txBody>
          <a:bodyPr anchor="b">
            <a:prstTxWarp prst="textNoShape">
              <a:avLst/>
            </a:prstTxWarp>
          </a:bodyPr>
          <a:lstStyle/>
          <a:p>
            <a:pPr algn="ctr"/>
            <a:r>
              <a:rPr lang="en-US" sz="5400" dirty="0">
                <a:solidFill>
                  <a:srgbClr val="12919C"/>
                </a:solidFill>
                <a:latin typeface="+mj-lt"/>
                <a:ea typeface="Helvetica" charset="0"/>
                <a:cs typeface="Helvetica" charset="0"/>
              </a:rPr>
              <a:t>How Do We</a:t>
            </a:r>
          </a:p>
          <a:p>
            <a:pPr algn="ctr"/>
            <a:r>
              <a:rPr lang="en-US" sz="5400" dirty="0">
                <a:solidFill>
                  <a:srgbClr val="12919C"/>
                </a:solidFill>
                <a:latin typeface="+mj-lt"/>
                <a:ea typeface="Helvetica" charset="0"/>
                <a:cs typeface="Helvetica" charset="0"/>
              </a:rPr>
              <a:t> Visualize Cells? </a:t>
            </a:r>
          </a:p>
        </p:txBody>
      </p:sp>
      <p:pic>
        <p:nvPicPr>
          <p:cNvPr id="3" name="Picture 2" descr="Logos.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9330" y="6291690"/>
            <a:ext cx="2255242" cy="342184"/>
          </a:xfrm>
          <a:prstGeom prst="rect">
            <a:avLst/>
          </a:prstGeom>
        </p:spPr>
      </p:pic>
    </p:spTree>
    <p:extLst>
      <p:ext uri="{BB962C8B-B14F-4D97-AF65-F5344CB8AC3E}">
        <p14:creationId xmlns:p14="http://schemas.microsoft.com/office/powerpoint/2010/main" val="435807631"/>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Box 9"/>
          <p:cNvSpPr txBox="1">
            <a:spLocks noChangeArrowheads="1"/>
          </p:cNvSpPr>
          <p:nvPr/>
        </p:nvSpPr>
        <p:spPr bwMode="auto">
          <a:xfrm>
            <a:off x="480001" y="0"/>
            <a:ext cx="8140700" cy="1200329"/>
          </a:xfrm>
          <a:prstGeom prst="rect">
            <a:avLst/>
          </a:prstGeom>
          <a:noFill/>
          <a:ln w="9525">
            <a:noFill/>
            <a:miter lim="800000"/>
            <a:headEnd/>
            <a:tailEnd/>
          </a:ln>
        </p:spPr>
        <p:txBody>
          <a:bodyPr>
            <a:prstTxWarp prst="textNoShape">
              <a:avLst/>
            </a:prstTxWarp>
            <a:spAutoFit/>
          </a:bodyPr>
          <a:lstStyle/>
          <a:p>
            <a:pPr algn="ctr"/>
            <a:r>
              <a:rPr lang="en-US" sz="4000" dirty="0">
                <a:solidFill>
                  <a:srgbClr val="12919C"/>
                </a:solidFill>
                <a:latin typeface="+mj-lt"/>
                <a:ea typeface="Helvetica" charset="0"/>
                <a:cs typeface="Helvetica" charset="0"/>
              </a:rPr>
              <a:t>Making the Invisible </a:t>
            </a:r>
            <a:r>
              <a:rPr lang="en-US" sz="4000" dirty="0" smtClean="0">
                <a:solidFill>
                  <a:srgbClr val="12919C"/>
                </a:solidFill>
                <a:latin typeface="+mj-lt"/>
                <a:ea typeface="Helvetica" charset="0"/>
                <a:cs typeface="Helvetica" charset="0"/>
              </a:rPr>
              <a:t>Visible</a:t>
            </a:r>
          </a:p>
          <a:p>
            <a:pPr algn="ctr"/>
            <a:r>
              <a:rPr lang="en-US" sz="3200" i="1" dirty="0" err="1">
                <a:solidFill>
                  <a:srgbClr val="7F7F7F"/>
                </a:solidFill>
                <a:latin typeface="Helvetica" charset="0"/>
                <a:ea typeface="Helvetica" charset="0"/>
                <a:cs typeface="Helvetica" charset="0"/>
              </a:rPr>
              <a:t>Noske</a:t>
            </a:r>
            <a:r>
              <a:rPr lang="en-US" sz="3200" i="1" dirty="0">
                <a:solidFill>
                  <a:srgbClr val="7F7F7F"/>
                </a:solidFill>
                <a:latin typeface="Helvetica" charset="0"/>
                <a:ea typeface="Helvetica" charset="0"/>
                <a:cs typeface="Helvetica" charset="0"/>
              </a:rPr>
              <a:t>, A. 2012.Separation of a Cell. </a:t>
            </a:r>
            <a:endParaRPr lang="en-US" sz="3200" dirty="0">
              <a:solidFill>
                <a:srgbClr val="7F7F7F"/>
              </a:solidFill>
              <a:latin typeface="+mj-lt"/>
              <a:ea typeface="Helvetica" charset="0"/>
              <a:cs typeface="Helvetica" charset="0"/>
            </a:endParaRPr>
          </a:p>
        </p:txBody>
      </p:sp>
      <p:grpSp>
        <p:nvGrpSpPr>
          <p:cNvPr id="2" name="Group 1"/>
          <p:cNvGrpSpPr>
            <a:grpSpLocks/>
          </p:cNvGrpSpPr>
          <p:nvPr/>
        </p:nvGrpSpPr>
        <p:grpSpPr bwMode="auto">
          <a:xfrm>
            <a:off x="2692627" y="3467306"/>
            <a:ext cx="3802729" cy="1167044"/>
            <a:chOff x="1308578" y="2667776"/>
            <a:chExt cx="4497035" cy="1356360"/>
          </a:xfrm>
        </p:grpSpPr>
        <p:sp>
          <p:nvSpPr>
            <p:cNvPr id="35858" name="TextBox 5"/>
            <p:cNvSpPr txBox="1">
              <a:spLocks noChangeArrowheads="1"/>
            </p:cNvSpPr>
            <p:nvPr/>
          </p:nvSpPr>
          <p:spPr bwMode="auto">
            <a:xfrm>
              <a:off x="1308578" y="3081443"/>
              <a:ext cx="2019855" cy="608096"/>
            </a:xfrm>
            <a:prstGeom prst="rect">
              <a:avLst/>
            </a:prstGeom>
            <a:noFill/>
            <a:ln w="9525">
              <a:noFill/>
              <a:miter lim="800000"/>
              <a:headEnd/>
              <a:tailEnd/>
            </a:ln>
          </p:spPr>
          <p:txBody>
            <a:bodyPr wrap="square">
              <a:prstTxWarp prst="textNoShape">
                <a:avLst/>
              </a:prstTxWarp>
              <a:spAutoFit/>
            </a:bodyPr>
            <a:lstStyle/>
            <a:p>
              <a:r>
                <a:rPr lang="en-US" sz="2800" dirty="0">
                  <a:solidFill>
                    <a:srgbClr val="404040"/>
                  </a:solidFill>
                  <a:ea typeface="Helvetica" charset="0"/>
                  <a:cs typeface="Helvetica" charset="0"/>
                </a:rPr>
                <a:t>Staining</a:t>
              </a:r>
            </a:p>
          </p:txBody>
        </p:sp>
        <p:pic>
          <p:nvPicPr>
            <p:cNvPr id="35859" name="Picture 6" descr="Ink.png"/>
            <p:cNvPicPr>
              <a:picLocks noChangeAspect="1"/>
            </p:cNvPicPr>
            <p:nvPr/>
          </p:nvPicPr>
          <p:blipFill>
            <a:blip r:embed="rId3"/>
            <a:srcRect/>
            <a:stretch>
              <a:fillRect/>
            </a:stretch>
          </p:blipFill>
          <p:spPr bwMode="auto">
            <a:xfrm>
              <a:off x="4383213" y="2667776"/>
              <a:ext cx="1422400" cy="1356360"/>
            </a:xfrm>
            <a:prstGeom prst="rect">
              <a:avLst/>
            </a:prstGeom>
            <a:noFill/>
            <a:ln w="9525">
              <a:noFill/>
              <a:miter lim="800000"/>
              <a:headEnd/>
              <a:tailEnd/>
            </a:ln>
          </p:spPr>
        </p:pic>
      </p:grpSp>
      <p:grpSp>
        <p:nvGrpSpPr>
          <p:cNvPr id="3" name="Group 2"/>
          <p:cNvGrpSpPr>
            <a:grpSpLocks/>
          </p:cNvGrpSpPr>
          <p:nvPr/>
        </p:nvGrpSpPr>
        <p:grpSpPr bwMode="auto">
          <a:xfrm>
            <a:off x="2660412" y="1789767"/>
            <a:ext cx="3529334" cy="1253036"/>
            <a:chOff x="1308578" y="4943258"/>
            <a:chExt cx="4173592" cy="1457960"/>
          </a:xfrm>
        </p:grpSpPr>
        <p:sp>
          <p:nvSpPr>
            <p:cNvPr id="35856" name="TextBox 7"/>
            <p:cNvSpPr txBox="1">
              <a:spLocks noChangeArrowheads="1"/>
            </p:cNvSpPr>
            <p:nvPr/>
          </p:nvSpPr>
          <p:spPr bwMode="auto">
            <a:xfrm>
              <a:off x="1308578" y="5122310"/>
              <a:ext cx="2593515" cy="931088"/>
            </a:xfrm>
            <a:prstGeom prst="rect">
              <a:avLst/>
            </a:prstGeom>
            <a:noFill/>
            <a:ln w="9525">
              <a:noFill/>
              <a:miter lim="800000"/>
              <a:headEnd/>
              <a:tailEnd/>
            </a:ln>
          </p:spPr>
          <p:txBody>
            <a:bodyPr wrap="square">
              <a:prstTxWarp prst="textNoShape">
                <a:avLst/>
              </a:prstTxWarp>
              <a:spAutoFit/>
            </a:bodyPr>
            <a:lstStyle/>
            <a:p>
              <a:pPr algn="ctr"/>
              <a:r>
                <a:rPr lang="en-US" sz="2800" dirty="0" smtClean="0">
                  <a:solidFill>
                    <a:srgbClr val="404040"/>
                  </a:solidFill>
                  <a:ea typeface="Helvetica" charset="0"/>
                  <a:cs typeface="Helvetica" charset="0"/>
                </a:rPr>
                <a:t>Wavelength</a:t>
              </a:r>
              <a:endParaRPr lang="en-US" sz="2800" dirty="0">
                <a:solidFill>
                  <a:srgbClr val="404040"/>
                </a:solidFill>
                <a:ea typeface="Helvetica" charset="0"/>
                <a:cs typeface="Helvetica" charset="0"/>
              </a:endParaRPr>
            </a:p>
            <a:p>
              <a:pPr algn="ctr"/>
              <a:r>
                <a:rPr lang="en-US" dirty="0" smtClean="0">
                  <a:solidFill>
                    <a:srgbClr val="404040"/>
                  </a:solidFill>
                  <a:ea typeface="Helvetica" charset="0"/>
                  <a:cs typeface="Helvetica" charset="0"/>
                </a:rPr>
                <a:t>Light absorption</a:t>
              </a:r>
              <a:endParaRPr lang="en-US" dirty="0">
                <a:solidFill>
                  <a:srgbClr val="404040"/>
                </a:solidFill>
                <a:ea typeface="Helvetica" charset="0"/>
                <a:cs typeface="Helvetica" charset="0"/>
              </a:endParaRPr>
            </a:p>
          </p:txBody>
        </p:sp>
        <p:pic>
          <p:nvPicPr>
            <p:cNvPr id="35857" name="Picture 8" descr="Wavelength1.png"/>
            <p:cNvPicPr>
              <a:picLocks noChangeAspect="1"/>
            </p:cNvPicPr>
            <p:nvPr/>
          </p:nvPicPr>
          <p:blipFill>
            <a:blip r:embed="rId4"/>
            <a:srcRect/>
            <a:stretch>
              <a:fillRect/>
            </a:stretch>
          </p:blipFill>
          <p:spPr bwMode="auto">
            <a:xfrm>
              <a:off x="4618569" y="4943258"/>
              <a:ext cx="863601" cy="1457960"/>
            </a:xfrm>
            <a:prstGeom prst="rect">
              <a:avLst/>
            </a:prstGeom>
            <a:noFill/>
            <a:ln w="9525">
              <a:noFill/>
              <a:miter lim="800000"/>
              <a:headEnd/>
              <a:tailEnd/>
            </a:ln>
          </p:spPr>
        </p:pic>
      </p:grpSp>
      <p:grpSp>
        <p:nvGrpSpPr>
          <p:cNvPr id="4" name="Group 21"/>
          <p:cNvGrpSpPr>
            <a:grpSpLocks/>
          </p:cNvGrpSpPr>
          <p:nvPr/>
        </p:nvGrpSpPr>
        <p:grpSpPr bwMode="auto">
          <a:xfrm>
            <a:off x="2692627" y="5373986"/>
            <a:ext cx="3659149" cy="1113809"/>
            <a:chOff x="828677" y="5265357"/>
            <a:chExt cx="4327044" cy="1295400"/>
          </a:xfrm>
        </p:grpSpPr>
        <p:sp>
          <p:nvSpPr>
            <p:cNvPr id="35854" name="TextBox 3"/>
            <p:cNvSpPr txBox="1">
              <a:spLocks noChangeArrowheads="1"/>
            </p:cNvSpPr>
            <p:nvPr/>
          </p:nvSpPr>
          <p:spPr bwMode="auto">
            <a:xfrm>
              <a:off x="828677" y="5468407"/>
              <a:ext cx="2196802" cy="954107"/>
            </a:xfrm>
            <a:prstGeom prst="rect">
              <a:avLst/>
            </a:prstGeom>
            <a:noFill/>
            <a:ln w="9525">
              <a:noFill/>
              <a:miter lim="800000"/>
              <a:headEnd/>
              <a:tailEnd/>
            </a:ln>
          </p:spPr>
          <p:txBody>
            <a:bodyPr wrap="square">
              <a:prstTxWarp prst="textNoShape">
                <a:avLst/>
              </a:prstTxWarp>
              <a:spAutoFit/>
            </a:bodyPr>
            <a:lstStyle/>
            <a:p>
              <a:r>
                <a:rPr lang="en-US" sz="2800" dirty="0" smtClean="0">
                  <a:solidFill>
                    <a:srgbClr val="404040"/>
                  </a:solidFill>
                  <a:ea typeface="Helvetica" charset="0"/>
                  <a:cs typeface="Helvetica" charset="0"/>
                </a:rPr>
                <a:t>Flagging/ Tagging</a:t>
              </a:r>
              <a:endParaRPr lang="en-US" sz="2800" dirty="0">
                <a:solidFill>
                  <a:srgbClr val="404040"/>
                </a:solidFill>
                <a:ea typeface="Helvetica" charset="0"/>
                <a:cs typeface="Helvetica" charset="0"/>
              </a:endParaRPr>
            </a:p>
          </p:txBody>
        </p:sp>
        <p:pic>
          <p:nvPicPr>
            <p:cNvPr id="35855" name="Picture 4" descr="Flag.png"/>
            <p:cNvPicPr>
              <a:picLocks noChangeAspect="1"/>
            </p:cNvPicPr>
            <p:nvPr/>
          </p:nvPicPr>
          <p:blipFill>
            <a:blip r:embed="rId5"/>
            <a:srcRect/>
            <a:stretch>
              <a:fillRect/>
            </a:stretch>
          </p:blipFill>
          <p:spPr bwMode="auto">
            <a:xfrm>
              <a:off x="4092098" y="5265357"/>
              <a:ext cx="1063623" cy="1295400"/>
            </a:xfrm>
            <a:prstGeom prst="rect">
              <a:avLst/>
            </a:prstGeom>
            <a:noFill/>
            <a:ln w="9525">
              <a:noFill/>
              <a:miter lim="800000"/>
              <a:headEnd/>
              <a:tailEnd/>
            </a:ln>
          </p:spPr>
        </p:pic>
      </p:grpSp>
      <p:pic>
        <p:nvPicPr>
          <p:cNvPr id="21" name="Picture 20" descr="Video_icon1.png">
            <a:hlinkClick r:id="rId6"/>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00196" y="1252571"/>
            <a:ext cx="594500" cy="444791"/>
          </a:xfrm>
          <a:prstGeom prst="rect">
            <a:avLst/>
          </a:prstGeom>
        </p:spPr>
      </p:pic>
      <p:pic>
        <p:nvPicPr>
          <p:cNvPr id="22" name="Picture 21" descr="Logos.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37126" y="6368930"/>
            <a:ext cx="1746168" cy="264943"/>
          </a:xfrm>
          <a:prstGeom prst="rect">
            <a:avLst/>
          </a:prstGeom>
        </p:spPr>
      </p:pic>
    </p:spTree>
    <p:extLst>
      <p:ext uri="{BB962C8B-B14F-4D97-AF65-F5344CB8AC3E}">
        <p14:creationId xmlns:p14="http://schemas.microsoft.com/office/powerpoint/2010/main" val="129212177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Box 9"/>
          <p:cNvSpPr txBox="1">
            <a:spLocks noChangeArrowheads="1"/>
          </p:cNvSpPr>
          <p:nvPr/>
        </p:nvSpPr>
        <p:spPr bwMode="auto">
          <a:xfrm>
            <a:off x="480001" y="0"/>
            <a:ext cx="8140700" cy="1077218"/>
          </a:xfrm>
          <a:prstGeom prst="rect">
            <a:avLst/>
          </a:prstGeom>
          <a:noFill/>
          <a:ln w="9525">
            <a:noFill/>
            <a:miter lim="800000"/>
            <a:headEnd/>
            <a:tailEnd/>
          </a:ln>
        </p:spPr>
        <p:txBody>
          <a:bodyPr>
            <a:prstTxWarp prst="textNoShape">
              <a:avLst/>
            </a:prstTxWarp>
            <a:spAutoFit/>
          </a:bodyPr>
          <a:lstStyle/>
          <a:p>
            <a:pPr algn="ctr"/>
            <a:r>
              <a:rPr lang="en-US" sz="4000" dirty="0">
                <a:solidFill>
                  <a:srgbClr val="12919C"/>
                </a:solidFill>
                <a:latin typeface="+mj-lt"/>
                <a:ea typeface="Helvetica" charset="0"/>
                <a:cs typeface="Helvetica" charset="0"/>
              </a:rPr>
              <a:t>Making the Invisible </a:t>
            </a:r>
            <a:r>
              <a:rPr lang="en-US" sz="4000" dirty="0" smtClean="0">
                <a:solidFill>
                  <a:srgbClr val="12919C"/>
                </a:solidFill>
                <a:latin typeface="+mj-lt"/>
                <a:ea typeface="Helvetica" charset="0"/>
                <a:cs typeface="Helvetica" charset="0"/>
              </a:rPr>
              <a:t>Visible</a:t>
            </a:r>
            <a:endParaRPr lang="en-US" sz="2400" dirty="0" smtClean="0">
              <a:solidFill>
                <a:srgbClr val="12919C"/>
              </a:solidFill>
              <a:latin typeface="+mj-lt"/>
              <a:ea typeface="Helvetica" charset="0"/>
              <a:cs typeface="Helvetica" charset="0"/>
            </a:endParaRPr>
          </a:p>
          <a:p>
            <a:r>
              <a:rPr lang="en-US" sz="2400" i="1" dirty="0" smtClean="0">
                <a:solidFill>
                  <a:srgbClr val="7F7F7F"/>
                </a:solidFill>
                <a:latin typeface="Helvetica" charset="0"/>
                <a:ea typeface="Helvetica" charset="0"/>
                <a:cs typeface="Helvetica" charset="0"/>
              </a:rPr>
              <a:t>              </a:t>
            </a:r>
            <a:r>
              <a:rPr lang="en-US" sz="2400" i="1" dirty="0" err="1" smtClean="0">
                <a:solidFill>
                  <a:srgbClr val="7F7F7F"/>
                </a:solidFill>
                <a:latin typeface="Helvetica" charset="0"/>
                <a:ea typeface="Helvetica" charset="0"/>
                <a:cs typeface="Helvetica" charset="0"/>
              </a:rPr>
              <a:t>Noske</a:t>
            </a:r>
            <a:r>
              <a:rPr lang="en-US" sz="2400" i="1" dirty="0">
                <a:solidFill>
                  <a:srgbClr val="7F7F7F"/>
                </a:solidFill>
                <a:latin typeface="Helvetica" charset="0"/>
                <a:ea typeface="Helvetica" charset="0"/>
                <a:cs typeface="Helvetica" charset="0"/>
              </a:rPr>
              <a:t>, A. 2012.Separation of a Cell. </a:t>
            </a:r>
            <a:endParaRPr lang="en-US" sz="2400" dirty="0">
              <a:solidFill>
                <a:srgbClr val="7F7F7F"/>
              </a:solidFill>
              <a:latin typeface="+mj-lt"/>
              <a:ea typeface="Helvetica" charset="0"/>
              <a:cs typeface="Helvetica" charset="0"/>
            </a:endParaRPr>
          </a:p>
        </p:txBody>
      </p:sp>
      <p:pic>
        <p:nvPicPr>
          <p:cNvPr id="21" name="Picture 20" descr="Video_icon1.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57562" y="648841"/>
            <a:ext cx="472239" cy="353318"/>
          </a:xfrm>
          <a:prstGeom prst="rect">
            <a:avLst/>
          </a:prstGeom>
        </p:spPr>
      </p:pic>
      <p:pic>
        <p:nvPicPr>
          <p:cNvPr id="22" name="Picture 21" descr="Logos.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7126" y="6340475"/>
            <a:ext cx="2373144" cy="360073"/>
          </a:xfrm>
          <a:prstGeom prst="rect">
            <a:avLst/>
          </a:prstGeom>
        </p:spPr>
      </p:pic>
      <p:grpSp>
        <p:nvGrpSpPr>
          <p:cNvPr id="14" name="Group 13"/>
          <p:cNvGrpSpPr>
            <a:grpSpLocks/>
          </p:cNvGrpSpPr>
          <p:nvPr/>
        </p:nvGrpSpPr>
        <p:grpSpPr bwMode="auto">
          <a:xfrm>
            <a:off x="828675" y="3149600"/>
            <a:ext cx="3978275" cy="1357313"/>
            <a:chOff x="1308578" y="2667776"/>
            <a:chExt cx="3977901" cy="1356360"/>
          </a:xfrm>
        </p:grpSpPr>
        <p:sp>
          <p:nvSpPr>
            <p:cNvPr id="15" name="TextBox 5"/>
            <p:cNvSpPr txBox="1">
              <a:spLocks noChangeArrowheads="1"/>
            </p:cNvSpPr>
            <p:nvPr/>
          </p:nvSpPr>
          <p:spPr bwMode="auto">
            <a:xfrm>
              <a:off x="1308578" y="3081443"/>
              <a:ext cx="1642134" cy="523220"/>
            </a:xfrm>
            <a:prstGeom prst="rect">
              <a:avLst/>
            </a:prstGeom>
            <a:noFill/>
            <a:ln w="9525">
              <a:noFill/>
              <a:miter lim="800000"/>
              <a:headEnd/>
              <a:tailEnd/>
            </a:ln>
          </p:spPr>
          <p:txBody>
            <a:bodyPr>
              <a:prstTxWarp prst="textNoShape">
                <a:avLst/>
              </a:prstTxWarp>
              <a:spAutoFit/>
            </a:bodyPr>
            <a:lstStyle/>
            <a:p>
              <a:r>
                <a:rPr lang="en-US" sz="2800" dirty="0">
                  <a:solidFill>
                    <a:srgbClr val="404040"/>
                  </a:solidFill>
                  <a:latin typeface="Arial"/>
                  <a:ea typeface="Helvetica" charset="0"/>
                  <a:cs typeface="Arial"/>
                </a:rPr>
                <a:t>Staining</a:t>
              </a:r>
            </a:p>
          </p:txBody>
        </p:sp>
        <p:pic>
          <p:nvPicPr>
            <p:cNvPr id="16" name="Picture 6" descr="Ink.png"/>
            <p:cNvPicPr>
              <a:picLocks noChangeAspect="1"/>
            </p:cNvPicPr>
            <p:nvPr/>
          </p:nvPicPr>
          <p:blipFill>
            <a:blip r:embed="rId6"/>
            <a:srcRect/>
            <a:stretch>
              <a:fillRect/>
            </a:stretch>
          </p:blipFill>
          <p:spPr bwMode="auto">
            <a:xfrm>
              <a:off x="3864079" y="2667776"/>
              <a:ext cx="1422400" cy="1356360"/>
            </a:xfrm>
            <a:prstGeom prst="rect">
              <a:avLst/>
            </a:prstGeom>
            <a:noFill/>
            <a:ln w="9525">
              <a:noFill/>
              <a:miter lim="800000"/>
              <a:headEnd/>
              <a:tailEnd/>
            </a:ln>
          </p:spPr>
        </p:pic>
      </p:grpSp>
      <p:pic>
        <p:nvPicPr>
          <p:cNvPr id="17" name="Picture 16"/>
          <p:cNvPicPr>
            <a:picLocks noChangeAspect="1"/>
          </p:cNvPicPr>
          <p:nvPr/>
        </p:nvPicPr>
        <p:blipFill>
          <a:blip r:embed="rId7"/>
          <a:srcRect/>
          <a:stretch>
            <a:fillRect/>
          </a:stretch>
        </p:blipFill>
        <p:spPr bwMode="auto">
          <a:xfrm>
            <a:off x="5383213" y="3079750"/>
            <a:ext cx="1255712" cy="1357313"/>
          </a:xfrm>
          <a:prstGeom prst="rect">
            <a:avLst/>
          </a:prstGeom>
          <a:noFill/>
          <a:ln w="9525">
            <a:noFill/>
            <a:miter lim="800000"/>
            <a:headEnd/>
            <a:tailEnd/>
          </a:ln>
        </p:spPr>
      </p:pic>
      <p:pic>
        <p:nvPicPr>
          <p:cNvPr id="18" name="Picture 17"/>
          <p:cNvPicPr>
            <a:picLocks noChangeAspect="1"/>
          </p:cNvPicPr>
          <p:nvPr/>
        </p:nvPicPr>
        <p:blipFill>
          <a:blip r:embed="rId8"/>
          <a:stretch>
            <a:fillRect/>
          </a:stretch>
        </p:blipFill>
        <p:spPr>
          <a:xfrm>
            <a:off x="6857562" y="2881488"/>
            <a:ext cx="2015233" cy="1625312"/>
          </a:xfrm>
          <a:prstGeom prst="roundRect">
            <a:avLst>
              <a:gd name="adj" fmla="val 16667"/>
            </a:avLst>
          </a:prstGeom>
          <a:ln>
            <a:noFill/>
          </a:ln>
          <a:effectLst/>
          <a:scene3d>
            <a:camera prst="orthographicFront"/>
            <a:lightRig rig="contrasting" dir="t">
              <a:rot lat="0" lon="0" rev="4200000"/>
            </a:lightRig>
          </a:scene3d>
          <a:sp3d prstMaterial="plastic">
            <a:contourClr>
              <a:srgbClr val="969696"/>
            </a:contourClr>
          </a:sp3d>
        </p:spPr>
      </p:pic>
      <p:grpSp>
        <p:nvGrpSpPr>
          <p:cNvPr id="19" name="Group 18"/>
          <p:cNvGrpSpPr>
            <a:grpSpLocks/>
          </p:cNvGrpSpPr>
          <p:nvPr/>
        </p:nvGrpSpPr>
        <p:grpSpPr bwMode="auto">
          <a:xfrm>
            <a:off x="790575" y="1198563"/>
            <a:ext cx="3673475" cy="1457325"/>
            <a:chOff x="1308578" y="4943258"/>
            <a:chExt cx="3673012" cy="1457960"/>
          </a:xfrm>
        </p:grpSpPr>
        <p:sp>
          <p:nvSpPr>
            <p:cNvPr id="20" name="TextBox 7"/>
            <p:cNvSpPr txBox="1">
              <a:spLocks noChangeArrowheads="1"/>
            </p:cNvSpPr>
            <p:nvPr/>
          </p:nvSpPr>
          <p:spPr bwMode="auto">
            <a:xfrm>
              <a:off x="1308578" y="5122310"/>
              <a:ext cx="2065497" cy="800219"/>
            </a:xfrm>
            <a:prstGeom prst="rect">
              <a:avLst/>
            </a:prstGeom>
            <a:noFill/>
            <a:ln w="9525">
              <a:noFill/>
              <a:miter lim="800000"/>
              <a:headEnd/>
              <a:tailEnd/>
            </a:ln>
          </p:spPr>
          <p:txBody>
            <a:bodyPr>
              <a:prstTxWarp prst="textNoShape">
                <a:avLst/>
              </a:prstTxWarp>
              <a:spAutoFit/>
            </a:bodyPr>
            <a:lstStyle/>
            <a:p>
              <a:pPr algn="ctr"/>
              <a:r>
                <a:rPr lang="en-US" sz="2800" dirty="0">
                  <a:solidFill>
                    <a:srgbClr val="404040"/>
                  </a:solidFill>
                  <a:latin typeface="Arial"/>
                  <a:ea typeface="Helvetica" charset="0"/>
                  <a:cs typeface="Arial"/>
                </a:rPr>
                <a:t>Wavelength</a:t>
              </a:r>
            </a:p>
            <a:p>
              <a:pPr algn="ctr"/>
              <a:r>
                <a:rPr lang="en-US" dirty="0">
                  <a:solidFill>
                    <a:srgbClr val="404040"/>
                  </a:solidFill>
                  <a:latin typeface="Arial"/>
                  <a:ea typeface="Helvetica" charset="0"/>
                  <a:cs typeface="Arial"/>
                </a:rPr>
                <a:t>of Light </a:t>
              </a:r>
            </a:p>
          </p:txBody>
        </p:sp>
        <p:pic>
          <p:nvPicPr>
            <p:cNvPr id="23" name="Picture 8" descr="Wavelength1.png"/>
            <p:cNvPicPr>
              <a:picLocks noChangeAspect="1"/>
            </p:cNvPicPr>
            <p:nvPr/>
          </p:nvPicPr>
          <p:blipFill>
            <a:blip r:embed="rId9"/>
            <a:srcRect/>
            <a:stretch>
              <a:fillRect/>
            </a:stretch>
          </p:blipFill>
          <p:spPr bwMode="auto">
            <a:xfrm>
              <a:off x="4117990" y="4943258"/>
              <a:ext cx="863600" cy="1457960"/>
            </a:xfrm>
            <a:prstGeom prst="rect">
              <a:avLst/>
            </a:prstGeom>
            <a:noFill/>
            <a:ln w="9525">
              <a:noFill/>
              <a:miter lim="800000"/>
              <a:headEnd/>
              <a:tailEnd/>
            </a:ln>
          </p:spPr>
        </p:pic>
      </p:grpSp>
      <p:pic>
        <p:nvPicPr>
          <p:cNvPr id="24" name="Picture 23"/>
          <p:cNvPicPr>
            <a:picLocks noChangeAspect="1"/>
          </p:cNvPicPr>
          <p:nvPr/>
        </p:nvPicPr>
        <p:blipFill>
          <a:blip r:embed="rId10"/>
          <a:stretch>
            <a:fillRect/>
          </a:stretch>
        </p:blipFill>
        <p:spPr>
          <a:xfrm>
            <a:off x="5091809" y="1198387"/>
            <a:ext cx="1547283" cy="1457325"/>
          </a:xfrm>
          <a:prstGeom prst="roundRect">
            <a:avLst>
              <a:gd name="adj" fmla="val 16667"/>
            </a:avLst>
          </a:prstGeom>
          <a:ln>
            <a:noFill/>
          </a:ln>
          <a:effectLst/>
          <a:scene3d>
            <a:camera prst="orthographicFront"/>
            <a:lightRig rig="contrasting" dir="t">
              <a:rot lat="0" lon="0" rev="4200000"/>
            </a:lightRig>
          </a:scene3d>
          <a:sp3d prstMaterial="plastic">
            <a:contourClr>
              <a:srgbClr val="969696"/>
            </a:contourClr>
          </a:sp3d>
        </p:spPr>
      </p:pic>
      <p:pic>
        <p:nvPicPr>
          <p:cNvPr id="25" name="Picture 24"/>
          <p:cNvPicPr>
            <a:picLocks noChangeAspect="1"/>
          </p:cNvPicPr>
          <p:nvPr/>
        </p:nvPicPr>
        <p:blipFill>
          <a:blip r:embed="rId11"/>
          <a:stretch>
            <a:fillRect/>
          </a:stretch>
        </p:blipFill>
        <p:spPr>
          <a:xfrm>
            <a:off x="7194274" y="1198387"/>
            <a:ext cx="1678521" cy="1457325"/>
          </a:xfrm>
          <a:prstGeom prst="roundRect">
            <a:avLst>
              <a:gd name="adj" fmla="val 16667"/>
            </a:avLst>
          </a:prstGeom>
          <a:ln>
            <a:noFill/>
          </a:ln>
          <a:effectLst/>
          <a:scene3d>
            <a:camera prst="orthographicFront"/>
            <a:lightRig rig="contrasting" dir="t">
              <a:rot lat="0" lon="0" rev="4200000"/>
            </a:lightRig>
          </a:scene3d>
          <a:sp3d prstMaterial="plastic">
            <a:contourClr>
              <a:srgbClr val="969696"/>
            </a:contourClr>
          </a:sp3d>
        </p:spPr>
      </p:pic>
      <p:grpSp>
        <p:nvGrpSpPr>
          <p:cNvPr id="26" name="Group 21"/>
          <p:cNvGrpSpPr>
            <a:grpSpLocks/>
          </p:cNvGrpSpPr>
          <p:nvPr/>
        </p:nvGrpSpPr>
        <p:grpSpPr bwMode="auto">
          <a:xfrm>
            <a:off x="876300" y="5184775"/>
            <a:ext cx="3705225" cy="1295400"/>
            <a:chOff x="876295" y="5082997"/>
            <a:chExt cx="3704697" cy="1295400"/>
          </a:xfrm>
        </p:grpSpPr>
        <p:sp>
          <p:nvSpPr>
            <p:cNvPr id="27" name="TextBox 3"/>
            <p:cNvSpPr txBox="1">
              <a:spLocks noChangeArrowheads="1"/>
            </p:cNvSpPr>
            <p:nvPr/>
          </p:nvSpPr>
          <p:spPr bwMode="auto">
            <a:xfrm>
              <a:off x="876295" y="5468407"/>
              <a:ext cx="1643063" cy="523875"/>
            </a:xfrm>
            <a:prstGeom prst="rect">
              <a:avLst/>
            </a:prstGeom>
            <a:noFill/>
            <a:ln w="9525">
              <a:noFill/>
              <a:miter lim="800000"/>
              <a:headEnd/>
              <a:tailEnd/>
            </a:ln>
          </p:spPr>
          <p:txBody>
            <a:bodyPr>
              <a:prstTxWarp prst="textNoShape">
                <a:avLst/>
              </a:prstTxWarp>
              <a:spAutoFit/>
            </a:bodyPr>
            <a:lstStyle/>
            <a:p>
              <a:r>
                <a:rPr lang="en-US" sz="2800" dirty="0">
                  <a:solidFill>
                    <a:srgbClr val="404040"/>
                  </a:solidFill>
                  <a:latin typeface="Arial"/>
                  <a:ea typeface="Helvetica" charset="0"/>
                  <a:cs typeface="Arial"/>
                </a:rPr>
                <a:t>Flagging</a:t>
              </a:r>
            </a:p>
          </p:txBody>
        </p:sp>
        <p:pic>
          <p:nvPicPr>
            <p:cNvPr id="28" name="Picture 4" descr="Flag.png"/>
            <p:cNvPicPr>
              <a:picLocks noChangeAspect="1"/>
            </p:cNvPicPr>
            <p:nvPr/>
          </p:nvPicPr>
          <p:blipFill>
            <a:blip r:embed="rId12"/>
            <a:srcRect/>
            <a:stretch>
              <a:fillRect/>
            </a:stretch>
          </p:blipFill>
          <p:spPr bwMode="auto">
            <a:xfrm>
              <a:off x="3517367" y="5082997"/>
              <a:ext cx="1063625" cy="1295400"/>
            </a:xfrm>
            <a:prstGeom prst="rect">
              <a:avLst/>
            </a:prstGeom>
            <a:noFill/>
            <a:ln w="9525">
              <a:noFill/>
              <a:miter lim="800000"/>
              <a:headEnd/>
              <a:tailEnd/>
            </a:ln>
          </p:spPr>
        </p:pic>
      </p:grpSp>
      <p:pic>
        <p:nvPicPr>
          <p:cNvPr id="29" name="Picture 28">
            <a:hlinkClick r:id="rId3"/>
          </p:cNvPr>
          <p:cNvPicPr>
            <a:picLocks noChangeAspect="1"/>
          </p:cNvPicPr>
          <p:nvPr/>
        </p:nvPicPr>
        <p:blipFill>
          <a:blip r:embed="rId13"/>
          <a:stretch>
            <a:fillRect/>
          </a:stretch>
        </p:blipFill>
        <p:spPr>
          <a:xfrm>
            <a:off x="6583204" y="5085431"/>
            <a:ext cx="2289591" cy="1321719"/>
          </a:xfrm>
          <a:prstGeom prst="roundRect">
            <a:avLst>
              <a:gd name="adj" fmla="val 16667"/>
            </a:avLst>
          </a:prstGeom>
          <a:ln>
            <a:noFill/>
          </a:ln>
          <a:effectLst/>
          <a:scene3d>
            <a:camera prst="orthographicFront"/>
            <a:lightRig rig="contrasting" dir="t">
              <a:rot lat="0" lon="0" rev="4200000"/>
            </a:lightRig>
          </a:scene3d>
          <a:sp3d prstMaterial="plastic">
            <a:contourClr>
              <a:srgbClr val="969696"/>
            </a:contourClr>
          </a:sp3d>
        </p:spPr>
      </p:pic>
      <p:sp>
        <p:nvSpPr>
          <p:cNvPr id="30" name="TextBox 3"/>
          <p:cNvSpPr txBox="1">
            <a:spLocks noChangeArrowheads="1"/>
          </p:cNvSpPr>
          <p:nvPr/>
        </p:nvSpPr>
        <p:spPr bwMode="auto">
          <a:xfrm>
            <a:off x="4981575" y="4405313"/>
            <a:ext cx="4162425" cy="338137"/>
          </a:xfrm>
          <a:prstGeom prst="rect">
            <a:avLst/>
          </a:prstGeom>
          <a:noFill/>
          <a:ln w="9525">
            <a:noFill/>
            <a:miter lim="800000"/>
            <a:headEnd/>
            <a:tailEnd/>
          </a:ln>
        </p:spPr>
        <p:txBody>
          <a:bodyPr>
            <a:prstTxWarp prst="textNoShape">
              <a:avLst/>
            </a:prstTxWarp>
            <a:spAutoFit/>
          </a:bodyPr>
          <a:lstStyle/>
          <a:p>
            <a:r>
              <a:rPr lang="en-US" sz="1600" i="1" dirty="0" err="1">
                <a:solidFill>
                  <a:srgbClr val="404040"/>
                </a:solidFill>
                <a:latin typeface="Arial"/>
                <a:ea typeface="Helvetica" charset="0"/>
                <a:cs typeface="Arial"/>
              </a:rPr>
              <a:t>rhodamine</a:t>
            </a:r>
            <a:r>
              <a:rPr lang="en-US" sz="1600" i="1" dirty="0">
                <a:solidFill>
                  <a:srgbClr val="404040"/>
                </a:solidFill>
                <a:latin typeface="Arial"/>
                <a:ea typeface="Helvetica" charset="0"/>
                <a:cs typeface="Arial"/>
              </a:rPr>
              <a:t> </a:t>
            </a:r>
            <a:r>
              <a:rPr lang="en-US" sz="1600" i="1" dirty="0" err="1">
                <a:solidFill>
                  <a:srgbClr val="404040"/>
                </a:solidFill>
                <a:latin typeface="Arial"/>
                <a:ea typeface="Helvetica" charset="0"/>
                <a:cs typeface="Arial"/>
              </a:rPr>
              <a:t>phalloidin</a:t>
            </a:r>
            <a:r>
              <a:rPr lang="en-US" sz="1600" i="1" dirty="0">
                <a:solidFill>
                  <a:srgbClr val="404040"/>
                </a:solidFill>
                <a:latin typeface="Arial"/>
                <a:ea typeface="Helvetica" charset="0"/>
                <a:cs typeface="Arial"/>
              </a:rPr>
              <a:t> and </a:t>
            </a:r>
            <a:r>
              <a:rPr lang="en-US" sz="1600" i="1" dirty="0" err="1">
                <a:solidFill>
                  <a:srgbClr val="404040"/>
                </a:solidFill>
                <a:latin typeface="Arial"/>
                <a:ea typeface="Helvetica" charset="0"/>
                <a:cs typeface="Arial"/>
              </a:rPr>
              <a:t>Hoescht</a:t>
            </a:r>
            <a:r>
              <a:rPr lang="en-US" sz="1600" i="1" dirty="0">
                <a:solidFill>
                  <a:srgbClr val="404040"/>
                </a:solidFill>
                <a:latin typeface="Arial"/>
                <a:ea typeface="Helvetica" charset="0"/>
                <a:cs typeface="Arial"/>
              </a:rPr>
              <a:t> 33258 </a:t>
            </a:r>
          </a:p>
        </p:txBody>
      </p:sp>
      <p:sp>
        <p:nvSpPr>
          <p:cNvPr id="31" name="TextBox 3"/>
          <p:cNvSpPr txBox="1">
            <a:spLocks noChangeArrowheads="1"/>
          </p:cNvSpPr>
          <p:nvPr/>
        </p:nvSpPr>
        <p:spPr bwMode="auto">
          <a:xfrm>
            <a:off x="4664075" y="6407150"/>
            <a:ext cx="4479925" cy="338138"/>
          </a:xfrm>
          <a:prstGeom prst="rect">
            <a:avLst/>
          </a:prstGeom>
          <a:noFill/>
          <a:ln w="9525">
            <a:noFill/>
            <a:miter lim="800000"/>
            <a:headEnd/>
            <a:tailEnd/>
          </a:ln>
        </p:spPr>
        <p:txBody>
          <a:bodyPr>
            <a:prstTxWarp prst="textNoShape">
              <a:avLst/>
            </a:prstTxWarp>
            <a:spAutoFit/>
          </a:bodyPr>
          <a:lstStyle/>
          <a:p>
            <a:r>
              <a:rPr lang="en-US" sz="1600" i="1" dirty="0" err="1">
                <a:solidFill>
                  <a:srgbClr val="404040"/>
                </a:solidFill>
                <a:latin typeface="Arial"/>
                <a:ea typeface="Helvetica" charset="0"/>
                <a:cs typeface="Arial"/>
              </a:rPr>
              <a:t>Noske</a:t>
            </a:r>
            <a:r>
              <a:rPr lang="en-US" sz="1600" i="1" dirty="0">
                <a:solidFill>
                  <a:srgbClr val="404040"/>
                </a:solidFill>
                <a:latin typeface="Arial"/>
                <a:ea typeface="Helvetica" charset="0"/>
                <a:cs typeface="Arial"/>
              </a:rPr>
              <a:t>, A. 2012.Separation of a Cell. </a:t>
            </a:r>
            <a:r>
              <a:rPr lang="en-US" sz="1600" i="1" dirty="0" err="1">
                <a:solidFill>
                  <a:srgbClr val="404040"/>
                </a:solidFill>
                <a:latin typeface="Arial"/>
                <a:ea typeface="Helvetica" charset="0"/>
                <a:cs typeface="Arial"/>
              </a:rPr>
              <a:t>Youtube</a:t>
            </a:r>
            <a:r>
              <a:rPr lang="en-US" sz="1600" i="1" dirty="0">
                <a:solidFill>
                  <a:srgbClr val="404040"/>
                </a:solidFill>
                <a:latin typeface="Arial"/>
                <a:ea typeface="Helvetica" charset="0"/>
                <a:cs typeface="Arial"/>
              </a:rPr>
              <a:t>.</a:t>
            </a:r>
          </a:p>
        </p:txBody>
      </p:sp>
      <p:pic>
        <p:nvPicPr>
          <p:cNvPr id="32" name="Picture 31">
            <a:hlinkClick r:id="rId14"/>
          </p:cNvPr>
          <p:cNvPicPr>
            <a:picLocks noChangeAspect="1"/>
          </p:cNvPicPr>
          <p:nvPr/>
        </p:nvPicPr>
        <p:blipFill>
          <a:blip r:embed="rId15"/>
          <a:stretch>
            <a:fillRect/>
          </a:stretch>
        </p:blipFill>
        <p:spPr>
          <a:xfrm>
            <a:off x="4821412" y="5084900"/>
            <a:ext cx="1774116" cy="1301018"/>
          </a:xfrm>
          <a:prstGeom prst="roundRect">
            <a:avLst>
              <a:gd name="adj" fmla="val 8594"/>
            </a:avLst>
          </a:prstGeom>
          <a:solidFill>
            <a:srgbClr val="FFFFFF">
              <a:shade val="85000"/>
            </a:srgbClr>
          </a:solidFill>
          <a:ln>
            <a:noFill/>
          </a:ln>
          <a:effectLst/>
        </p:spPr>
      </p:pic>
    </p:spTree>
    <p:extLst>
      <p:ext uri="{BB962C8B-B14F-4D97-AF65-F5344CB8AC3E}">
        <p14:creationId xmlns:p14="http://schemas.microsoft.com/office/powerpoint/2010/main" val="252336567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20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20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200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20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20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20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2000"/>
                                        <p:tgtEl>
                                          <p:spTgt spid="2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2000"/>
                                        <p:tgtEl>
                                          <p:spTgt spid="2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1000"/>
                                        <p:tgtEl>
                                          <p:spTgt spid="30"/>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fade">
                                      <p:cBhvr>
                                        <p:cTn id="55" dur="2000"/>
                                        <p:tgtEl>
                                          <p:spTgt spid="31"/>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fade">
                                      <p:cBhvr>
                                        <p:cTn id="6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5"/>
          <p:cNvSpPr>
            <a:spLocks noGrp="1"/>
          </p:cNvSpPr>
          <p:nvPr>
            <p:ph type="title"/>
          </p:nvPr>
        </p:nvSpPr>
        <p:spPr bwMode="auto">
          <a:xfrm>
            <a:off x="598488" y="2492727"/>
            <a:ext cx="8229600" cy="1600200"/>
          </a:xfrm>
        </p:spPr>
        <p:txBody>
          <a:bodyPr/>
          <a:lstStyle/>
          <a:p>
            <a:pPr eaLnBrk="1" hangingPunct="1"/>
            <a:r>
              <a:rPr lang="en-US" dirty="0">
                <a:effectLst/>
                <a:latin typeface="Arial"/>
                <a:ea typeface="ＭＳ Ｐゴシック" charset="0"/>
                <a:cs typeface="Arial"/>
              </a:rPr>
              <a:t>Dynamic Organelles</a:t>
            </a:r>
            <a:r>
              <a:rPr lang="en-US" dirty="0">
                <a:solidFill>
                  <a:srgbClr val="404040"/>
                </a:solidFill>
                <a:effectLst/>
                <a:latin typeface="Arial"/>
                <a:ea typeface="ＭＳ Ｐゴシック" charset="0"/>
                <a:cs typeface="Arial"/>
              </a:rPr>
              <a:t/>
            </a:r>
            <a:br>
              <a:rPr lang="en-US" dirty="0">
                <a:solidFill>
                  <a:srgbClr val="404040"/>
                </a:solidFill>
                <a:effectLst/>
                <a:latin typeface="Arial"/>
                <a:ea typeface="ＭＳ Ｐゴシック" charset="0"/>
                <a:cs typeface="Arial"/>
              </a:rPr>
            </a:br>
            <a:r>
              <a:rPr lang="en-US" sz="4000" i="1" dirty="0" smtClean="0">
                <a:solidFill>
                  <a:srgbClr val="404040"/>
                </a:solidFill>
                <a:effectLst/>
                <a:latin typeface="Arial"/>
                <a:ea typeface="ＭＳ Ｐゴシック" charset="0"/>
                <a:cs typeface="Arial"/>
              </a:rPr>
              <a:t>Dynamic Endoplasmic Reticulum</a:t>
            </a:r>
            <a:endParaRPr lang="en-US" sz="4000" i="1" dirty="0">
              <a:solidFill>
                <a:srgbClr val="404040"/>
              </a:solidFill>
              <a:effectLst/>
              <a:latin typeface="Arial"/>
              <a:ea typeface="ＭＳ Ｐゴシック" charset="0"/>
              <a:cs typeface="Arial"/>
            </a:endParaRPr>
          </a:p>
        </p:txBody>
      </p:sp>
      <p:pic>
        <p:nvPicPr>
          <p:cNvPr id="3" name="Picture 2" descr="Video_icon1.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33537" y="4207227"/>
            <a:ext cx="807945" cy="604486"/>
          </a:xfrm>
          <a:prstGeom prst="rect">
            <a:avLst/>
          </a:prstGeom>
        </p:spPr>
      </p:pic>
      <p:sp>
        <p:nvSpPr>
          <p:cNvPr id="2" name="TextBox 1"/>
          <p:cNvSpPr txBox="1"/>
          <p:nvPr/>
        </p:nvSpPr>
        <p:spPr>
          <a:xfrm>
            <a:off x="3414890" y="4953000"/>
            <a:ext cx="2229556" cy="366889"/>
          </a:xfrm>
          <a:prstGeom prst="rect">
            <a:avLst/>
          </a:prstGeom>
          <a:noFill/>
        </p:spPr>
        <p:txBody>
          <a:bodyPr wrap="square" rtlCol="0">
            <a:spAutoFit/>
          </a:bodyPr>
          <a:lstStyle/>
          <a:p>
            <a:r>
              <a:rPr lang="en-US" i="1" dirty="0" smtClean="0"/>
              <a:t>Cell Video Abstracts </a:t>
            </a:r>
            <a:endParaRPr lang="en-US" i="1" dirty="0"/>
          </a:p>
        </p:txBody>
      </p:sp>
      <p:pic>
        <p:nvPicPr>
          <p:cNvPr id="5" name="Picture 4" descr="Logos.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4325" y="6279557"/>
            <a:ext cx="2596445" cy="393955"/>
          </a:xfrm>
          <a:prstGeom prst="rect">
            <a:avLst/>
          </a:prstGeom>
        </p:spPr>
      </p:pic>
    </p:spTree>
    <p:extLst>
      <p:ext uri="{BB962C8B-B14F-4D97-AF65-F5344CB8AC3E}">
        <p14:creationId xmlns:p14="http://schemas.microsoft.com/office/powerpoint/2010/main" val="2344591050"/>
      </p:ext>
    </p:extLst>
  </p:cSld>
  <p:clrMapOvr>
    <a:masterClrMapping/>
  </p:clrMapOvr>
  <p:transition xmlns:p14="http://schemas.microsoft.com/office/powerpoint/2010/main" spd="slow"/>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5"/>
          <p:cNvSpPr>
            <a:spLocks noGrp="1"/>
          </p:cNvSpPr>
          <p:nvPr>
            <p:ph type="title"/>
          </p:nvPr>
        </p:nvSpPr>
        <p:spPr bwMode="auto">
          <a:xfrm>
            <a:off x="598488" y="790575"/>
            <a:ext cx="8229600" cy="1600200"/>
          </a:xfrm>
        </p:spPr>
        <p:txBody>
          <a:bodyPr/>
          <a:lstStyle/>
          <a:p>
            <a:pPr eaLnBrk="1" hangingPunct="1"/>
            <a:r>
              <a:rPr lang="en-US" dirty="0">
                <a:effectLst/>
                <a:ea typeface="Helvetica" charset="0"/>
                <a:cs typeface="Helvetica" charset="0"/>
              </a:rPr>
              <a:t>What is a Cell Line?</a:t>
            </a:r>
            <a:br>
              <a:rPr lang="en-US" dirty="0">
                <a:effectLst/>
                <a:ea typeface="Helvetica" charset="0"/>
                <a:cs typeface="Helvetica" charset="0"/>
              </a:rPr>
            </a:br>
            <a:r>
              <a:rPr lang="en-US" dirty="0" smtClean="0">
                <a:solidFill>
                  <a:schemeClr val="tx1">
                    <a:lumMod val="50000"/>
                    <a:lumOff val="50000"/>
                  </a:schemeClr>
                </a:solidFill>
                <a:effectLst/>
                <a:ea typeface="Helvetica" charset="0"/>
                <a:cs typeface="Helvetica" charset="0"/>
                <a:hlinkClick r:id="rId3"/>
              </a:rPr>
              <a:t>ATCC</a:t>
            </a:r>
            <a:endParaRPr lang="en-US" dirty="0">
              <a:solidFill>
                <a:schemeClr val="tx1">
                  <a:lumMod val="50000"/>
                  <a:lumOff val="50000"/>
                </a:schemeClr>
              </a:solidFill>
              <a:effectLst/>
              <a:ea typeface="Helvetica" charset="0"/>
              <a:cs typeface="Helvetica" charset="0"/>
            </a:endParaRPr>
          </a:p>
        </p:txBody>
      </p:sp>
      <p:pic>
        <p:nvPicPr>
          <p:cNvPr id="37891" name="Picture 3"/>
          <p:cNvPicPr>
            <a:picLocks noChangeAspect="1"/>
          </p:cNvPicPr>
          <p:nvPr/>
        </p:nvPicPr>
        <p:blipFill>
          <a:blip r:embed="rId4"/>
          <a:srcRect/>
          <a:stretch>
            <a:fillRect/>
          </a:stretch>
        </p:blipFill>
        <p:spPr bwMode="auto">
          <a:xfrm>
            <a:off x="185665" y="2547247"/>
            <a:ext cx="3933214" cy="3871443"/>
          </a:xfrm>
          <a:prstGeom prst="rect">
            <a:avLst/>
          </a:prstGeom>
          <a:noFill/>
          <a:ln w="9525">
            <a:noFill/>
            <a:miter lim="800000"/>
            <a:headEnd/>
            <a:tailEnd/>
          </a:ln>
        </p:spPr>
      </p:pic>
      <p:pic>
        <p:nvPicPr>
          <p:cNvPr id="5" name="Picture 4" descr="Logos.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9330" y="6291690"/>
            <a:ext cx="2255242" cy="342184"/>
          </a:xfrm>
          <a:prstGeom prst="rect">
            <a:avLst/>
          </a:prstGeom>
        </p:spPr>
      </p:pic>
      <p:pic>
        <p:nvPicPr>
          <p:cNvPr id="6" name="Picture 2"/>
          <p:cNvPicPr>
            <a:picLocks noChangeAspect="1"/>
          </p:cNvPicPr>
          <p:nvPr/>
        </p:nvPicPr>
        <p:blipFill>
          <a:blip r:embed="rId6">
            <a:extLst/>
          </a:blip>
          <a:srcRect/>
          <a:stretch>
            <a:fillRect/>
          </a:stretch>
        </p:blipFill>
        <p:spPr bwMode="auto">
          <a:xfrm>
            <a:off x="4419446" y="2755900"/>
            <a:ext cx="4487333" cy="3365500"/>
          </a:xfrm>
          <a:prstGeom prst="roundRect">
            <a:avLst>
              <a:gd name="adj" fmla="val 8594"/>
            </a:avLst>
          </a:prstGeom>
          <a:solidFill>
            <a:srgbClr val="FFFFFF">
              <a:shade val="85000"/>
            </a:srgbClr>
          </a:solidFill>
          <a:ln>
            <a:noFill/>
          </a:ln>
          <a:effectLst/>
          <a:extLst/>
        </p:spPr>
      </p:pic>
    </p:spTree>
    <p:extLst>
      <p:ext uri="{BB962C8B-B14F-4D97-AF65-F5344CB8AC3E}">
        <p14:creationId xmlns:p14="http://schemas.microsoft.com/office/powerpoint/2010/main" val="2016998622"/>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5"/>
          <p:cNvSpPr txBox="1">
            <a:spLocks/>
          </p:cNvSpPr>
          <p:nvPr/>
        </p:nvSpPr>
        <p:spPr bwMode="auto">
          <a:xfrm>
            <a:off x="598488" y="3198348"/>
            <a:ext cx="8229600" cy="1600200"/>
          </a:xfrm>
          <a:prstGeom prst="rect">
            <a:avLst/>
          </a:prstGeom>
          <a:noFill/>
          <a:ln w="9525">
            <a:noFill/>
            <a:miter lim="800000"/>
            <a:headEnd/>
            <a:tailEnd/>
          </a:ln>
        </p:spPr>
        <p:txBody>
          <a:bodyPr anchor="b">
            <a:prstTxWarp prst="textNoShape">
              <a:avLst/>
            </a:prstTxWarp>
          </a:bodyPr>
          <a:lstStyle/>
          <a:p>
            <a:pPr algn="ctr"/>
            <a:r>
              <a:rPr lang="en-US" sz="5400" dirty="0">
                <a:solidFill>
                  <a:srgbClr val="12919C"/>
                </a:solidFill>
                <a:latin typeface="+mj-lt"/>
                <a:ea typeface="Helvetica" charset="0"/>
                <a:cs typeface="Helvetica" charset="0"/>
              </a:rPr>
              <a:t>What is Cell </a:t>
            </a:r>
            <a:r>
              <a:rPr lang="en-US" sz="5400" dirty="0" smtClean="0">
                <a:solidFill>
                  <a:srgbClr val="12919C"/>
                </a:solidFill>
                <a:latin typeface="+mj-lt"/>
                <a:ea typeface="Helvetica" charset="0"/>
                <a:cs typeface="Helvetica" charset="0"/>
              </a:rPr>
              <a:t>Culture &amp; How Do Cultures Become Contaminated ?</a:t>
            </a:r>
          </a:p>
          <a:p>
            <a:pPr algn="ctr"/>
            <a:endParaRPr lang="en-US" sz="5400" dirty="0" smtClean="0">
              <a:solidFill>
                <a:srgbClr val="12919C"/>
              </a:solidFill>
              <a:latin typeface="+mj-lt"/>
              <a:ea typeface="Helvetica" charset="0"/>
              <a:cs typeface="Helvetica" charset="0"/>
            </a:endParaRPr>
          </a:p>
          <a:p>
            <a:pPr algn="ctr"/>
            <a:r>
              <a:rPr lang="en-US" sz="3200" dirty="0" err="1" smtClean="0">
                <a:solidFill>
                  <a:schemeClr val="tx1">
                    <a:lumMod val="50000"/>
                    <a:lumOff val="50000"/>
                  </a:schemeClr>
                </a:solidFill>
                <a:latin typeface="+mj-lt"/>
                <a:ea typeface="Helvetica" charset="0"/>
                <a:cs typeface="Helvetica" charset="0"/>
              </a:rPr>
              <a:t>EuroStemCell</a:t>
            </a:r>
            <a:r>
              <a:rPr lang="en-US" sz="3200" dirty="0" smtClean="0">
                <a:solidFill>
                  <a:schemeClr val="tx1">
                    <a:lumMod val="50000"/>
                    <a:lumOff val="50000"/>
                  </a:schemeClr>
                </a:solidFill>
                <a:latin typeface="+mj-lt"/>
                <a:ea typeface="Helvetica" charset="0"/>
                <a:cs typeface="Helvetica" charset="0"/>
              </a:rPr>
              <a:t> </a:t>
            </a:r>
            <a:r>
              <a:rPr lang="en-US" sz="5400" dirty="0" smtClean="0">
                <a:solidFill>
                  <a:srgbClr val="12919C"/>
                </a:solidFill>
                <a:latin typeface="+mj-lt"/>
                <a:ea typeface="Helvetica" charset="0"/>
                <a:cs typeface="Helvetica" charset="0"/>
              </a:rPr>
              <a:t> </a:t>
            </a:r>
            <a:endParaRPr lang="en-US" sz="5400" dirty="0">
              <a:solidFill>
                <a:srgbClr val="12919C"/>
              </a:solidFill>
              <a:latin typeface="+mj-lt"/>
              <a:ea typeface="Helvetica" charset="0"/>
              <a:cs typeface="Helvetica" charset="0"/>
            </a:endParaRPr>
          </a:p>
        </p:txBody>
      </p:sp>
      <p:pic>
        <p:nvPicPr>
          <p:cNvPr id="3" name="Picture 2" descr="Video_icon1.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29100" y="3387589"/>
            <a:ext cx="816463" cy="610859"/>
          </a:xfrm>
          <a:prstGeom prst="rect">
            <a:avLst/>
          </a:prstGeom>
        </p:spPr>
      </p:pic>
      <p:pic>
        <p:nvPicPr>
          <p:cNvPr id="4" name="Picture 3" descr="Logos.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9330" y="6291690"/>
            <a:ext cx="2255242" cy="342184"/>
          </a:xfrm>
          <a:prstGeom prst="rect">
            <a:avLst/>
          </a:prstGeom>
        </p:spPr>
      </p:pic>
    </p:spTree>
    <p:extLst>
      <p:ext uri="{BB962C8B-B14F-4D97-AF65-F5344CB8AC3E}">
        <p14:creationId xmlns:p14="http://schemas.microsoft.com/office/powerpoint/2010/main" val="263745626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5"/>
          <p:cNvSpPr txBox="1">
            <a:spLocks/>
          </p:cNvSpPr>
          <p:nvPr/>
        </p:nvSpPr>
        <p:spPr bwMode="auto">
          <a:xfrm>
            <a:off x="598488" y="3198348"/>
            <a:ext cx="8229600" cy="1600200"/>
          </a:xfrm>
          <a:prstGeom prst="rect">
            <a:avLst/>
          </a:prstGeom>
          <a:noFill/>
          <a:ln w="9525">
            <a:noFill/>
            <a:miter lim="800000"/>
            <a:headEnd/>
            <a:tailEnd/>
          </a:ln>
        </p:spPr>
        <p:txBody>
          <a:bodyPr anchor="b">
            <a:prstTxWarp prst="textNoShape">
              <a:avLst/>
            </a:prstTxWarp>
          </a:bodyPr>
          <a:lstStyle/>
          <a:p>
            <a:pPr algn="ctr"/>
            <a:r>
              <a:rPr lang="en-US" sz="5400" dirty="0" smtClean="0">
                <a:solidFill>
                  <a:srgbClr val="12919C"/>
                </a:solidFill>
                <a:latin typeface="+mj-lt"/>
                <a:ea typeface="Helvetica" charset="0"/>
                <a:cs typeface="Helvetica" charset="0"/>
              </a:rPr>
              <a:t>How Can Cell Culture Be </a:t>
            </a:r>
            <a:r>
              <a:rPr lang="en-US" sz="5400" smtClean="0">
                <a:solidFill>
                  <a:srgbClr val="12919C"/>
                </a:solidFill>
                <a:latin typeface="+mj-lt"/>
                <a:ea typeface="Helvetica" charset="0"/>
                <a:cs typeface="Helvetica" charset="0"/>
              </a:rPr>
              <a:t>Updated &amp; </a:t>
            </a:r>
            <a:r>
              <a:rPr lang="en-US" sz="5400" dirty="0" smtClean="0">
                <a:solidFill>
                  <a:srgbClr val="12919C"/>
                </a:solidFill>
                <a:latin typeface="+mj-lt"/>
                <a:ea typeface="Helvetica" charset="0"/>
                <a:cs typeface="Helvetica" charset="0"/>
              </a:rPr>
              <a:t>Personalized: PDX?</a:t>
            </a:r>
          </a:p>
          <a:p>
            <a:pPr algn="ctr"/>
            <a:endParaRPr lang="en-US" sz="5400" dirty="0" smtClean="0">
              <a:solidFill>
                <a:srgbClr val="12919C"/>
              </a:solidFill>
              <a:latin typeface="+mj-lt"/>
              <a:ea typeface="Helvetica" charset="0"/>
              <a:cs typeface="Helvetica" charset="0"/>
            </a:endParaRPr>
          </a:p>
          <a:p>
            <a:pPr algn="ctr"/>
            <a:r>
              <a:rPr lang="en-US" sz="3200" dirty="0" smtClean="0">
                <a:solidFill>
                  <a:schemeClr val="tx1">
                    <a:lumMod val="50000"/>
                    <a:lumOff val="50000"/>
                  </a:schemeClr>
                </a:solidFill>
                <a:latin typeface="+mj-lt"/>
                <a:ea typeface="Helvetica" charset="0"/>
                <a:cs typeface="Helvetica" charset="0"/>
              </a:rPr>
              <a:t>European Society for Medical Oncology </a:t>
            </a:r>
            <a:r>
              <a:rPr lang="en-US" sz="5400" dirty="0" smtClean="0">
                <a:solidFill>
                  <a:srgbClr val="12919C"/>
                </a:solidFill>
                <a:latin typeface="+mj-lt"/>
                <a:ea typeface="Helvetica" charset="0"/>
                <a:cs typeface="Helvetica" charset="0"/>
              </a:rPr>
              <a:t> </a:t>
            </a:r>
            <a:endParaRPr lang="en-US" sz="5400" dirty="0">
              <a:solidFill>
                <a:srgbClr val="12919C"/>
              </a:solidFill>
              <a:latin typeface="+mj-lt"/>
              <a:ea typeface="Helvetica" charset="0"/>
              <a:cs typeface="Helvetica" charset="0"/>
            </a:endParaRPr>
          </a:p>
        </p:txBody>
      </p:sp>
      <p:pic>
        <p:nvPicPr>
          <p:cNvPr id="3" name="Picture 2" descr="Video_icon1.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29100" y="3387589"/>
            <a:ext cx="816463" cy="610859"/>
          </a:xfrm>
          <a:prstGeom prst="rect">
            <a:avLst/>
          </a:prstGeom>
        </p:spPr>
      </p:pic>
      <p:pic>
        <p:nvPicPr>
          <p:cNvPr id="4" name="Picture 3" descr="Logos.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9330" y="6291690"/>
            <a:ext cx="2255242" cy="342184"/>
          </a:xfrm>
          <a:prstGeom prst="rect">
            <a:avLst/>
          </a:prstGeom>
        </p:spPr>
      </p:pic>
    </p:spTree>
    <p:extLst>
      <p:ext uri="{BB962C8B-B14F-4D97-AF65-F5344CB8AC3E}">
        <p14:creationId xmlns:p14="http://schemas.microsoft.com/office/powerpoint/2010/main" val="9857587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5"/>
          <p:cNvSpPr txBox="1">
            <a:spLocks/>
          </p:cNvSpPr>
          <p:nvPr/>
        </p:nvSpPr>
        <p:spPr bwMode="auto">
          <a:xfrm>
            <a:off x="598488" y="3058399"/>
            <a:ext cx="8229600" cy="1600200"/>
          </a:xfrm>
          <a:prstGeom prst="rect">
            <a:avLst/>
          </a:prstGeom>
          <a:noFill/>
          <a:ln w="9525">
            <a:noFill/>
            <a:miter lim="800000"/>
            <a:headEnd/>
            <a:tailEnd/>
          </a:ln>
        </p:spPr>
        <p:txBody>
          <a:bodyPr anchor="b">
            <a:prstTxWarp prst="textNoShape">
              <a:avLst/>
            </a:prstTxWarp>
          </a:bodyPr>
          <a:lstStyle/>
          <a:p>
            <a:pPr algn="ctr"/>
            <a:r>
              <a:rPr lang="en-US" sz="5400" dirty="0" smtClean="0">
                <a:solidFill>
                  <a:srgbClr val="12919C"/>
                </a:solidFill>
                <a:latin typeface="Arial"/>
                <a:ea typeface="Helvetica" charset="0"/>
                <a:cs typeface="Arial"/>
              </a:rPr>
              <a:t>How Do </a:t>
            </a:r>
            <a:r>
              <a:rPr lang="en-US" sz="5400" dirty="0">
                <a:solidFill>
                  <a:srgbClr val="12919C"/>
                </a:solidFill>
                <a:latin typeface="Arial"/>
                <a:ea typeface="Helvetica" charset="0"/>
                <a:cs typeface="Arial"/>
              </a:rPr>
              <a:t>W</a:t>
            </a:r>
            <a:r>
              <a:rPr lang="en-US" sz="5400" dirty="0" smtClean="0">
                <a:solidFill>
                  <a:srgbClr val="12919C"/>
                </a:solidFill>
                <a:latin typeface="Arial"/>
                <a:ea typeface="Helvetica" charset="0"/>
                <a:cs typeface="Arial"/>
              </a:rPr>
              <a:t>e </a:t>
            </a:r>
            <a:r>
              <a:rPr lang="en-US" sz="5400" dirty="0">
                <a:solidFill>
                  <a:srgbClr val="12919C"/>
                </a:solidFill>
                <a:latin typeface="Arial"/>
                <a:ea typeface="Helvetica" charset="0"/>
                <a:cs typeface="Arial"/>
              </a:rPr>
              <a:t>I</a:t>
            </a:r>
            <a:r>
              <a:rPr lang="en-US" sz="5400" dirty="0" smtClean="0">
                <a:solidFill>
                  <a:srgbClr val="12919C"/>
                </a:solidFill>
                <a:latin typeface="Arial"/>
                <a:ea typeface="Helvetica" charset="0"/>
                <a:cs typeface="Arial"/>
              </a:rPr>
              <a:t>solate a Specific Cell Type?</a:t>
            </a:r>
          </a:p>
          <a:p>
            <a:pPr algn="ctr"/>
            <a:r>
              <a:rPr lang="en-US" sz="5400" dirty="0" smtClean="0">
                <a:solidFill>
                  <a:srgbClr val="404040"/>
                </a:solidFill>
                <a:latin typeface="Arial"/>
                <a:ea typeface="Helvetica" charset="0"/>
                <a:cs typeface="Arial"/>
              </a:rPr>
              <a:t> </a:t>
            </a:r>
            <a:endParaRPr lang="en-US" sz="5400" dirty="0">
              <a:solidFill>
                <a:srgbClr val="404040"/>
              </a:solidFill>
              <a:latin typeface="Arial"/>
              <a:ea typeface="Helvetica" charset="0"/>
              <a:cs typeface="Arial"/>
            </a:endParaRPr>
          </a:p>
        </p:txBody>
      </p:sp>
      <p:pic>
        <p:nvPicPr>
          <p:cNvPr id="3" name="Picture 2" descr="Logo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9330" y="6291690"/>
            <a:ext cx="2255242" cy="342184"/>
          </a:xfrm>
          <a:prstGeom prst="rect">
            <a:avLst/>
          </a:prstGeom>
        </p:spPr>
      </p:pic>
    </p:spTree>
    <p:extLst>
      <p:ext uri="{BB962C8B-B14F-4D97-AF65-F5344CB8AC3E}">
        <p14:creationId xmlns:p14="http://schemas.microsoft.com/office/powerpoint/2010/main" val="2088188368"/>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5"/>
          <p:cNvSpPr txBox="1">
            <a:spLocks/>
          </p:cNvSpPr>
          <p:nvPr/>
        </p:nvSpPr>
        <p:spPr bwMode="auto">
          <a:xfrm>
            <a:off x="0" y="0"/>
            <a:ext cx="9119452" cy="1600200"/>
          </a:xfrm>
          <a:prstGeom prst="rect">
            <a:avLst/>
          </a:prstGeom>
          <a:noFill/>
          <a:ln w="9525">
            <a:noFill/>
            <a:miter lim="800000"/>
            <a:headEnd/>
            <a:tailEnd/>
          </a:ln>
        </p:spPr>
        <p:txBody>
          <a:bodyPr anchor="b">
            <a:prstTxWarp prst="textNoShape">
              <a:avLst/>
            </a:prstTxWarp>
          </a:bodyPr>
          <a:lstStyle/>
          <a:p>
            <a:pPr algn="ctr"/>
            <a:r>
              <a:rPr lang="en-US" sz="3600" dirty="0">
                <a:solidFill>
                  <a:srgbClr val="12919C"/>
                </a:solidFill>
                <a:latin typeface="+mj-lt"/>
                <a:ea typeface="Helvetica" charset="0"/>
                <a:cs typeface="Helvetica" charset="0"/>
              </a:rPr>
              <a:t>Fluorescence Activated </a:t>
            </a:r>
            <a:endParaRPr lang="en-US" sz="3600" dirty="0" smtClean="0">
              <a:solidFill>
                <a:srgbClr val="12919C"/>
              </a:solidFill>
              <a:latin typeface="+mj-lt"/>
              <a:ea typeface="Helvetica" charset="0"/>
              <a:cs typeface="Helvetica" charset="0"/>
            </a:endParaRPr>
          </a:p>
          <a:p>
            <a:pPr algn="ctr"/>
            <a:r>
              <a:rPr lang="en-US" sz="3600" dirty="0" smtClean="0">
                <a:solidFill>
                  <a:srgbClr val="12919C"/>
                </a:solidFill>
                <a:latin typeface="+mj-lt"/>
                <a:ea typeface="Helvetica" charset="0"/>
                <a:cs typeface="Helvetica" charset="0"/>
              </a:rPr>
              <a:t>Cell Sorter</a:t>
            </a:r>
          </a:p>
          <a:p>
            <a:pPr algn="ctr"/>
            <a:r>
              <a:rPr lang="en-US" sz="2400" i="1" dirty="0" smtClean="0">
                <a:solidFill>
                  <a:srgbClr val="7F7F7F"/>
                </a:solidFill>
                <a:latin typeface="+mj-lt"/>
                <a:ea typeface="Helvetica" charset="0"/>
                <a:cs typeface="Helvetica" charset="0"/>
              </a:rPr>
              <a:t>Webster and Sears UCB 2007 </a:t>
            </a:r>
            <a:endParaRPr lang="en-US" sz="2400" i="1" dirty="0">
              <a:solidFill>
                <a:srgbClr val="7F7F7F"/>
              </a:solidFill>
              <a:latin typeface="+mj-lt"/>
              <a:ea typeface="Helvetica" charset="0"/>
              <a:cs typeface="Helvetica" charset="0"/>
            </a:endParaRPr>
          </a:p>
        </p:txBody>
      </p:sp>
      <p:pic>
        <p:nvPicPr>
          <p:cNvPr id="5" name="Picture 4" descr="Video_icon1.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80731" y="1194027"/>
            <a:ext cx="400018" cy="299284"/>
          </a:xfrm>
          <a:prstGeom prst="rect">
            <a:avLst/>
          </a:prstGeom>
        </p:spPr>
      </p:pic>
      <p:pic>
        <p:nvPicPr>
          <p:cNvPr id="8" name="Picture 2"/>
          <p:cNvPicPr>
            <a:picLocks noChangeAspect="1"/>
          </p:cNvPicPr>
          <p:nvPr/>
        </p:nvPicPr>
        <p:blipFill>
          <a:blip r:embed="rId5"/>
          <a:srcRect/>
          <a:stretch>
            <a:fillRect/>
          </a:stretch>
        </p:blipFill>
        <p:spPr bwMode="auto">
          <a:xfrm>
            <a:off x="4289425" y="1625600"/>
            <a:ext cx="4456113" cy="4981575"/>
          </a:xfrm>
          <a:prstGeom prst="rect">
            <a:avLst/>
          </a:prstGeom>
          <a:noFill/>
          <a:ln w="9525">
            <a:noFill/>
            <a:miter lim="800000"/>
            <a:headEnd/>
            <a:tailEnd/>
          </a:ln>
        </p:spPr>
      </p:pic>
      <p:pic>
        <p:nvPicPr>
          <p:cNvPr id="9" name="Picture 3"/>
          <p:cNvPicPr>
            <a:picLocks noChangeAspect="1"/>
          </p:cNvPicPr>
          <p:nvPr/>
        </p:nvPicPr>
        <p:blipFill>
          <a:blip r:embed="rId6"/>
          <a:srcRect/>
          <a:stretch>
            <a:fillRect/>
          </a:stretch>
        </p:blipFill>
        <p:spPr bwMode="auto">
          <a:xfrm>
            <a:off x="268776" y="1625600"/>
            <a:ext cx="3888887" cy="4829175"/>
          </a:xfrm>
          <a:prstGeom prst="rect">
            <a:avLst/>
          </a:prstGeom>
          <a:noFill/>
          <a:ln w="9525">
            <a:noFill/>
            <a:miter lim="800000"/>
            <a:headEnd/>
            <a:tailEnd/>
          </a:ln>
        </p:spPr>
      </p:pic>
      <p:sp>
        <p:nvSpPr>
          <p:cNvPr id="10" name="TextBox 9"/>
          <p:cNvSpPr txBox="1"/>
          <p:nvPr/>
        </p:nvSpPr>
        <p:spPr>
          <a:xfrm>
            <a:off x="135425" y="6415278"/>
            <a:ext cx="8682039" cy="461665"/>
          </a:xfrm>
          <a:prstGeom prst="rect">
            <a:avLst/>
          </a:prstGeom>
          <a:noFill/>
        </p:spPr>
        <p:txBody>
          <a:bodyPr wrap="square" rtlCol="0">
            <a:spAutoFit/>
          </a:bodyPr>
          <a:lstStyle/>
          <a:p>
            <a:r>
              <a:rPr lang="en-US" sz="1200" dirty="0" smtClean="0"/>
              <a:t>Winslow, T. </a:t>
            </a:r>
            <a:r>
              <a:rPr lang="en-US" sz="1200" dirty="0" err="1" smtClean="0"/>
              <a:t>Kibuk</a:t>
            </a:r>
            <a:r>
              <a:rPr lang="en-US" sz="1200" dirty="0" smtClean="0"/>
              <a:t>, L. and </a:t>
            </a:r>
            <a:r>
              <a:rPr lang="en-US" sz="1200" dirty="0" err="1" smtClean="0"/>
              <a:t>Duckwall</a:t>
            </a:r>
            <a:r>
              <a:rPr lang="en-US" sz="1200" dirty="0" smtClean="0"/>
              <a:t>, C.  Looking for a Needle in a Haystack: How Researchers Find Stem Cells. National Institute of Health Appendix E Stem Cell Markers. </a:t>
            </a:r>
            <a:r>
              <a:rPr lang="en-US" sz="1200" dirty="0" smtClean="0">
                <a:hlinkClick r:id="rId7"/>
              </a:rPr>
              <a:t>Link</a:t>
            </a:r>
            <a:endParaRPr lang="en-US" sz="1200" dirty="0"/>
          </a:p>
        </p:txBody>
      </p:sp>
    </p:spTree>
    <p:extLst>
      <p:ext uri="{BB962C8B-B14F-4D97-AF65-F5344CB8AC3E}">
        <p14:creationId xmlns:p14="http://schemas.microsoft.com/office/powerpoint/2010/main" val="31473259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5"/>
          <p:cNvSpPr>
            <a:spLocks noGrp="1"/>
          </p:cNvSpPr>
          <p:nvPr>
            <p:ph type="title"/>
          </p:nvPr>
        </p:nvSpPr>
        <p:spPr bwMode="auto">
          <a:xfrm>
            <a:off x="473064" y="1312863"/>
            <a:ext cx="8229600" cy="1073150"/>
          </a:xfrm>
        </p:spPr>
        <p:txBody>
          <a:bodyPr/>
          <a:lstStyle/>
          <a:p>
            <a:pPr eaLnBrk="1" hangingPunct="1"/>
            <a:r>
              <a:rPr lang="en-US" dirty="0" smtClean="0">
                <a:solidFill>
                  <a:srgbClr val="12919C"/>
                </a:solidFill>
                <a:latin typeface="Arial"/>
                <a:ea typeface="ＭＳ Ｐゴシック" charset="0"/>
                <a:cs typeface="Arial"/>
              </a:rPr>
              <a:t>Draw a Cell Exercise</a:t>
            </a:r>
            <a:endParaRPr lang="en-US" sz="4800" i="1" dirty="0">
              <a:solidFill>
                <a:srgbClr val="7F7F7F"/>
              </a:solidFill>
              <a:effectLst/>
              <a:latin typeface="Helvetica" charset="0"/>
              <a:ea typeface="Helvetica" charset="0"/>
              <a:cs typeface="Helvetica" charset="0"/>
            </a:endParaRPr>
          </a:p>
        </p:txBody>
      </p:sp>
      <p:sp>
        <p:nvSpPr>
          <p:cNvPr id="5" name="TextBox 4"/>
          <p:cNvSpPr txBox="1">
            <a:spLocks noChangeArrowheads="1"/>
          </p:cNvSpPr>
          <p:nvPr/>
        </p:nvSpPr>
        <p:spPr bwMode="auto">
          <a:xfrm>
            <a:off x="314325" y="3203911"/>
            <a:ext cx="8829675" cy="2770188"/>
          </a:xfrm>
          <a:prstGeom prst="rect">
            <a:avLst/>
          </a:prstGeom>
          <a:noFill/>
          <a:ln w="9525">
            <a:noFill/>
            <a:miter lim="800000"/>
            <a:headEnd/>
            <a:tailEnd/>
          </a:ln>
        </p:spPr>
        <p:txBody>
          <a:bodyPr>
            <a:prstTxWarp prst="textNoShape">
              <a:avLst/>
            </a:prstTxWarp>
            <a:spAutoFit/>
          </a:bodyPr>
          <a:lstStyle/>
          <a:p>
            <a:pPr marL="342900" indent="-342900">
              <a:spcAft>
                <a:spcPts val="600"/>
              </a:spcAft>
              <a:buFont typeface="Century Gothic" charset="0"/>
              <a:buAutoNum type="arabicPeriod"/>
            </a:pPr>
            <a:r>
              <a:rPr lang="en-US" dirty="0"/>
              <a:t>Share how you thought about what the prompt was asking you to do. </a:t>
            </a:r>
          </a:p>
          <a:p>
            <a:pPr marL="342900" indent="-342900">
              <a:spcAft>
                <a:spcPts val="600"/>
              </a:spcAft>
              <a:buFont typeface="Century Gothic" charset="0"/>
              <a:buAutoNum type="arabicPeriod"/>
            </a:pPr>
            <a:r>
              <a:rPr lang="en-US" dirty="0"/>
              <a:t>How did you choose to draw this version of the cell?</a:t>
            </a:r>
          </a:p>
          <a:p>
            <a:pPr marL="342900" indent="-342900">
              <a:spcAft>
                <a:spcPts val="600"/>
              </a:spcAft>
              <a:buFont typeface="Century Gothic" charset="0"/>
              <a:buAutoNum type="arabicPeriod"/>
            </a:pPr>
            <a:r>
              <a:rPr lang="en-US" dirty="0"/>
              <a:t>Why did you include particular components and not others?</a:t>
            </a:r>
          </a:p>
          <a:p>
            <a:pPr marL="342900" indent="-342900">
              <a:spcAft>
                <a:spcPts val="600"/>
              </a:spcAft>
              <a:buFont typeface="Century Gothic" charset="0"/>
              <a:buAutoNum type="arabicPeriod"/>
            </a:pPr>
            <a:r>
              <a:rPr lang="en-US" dirty="0"/>
              <a:t>How did your model and ideas compare with your neighbor</a:t>
            </a:r>
            <a:r>
              <a:rPr lang="ja-JP" altLang="en-US" dirty="0"/>
              <a:t>’</a:t>
            </a:r>
            <a:r>
              <a:rPr lang="en-US" altLang="ja-JP" dirty="0"/>
              <a:t>s idea?</a:t>
            </a:r>
          </a:p>
          <a:p>
            <a:pPr marL="342900" indent="-342900">
              <a:spcAft>
                <a:spcPts val="600"/>
              </a:spcAft>
              <a:buFont typeface="Century Gothic" charset="0"/>
              <a:buAutoNum type="arabicPeriod"/>
            </a:pPr>
            <a:r>
              <a:rPr lang="en-US" dirty="0"/>
              <a:t>What was most confusing about the prompt to draw a cell?</a:t>
            </a:r>
          </a:p>
          <a:p>
            <a:pPr marL="342900" indent="-342900">
              <a:spcAft>
                <a:spcPts val="600"/>
              </a:spcAft>
              <a:buFont typeface="Century Gothic" charset="0"/>
              <a:buAutoNum type="arabicPeriod"/>
            </a:pPr>
            <a:r>
              <a:rPr lang="en-US" dirty="0"/>
              <a:t>How confident are you in your representation? Why? What else would you need to know to increase your confidence?  </a:t>
            </a:r>
          </a:p>
          <a:p>
            <a:pPr marL="342900" indent="-342900">
              <a:buFont typeface="Century Gothic" charset="0"/>
              <a:buAutoNum type="arabicPeriod"/>
            </a:pPr>
            <a:endParaRPr lang="en-US" dirty="0"/>
          </a:p>
        </p:txBody>
      </p:sp>
      <p:sp>
        <p:nvSpPr>
          <p:cNvPr id="6" name="Title 5"/>
          <p:cNvSpPr txBox="1">
            <a:spLocks/>
          </p:cNvSpPr>
          <p:nvPr/>
        </p:nvSpPr>
        <p:spPr bwMode="auto">
          <a:xfrm>
            <a:off x="473064" y="1668579"/>
            <a:ext cx="8229600" cy="1073150"/>
          </a:xfrm>
          <a:prstGeom prst="rect">
            <a:avLst/>
          </a:prstGeom>
          <a:noFill/>
          <a:ln w="9525">
            <a:noFill/>
            <a:miter lim="800000"/>
            <a:headEnd/>
            <a:tailEnd/>
          </a:ln>
        </p:spPr>
        <p:txBody>
          <a:bodyPr anchor="b">
            <a:prstTxWarp prst="textNoShape">
              <a:avLst/>
            </a:prstTxWarp>
          </a:bodyPr>
          <a:lstStyle/>
          <a:p>
            <a:pPr algn="ctr">
              <a:lnSpc>
                <a:spcPts val="5800"/>
              </a:lnSpc>
            </a:pPr>
            <a:r>
              <a:rPr lang="en-US" sz="3200" i="1" dirty="0">
                <a:solidFill>
                  <a:srgbClr val="7F7F7F"/>
                </a:solidFill>
                <a:latin typeface="+mj-lt"/>
                <a:ea typeface="Helvetica" charset="0"/>
                <a:cs typeface="Helvetica" charset="0"/>
              </a:rPr>
              <a:t>Think Pair Share</a:t>
            </a:r>
          </a:p>
        </p:txBody>
      </p:sp>
      <p:pic>
        <p:nvPicPr>
          <p:cNvPr id="7" name="Picture 6" descr="Logo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9330" y="6291690"/>
            <a:ext cx="2255242" cy="342184"/>
          </a:xfrm>
          <a:prstGeom prst="rect">
            <a:avLst/>
          </a:prstGeom>
        </p:spPr>
      </p:pic>
    </p:spTree>
    <p:extLst>
      <p:ext uri="{BB962C8B-B14F-4D97-AF65-F5344CB8AC3E}">
        <p14:creationId xmlns:p14="http://schemas.microsoft.com/office/powerpoint/2010/main" val="3298422507"/>
      </p:ext>
    </p:extLst>
  </p:cSld>
  <p:clrMapOvr>
    <a:masterClrMapping/>
  </p:clrMapOvr>
  <p:transition xmlns:p14="http://schemas.microsoft.com/office/powerpoint/2010/main" spd="slow"/>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385"/>
                                        </p:tgtEl>
                                        <p:attrNameLst>
                                          <p:attrName>style.visibility</p:attrName>
                                        </p:attrNameLst>
                                      </p:cBhvr>
                                      <p:to>
                                        <p:strVal val="visible"/>
                                      </p:to>
                                    </p:set>
                                    <p:animEffect transition="in" filter="fade">
                                      <p:cBhvr>
                                        <p:cTn id="7" dur="1000"/>
                                        <p:tgtEl>
                                          <p:spTgt spid="1638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fade">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1" end="1"/>
                                            </p:txEl>
                                          </p:spTgt>
                                        </p:tgtEl>
                                        <p:attrNameLst>
                                          <p:attrName>style.visibility</p:attrName>
                                        </p:attrNameLst>
                                      </p:cBhvr>
                                      <p:to>
                                        <p:strVal val="visible"/>
                                      </p:to>
                                    </p:set>
                                    <p:animEffect transition="in" filter="fade">
                                      <p:cBhvr>
                                        <p:cTn id="22" dur="500"/>
                                        <p:tgtEl>
                                          <p:spTgt spid="5">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2" end="2"/>
                                            </p:txEl>
                                          </p:spTgt>
                                        </p:tgtEl>
                                        <p:attrNameLst>
                                          <p:attrName>style.visibility</p:attrName>
                                        </p:attrNameLst>
                                      </p:cBhvr>
                                      <p:to>
                                        <p:strVal val="visible"/>
                                      </p:to>
                                    </p:set>
                                    <p:animEffect transition="in" filter="fade">
                                      <p:cBhvr>
                                        <p:cTn id="27" dur="500"/>
                                        <p:tgtEl>
                                          <p:spTgt spid="5">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xEl>
                                              <p:pRg st="3" end="3"/>
                                            </p:txEl>
                                          </p:spTgt>
                                        </p:tgtEl>
                                        <p:attrNameLst>
                                          <p:attrName>style.visibility</p:attrName>
                                        </p:attrNameLst>
                                      </p:cBhvr>
                                      <p:to>
                                        <p:strVal val="visible"/>
                                      </p:to>
                                    </p:set>
                                    <p:animEffect transition="in" filter="fade">
                                      <p:cBhvr>
                                        <p:cTn id="32" dur="500"/>
                                        <p:tgtEl>
                                          <p:spTgt spid="5">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Effect transition="in" filter="fade">
                                      <p:cBhvr>
                                        <p:cTn id="37" dur="500"/>
                                        <p:tgtEl>
                                          <p:spTgt spid="5">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5">
                                            <p:txEl>
                                              <p:pRg st="5" end="5"/>
                                            </p:txEl>
                                          </p:spTgt>
                                        </p:tgtEl>
                                        <p:attrNameLst>
                                          <p:attrName>style.visibility</p:attrName>
                                        </p:attrNameLst>
                                      </p:cBhvr>
                                      <p:to>
                                        <p:strVal val="visible"/>
                                      </p:to>
                                    </p:set>
                                    <p:animEffect transition="in" filter="fade">
                                      <p:cBhvr>
                                        <p:cTn id="4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5"/>
          <p:cNvSpPr txBox="1">
            <a:spLocks/>
          </p:cNvSpPr>
          <p:nvPr/>
        </p:nvSpPr>
        <p:spPr bwMode="auto">
          <a:xfrm>
            <a:off x="598488" y="2328863"/>
            <a:ext cx="8229600" cy="1600200"/>
          </a:xfrm>
          <a:prstGeom prst="rect">
            <a:avLst/>
          </a:prstGeom>
          <a:noFill/>
          <a:ln w="9525">
            <a:noFill/>
            <a:miter lim="800000"/>
            <a:headEnd/>
            <a:tailEnd/>
          </a:ln>
        </p:spPr>
        <p:txBody>
          <a:bodyPr anchor="b">
            <a:prstTxWarp prst="textNoShape">
              <a:avLst/>
            </a:prstTxWarp>
          </a:bodyPr>
          <a:lstStyle/>
          <a:p>
            <a:pPr algn="ctr"/>
            <a:r>
              <a:rPr lang="en-US" sz="5400" dirty="0">
                <a:solidFill>
                  <a:srgbClr val="12919C"/>
                </a:solidFill>
                <a:latin typeface="+mj-lt"/>
                <a:ea typeface="Helvetica" charset="0"/>
                <a:cs typeface="Helvetica" charset="0"/>
              </a:rPr>
              <a:t>How Do We</a:t>
            </a:r>
          </a:p>
          <a:p>
            <a:pPr algn="ctr"/>
            <a:r>
              <a:rPr lang="en-US" sz="5400" dirty="0">
                <a:solidFill>
                  <a:srgbClr val="12919C"/>
                </a:solidFill>
                <a:latin typeface="+mj-lt"/>
                <a:ea typeface="Helvetica" charset="0"/>
                <a:cs typeface="Helvetica" charset="0"/>
              </a:rPr>
              <a:t> Stimulate Cells to Grow? </a:t>
            </a:r>
          </a:p>
        </p:txBody>
      </p:sp>
      <p:pic>
        <p:nvPicPr>
          <p:cNvPr id="3" name="Picture 2" descr="Logos.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9330" y="6291690"/>
            <a:ext cx="2255242" cy="342184"/>
          </a:xfrm>
          <a:prstGeom prst="rect">
            <a:avLst/>
          </a:prstGeom>
        </p:spPr>
      </p:pic>
    </p:spTree>
    <p:extLst>
      <p:ext uri="{BB962C8B-B14F-4D97-AF65-F5344CB8AC3E}">
        <p14:creationId xmlns:p14="http://schemas.microsoft.com/office/powerpoint/2010/main" val="528013086"/>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3238"/>
            <a:ext cx="8229600" cy="1143000"/>
          </a:xfrm>
        </p:spPr>
        <p:txBody>
          <a:bodyPr>
            <a:noAutofit/>
          </a:bodyPr>
          <a:lstStyle/>
          <a:p>
            <a:r>
              <a:rPr lang="en-US" sz="4400" dirty="0" smtClean="0">
                <a:solidFill>
                  <a:srgbClr val="12919C"/>
                </a:solidFill>
              </a:rPr>
              <a:t>Moving from </a:t>
            </a:r>
            <a:br>
              <a:rPr lang="en-US" sz="4400" dirty="0" smtClean="0">
                <a:solidFill>
                  <a:srgbClr val="12919C"/>
                </a:solidFill>
              </a:rPr>
            </a:br>
            <a:r>
              <a:rPr lang="en-US" sz="4400" dirty="0" smtClean="0">
                <a:solidFill>
                  <a:srgbClr val="12919C"/>
                </a:solidFill>
              </a:rPr>
              <a:t>2D to 3D Culture</a:t>
            </a:r>
            <a:r>
              <a:rPr lang="en-US" sz="4400" dirty="0" smtClean="0">
                <a:solidFill>
                  <a:srgbClr val="7F7F7F"/>
                </a:solidFill>
              </a:rPr>
              <a:t/>
            </a:r>
            <a:br>
              <a:rPr lang="en-US" sz="4400" dirty="0" smtClean="0">
                <a:solidFill>
                  <a:srgbClr val="7F7F7F"/>
                </a:solidFill>
              </a:rPr>
            </a:br>
            <a:r>
              <a:rPr lang="en-US" sz="3200" i="1" dirty="0" smtClean="0">
                <a:solidFill>
                  <a:srgbClr val="7F7F7F"/>
                </a:solidFill>
              </a:rPr>
              <a:t>Moving from in </a:t>
            </a:r>
            <a:r>
              <a:rPr lang="en-US" sz="3200" i="1" dirty="0">
                <a:solidFill>
                  <a:srgbClr val="7F7F7F"/>
                </a:solidFill>
              </a:rPr>
              <a:t>v</a:t>
            </a:r>
            <a:r>
              <a:rPr lang="en-US" sz="3200" i="1" dirty="0" smtClean="0">
                <a:solidFill>
                  <a:srgbClr val="7F7F7F"/>
                </a:solidFill>
              </a:rPr>
              <a:t>itro to </a:t>
            </a:r>
            <a:r>
              <a:rPr lang="en-US" sz="3200" i="1" dirty="0">
                <a:solidFill>
                  <a:srgbClr val="7F7F7F"/>
                </a:solidFill>
              </a:rPr>
              <a:t>i</a:t>
            </a:r>
            <a:r>
              <a:rPr lang="en-US" sz="3200" i="1" dirty="0" smtClean="0">
                <a:solidFill>
                  <a:srgbClr val="7F7F7F"/>
                </a:solidFill>
              </a:rPr>
              <a:t>n vivo </a:t>
            </a:r>
            <a:endParaRPr lang="en-US" sz="3200" i="1" dirty="0"/>
          </a:p>
        </p:txBody>
      </p:sp>
      <p:sp>
        <p:nvSpPr>
          <p:cNvPr id="5" name="Text Placeholder 4"/>
          <p:cNvSpPr>
            <a:spLocks noGrp="1"/>
          </p:cNvSpPr>
          <p:nvPr>
            <p:ph type="body" sz="quarter" idx="3"/>
          </p:nvPr>
        </p:nvSpPr>
        <p:spPr>
          <a:xfrm>
            <a:off x="691468" y="2652926"/>
            <a:ext cx="8229601" cy="1878851"/>
          </a:xfrm>
        </p:spPr>
        <p:txBody>
          <a:bodyPr anchor="t">
            <a:noAutofit/>
          </a:bodyPr>
          <a:lstStyle/>
          <a:p>
            <a:r>
              <a:rPr lang="en-US" sz="2200" b="0" dirty="0" smtClean="0">
                <a:solidFill>
                  <a:schemeClr val="tx1">
                    <a:lumMod val="75000"/>
                    <a:lumOff val="25000"/>
                  </a:schemeClr>
                </a:solidFill>
              </a:rPr>
              <a:t>60 </a:t>
            </a:r>
            <a:r>
              <a:rPr lang="en-US" sz="2200" b="0" dirty="0">
                <a:solidFill>
                  <a:schemeClr val="tx1">
                    <a:lumMod val="75000"/>
                    <a:lumOff val="25000"/>
                  </a:schemeClr>
                </a:solidFill>
              </a:rPr>
              <a:t>Minutes Growing New Body Parts </a:t>
            </a:r>
            <a:endParaRPr lang="en-US" sz="2200" b="0" dirty="0" smtClean="0">
              <a:solidFill>
                <a:schemeClr val="tx1">
                  <a:lumMod val="75000"/>
                  <a:lumOff val="25000"/>
                </a:schemeClr>
              </a:solidFill>
            </a:endParaRPr>
          </a:p>
          <a:p>
            <a:endParaRPr lang="en-US" sz="2200" b="0" dirty="0" smtClean="0">
              <a:solidFill>
                <a:schemeClr val="tx1">
                  <a:lumMod val="75000"/>
                  <a:lumOff val="25000"/>
                </a:schemeClr>
              </a:solidFill>
            </a:endParaRPr>
          </a:p>
          <a:p>
            <a:r>
              <a:rPr lang="en-US" sz="2200" b="0" dirty="0">
                <a:solidFill>
                  <a:schemeClr val="tx1">
                    <a:lumMod val="75000"/>
                    <a:lumOff val="25000"/>
                  </a:schemeClr>
                </a:solidFill>
              </a:rPr>
              <a:t>Wyss Institute Harvard Lung on a Chip </a:t>
            </a:r>
            <a:endParaRPr lang="en-US" sz="2200" b="0" dirty="0" smtClean="0">
              <a:solidFill>
                <a:schemeClr val="tx1">
                  <a:lumMod val="75000"/>
                  <a:lumOff val="25000"/>
                </a:schemeClr>
              </a:solidFill>
            </a:endParaRPr>
          </a:p>
          <a:p>
            <a:endParaRPr lang="en-US" sz="2200" b="0" dirty="0" smtClean="0">
              <a:solidFill>
                <a:schemeClr val="tx1">
                  <a:lumMod val="75000"/>
                  <a:lumOff val="25000"/>
                </a:schemeClr>
              </a:solidFill>
            </a:endParaRPr>
          </a:p>
          <a:p>
            <a:r>
              <a:rPr lang="en-US" sz="2200" b="0" dirty="0" smtClean="0">
                <a:solidFill>
                  <a:schemeClr val="tx1">
                    <a:lumMod val="75000"/>
                    <a:lumOff val="25000"/>
                  </a:schemeClr>
                </a:solidFill>
              </a:rPr>
              <a:t>EPFL </a:t>
            </a:r>
            <a:r>
              <a:rPr lang="en-US" sz="2200" b="0" dirty="0">
                <a:solidFill>
                  <a:schemeClr val="tx1">
                    <a:lumMod val="75000"/>
                    <a:lumOff val="25000"/>
                  </a:schemeClr>
                </a:solidFill>
              </a:rPr>
              <a:t>News 3D Cell Culture </a:t>
            </a:r>
            <a:r>
              <a:rPr lang="en-US" sz="2200" b="0" dirty="0" smtClean="0">
                <a:solidFill>
                  <a:schemeClr val="tx1">
                    <a:lumMod val="75000"/>
                    <a:lumOff val="25000"/>
                  </a:schemeClr>
                </a:solidFill>
              </a:rPr>
              <a:t>Robotics</a:t>
            </a:r>
          </a:p>
          <a:p>
            <a:endParaRPr lang="en-US" sz="2200" b="0" dirty="0">
              <a:solidFill>
                <a:schemeClr val="tx1">
                  <a:lumMod val="75000"/>
                  <a:lumOff val="25000"/>
                </a:schemeClr>
              </a:solidFill>
            </a:endParaRPr>
          </a:p>
          <a:p>
            <a:r>
              <a:rPr lang="en-US" sz="2200" b="0" dirty="0" smtClean="0">
                <a:solidFill>
                  <a:schemeClr val="tx1">
                    <a:lumMod val="75000"/>
                    <a:lumOff val="25000"/>
                  </a:schemeClr>
                </a:solidFill>
              </a:rPr>
              <a:t>Anthony </a:t>
            </a:r>
            <a:r>
              <a:rPr lang="en-US" sz="2200" b="0" dirty="0" err="1">
                <a:solidFill>
                  <a:schemeClr val="tx1">
                    <a:lumMod val="75000"/>
                    <a:lumOff val="25000"/>
                  </a:schemeClr>
                </a:solidFill>
              </a:rPr>
              <a:t>A</a:t>
            </a:r>
            <a:r>
              <a:rPr lang="en-US" sz="2200" b="0" dirty="0" err="1" smtClean="0">
                <a:solidFill>
                  <a:schemeClr val="tx1">
                    <a:lumMod val="75000"/>
                    <a:lumOff val="25000"/>
                  </a:schemeClr>
                </a:solidFill>
              </a:rPr>
              <a:t>tala</a:t>
            </a:r>
            <a:r>
              <a:rPr lang="en-US" sz="2200" b="0" dirty="0" smtClean="0">
                <a:solidFill>
                  <a:schemeClr val="tx1">
                    <a:lumMod val="75000"/>
                    <a:lumOff val="25000"/>
                  </a:schemeClr>
                </a:solidFill>
              </a:rPr>
              <a:t> CNN TED 3D Printer Produces Organs  </a:t>
            </a:r>
          </a:p>
        </p:txBody>
      </p:sp>
      <p:pic>
        <p:nvPicPr>
          <p:cNvPr id="9" name="Picture 8" descr="Video_icon1.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72894" y="5126178"/>
            <a:ext cx="387975" cy="290273"/>
          </a:xfrm>
          <a:prstGeom prst="rect">
            <a:avLst/>
          </a:prstGeom>
        </p:spPr>
      </p:pic>
      <p:pic>
        <p:nvPicPr>
          <p:cNvPr id="7" name="Picture 6" descr="Logos.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5170" y="6373934"/>
            <a:ext cx="2255242" cy="342184"/>
          </a:xfrm>
          <a:prstGeom prst="rect">
            <a:avLst/>
          </a:prstGeom>
        </p:spPr>
      </p:pic>
      <p:pic>
        <p:nvPicPr>
          <p:cNvPr id="8" name="Picture 7" descr="Video_icon1.png">
            <a:hlinkClick r:id="rId6"/>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62188" y="3529777"/>
            <a:ext cx="400018" cy="299284"/>
          </a:xfrm>
          <a:prstGeom prst="rect">
            <a:avLst/>
          </a:prstGeom>
        </p:spPr>
      </p:pic>
      <p:pic>
        <p:nvPicPr>
          <p:cNvPr id="12" name="Picture 11" descr="Video_icon1.png">
            <a:hlinkClick r:id="rId7"/>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62179" y="4309454"/>
            <a:ext cx="400018" cy="299284"/>
          </a:xfrm>
          <a:prstGeom prst="rect">
            <a:avLst/>
          </a:prstGeom>
        </p:spPr>
      </p:pic>
      <p:pic>
        <p:nvPicPr>
          <p:cNvPr id="13" name="Picture 12" descr="Video_icon1.png">
            <a:hlinkClick r:id="rId8"/>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62179" y="2704872"/>
            <a:ext cx="400018" cy="299284"/>
          </a:xfrm>
          <a:prstGeom prst="rect">
            <a:avLst/>
          </a:prstGeom>
        </p:spPr>
      </p:pic>
    </p:spTree>
    <p:extLst>
      <p:ext uri="{BB962C8B-B14F-4D97-AF65-F5344CB8AC3E}">
        <p14:creationId xmlns:p14="http://schemas.microsoft.com/office/powerpoint/2010/main" val="358931113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fade">
                                      <p:cBhvr>
                                        <p:cTn id="23" dur="500"/>
                                        <p:tgtEl>
                                          <p:spTgt spid="5">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animEffect transition="in" filter="fade">
                                      <p:cBhvr>
                                        <p:cTn id="31" dur="500"/>
                                        <p:tgtEl>
                                          <p:spTgt spid="5">
                                            <p:txEl>
                                              <p:pRg st="6" end="6"/>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5"/>
          <p:cNvSpPr txBox="1">
            <a:spLocks/>
          </p:cNvSpPr>
          <p:nvPr/>
        </p:nvSpPr>
        <p:spPr bwMode="auto">
          <a:xfrm>
            <a:off x="315913" y="822325"/>
            <a:ext cx="8229600" cy="1600200"/>
          </a:xfrm>
          <a:prstGeom prst="rect">
            <a:avLst/>
          </a:prstGeom>
          <a:noFill/>
          <a:ln w="9525">
            <a:noFill/>
            <a:miter lim="800000"/>
            <a:headEnd/>
            <a:tailEnd/>
          </a:ln>
        </p:spPr>
        <p:txBody>
          <a:bodyPr anchor="b">
            <a:prstTxWarp prst="textNoShape">
              <a:avLst/>
            </a:prstTxWarp>
          </a:bodyPr>
          <a:lstStyle/>
          <a:p>
            <a:pPr algn="ctr"/>
            <a:r>
              <a:rPr lang="en-US" sz="5400" dirty="0">
                <a:solidFill>
                  <a:srgbClr val="404040"/>
                </a:solidFill>
                <a:latin typeface="Arial"/>
                <a:ea typeface="Helvetica" charset="0"/>
                <a:cs typeface="Arial"/>
                <a:hlinkClick r:id="rId3"/>
              </a:rPr>
              <a:t>Ear on Arm</a:t>
            </a:r>
            <a:endParaRPr lang="en-US" sz="5400" dirty="0">
              <a:solidFill>
                <a:srgbClr val="404040"/>
              </a:solidFill>
              <a:latin typeface="Arial"/>
              <a:ea typeface="Helvetica" charset="0"/>
              <a:cs typeface="Arial"/>
            </a:endParaRPr>
          </a:p>
          <a:p>
            <a:pPr algn="ctr"/>
            <a:r>
              <a:rPr lang="en-US" sz="5400" i="1" dirty="0" err="1">
                <a:solidFill>
                  <a:srgbClr val="404040"/>
                </a:solidFill>
                <a:latin typeface="Arial"/>
                <a:ea typeface="Helvetica" charset="0"/>
                <a:cs typeface="Arial"/>
              </a:rPr>
              <a:t>Stelarc</a:t>
            </a:r>
            <a:endParaRPr lang="en-US" sz="3600" i="1" dirty="0">
              <a:solidFill>
                <a:srgbClr val="404040"/>
              </a:solidFill>
              <a:latin typeface="Arial"/>
              <a:ea typeface="Helvetica" charset="0"/>
              <a:cs typeface="Arial"/>
            </a:endParaRPr>
          </a:p>
          <a:p>
            <a:pPr algn="ctr"/>
            <a:endParaRPr lang="en-US" sz="5400" dirty="0">
              <a:solidFill>
                <a:srgbClr val="404040"/>
              </a:solidFill>
              <a:latin typeface="Helvetica" charset="0"/>
              <a:ea typeface="Helvetica" charset="0"/>
              <a:cs typeface="Helvetica" charset="0"/>
            </a:endParaRPr>
          </a:p>
        </p:txBody>
      </p:sp>
      <p:pic>
        <p:nvPicPr>
          <p:cNvPr id="7" name="Picture 6"/>
          <p:cNvPicPr>
            <a:picLocks noChangeAspect="1"/>
          </p:cNvPicPr>
          <p:nvPr/>
        </p:nvPicPr>
        <p:blipFill>
          <a:blip r:embed="rId4"/>
          <a:stretch>
            <a:fillRect/>
          </a:stretch>
        </p:blipFill>
        <p:spPr>
          <a:xfrm>
            <a:off x="0" y="1591236"/>
            <a:ext cx="9144000" cy="493058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3154467098"/>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rcRect l="26719" t="4345" r="18693"/>
          <a:stretch>
            <a:fillRect/>
          </a:stretch>
        </p:blipFill>
        <p:spPr>
          <a:xfrm>
            <a:off x="4755444" y="1622776"/>
            <a:ext cx="3790245" cy="498122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9155" name="Title 5"/>
          <p:cNvSpPr txBox="1">
            <a:spLocks/>
          </p:cNvSpPr>
          <p:nvPr/>
        </p:nvSpPr>
        <p:spPr bwMode="auto">
          <a:xfrm>
            <a:off x="315913" y="822325"/>
            <a:ext cx="8229600" cy="1600200"/>
          </a:xfrm>
          <a:prstGeom prst="rect">
            <a:avLst/>
          </a:prstGeom>
          <a:noFill/>
          <a:ln w="9525">
            <a:noFill/>
            <a:miter lim="800000"/>
            <a:headEnd/>
            <a:tailEnd/>
          </a:ln>
        </p:spPr>
        <p:txBody>
          <a:bodyPr anchor="b">
            <a:prstTxWarp prst="textNoShape">
              <a:avLst/>
            </a:prstTxWarp>
          </a:bodyPr>
          <a:lstStyle/>
          <a:p>
            <a:pPr algn="ctr"/>
            <a:r>
              <a:rPr lang="en-US" sz="5400" dirty="0">
                <a:solidFill>
                  <a:srgbClr val="404040"/>
                </a:solidFill>
                <a:latin typeface="Arial"/>
                <a:ea typeface="Helvetica" charset="0"/>
                <a:cs typeface="Arial"/>
                <a:hlinkClick r:id="rId4"/>
              </a:rPr>
              <a:t>Victimless Leather</a:t>
            </a:r>
            <a:endParaRPr lang="en-US" sz="5400" dirty="0">
              <a:solidFill>
                <a:srgbClr val="404040"/>
              </a:solidFill>
              <a:latin typeface="Arial"/>
              <a:ea typeface="Helvetica" charset="0"/>
              <a:cs typeface="Arial"/>
            </a:endParaRPr>
          </a:p>
          <a:p>
            <a:pPr algn="ctr"/>
            <a:r>
              <a:rPr lang="en-US" sz="5400" i="1" dirty="0">
                <a:solidFill>
                  <a:srgbClr val="404040"/>
                </a:solidFill>
                <a:latin typeface="Arial"/>
                <a:ea typeface="Helvetica" charset="0"/>
                <a:cs typeface="Arial"/>
              </a:rPr>
              <a:t> </a:t>
            </a:r>
            <a:r>
              <a:rPr lang="en-US" sz="3600" i="1" dirty="0" err="1">
                <a:solidFill>
                  <a:srgbClr val="404040"/>
                </a:solidFill>
                <a:latin typeface="Arial"/>
                <a:ea typeface="Helvetica" charset="0"/>
                <a:cs typeface="Arial"/>
              </a:rPr>
              <a:t>Oron</a:t>
            </a:r>
            <a:r>
              <a:rPr lang="en-US" sz="3600" i="1" dirty="0">
                <a:solidFill>
                  <a:srgbClr val="404040"/>
                </a:solidFill>
                <a:latin typeface="Arial"/>
                <a:ea typeface="Helvetica" charset="0"/>
                <a:cs typeface="Arial"/>
              </a:rPr>
              <a:t> </a:t>
            </a:r>
            <a:r>
              <a:rPr lang="en-US" sz="3600" i="1" dirty="0" err="1">
                <a:solidFill>
                  <a:srgbClr val="404040"/>
                </a:solidFill>
                <a:latin typeface="Arial"/>
                <a:ea typeface="Helvetica" charset="0"/>
                <a:cs typeface="Arial"/>
              </a:rPr>
              <a:t>Catts</a:t>
            </a:r>
            <a:r>
              <a:rPr lang="en-US" sz="3600" i="1" dirty="0">
                <a:solidFill>
                  <a:srgbClr val="404040"/>
                </a:solidFill>
                <a:latin typeface="Arial"/>
                <a:ea typeface="Helvetica" charset="0"/>
                <a:cs typeface="Arial"/>
              </a:rPr>
              <a:t> and </a:t>
            </a:r>
            <a:r>
              <a:rPr lang="en-US" sz="3600" i="1" dirty="0" err="1">
                <a:solidFill>
                  <a:srgbClr val="404040"/>
                </a:solidFill>
                <a:latin typeface="Arial"/>
                <a:ea typeface="Helvetica" charset="0"/>
                <a:cs typeface="Arial"/>
              </a:rPr>
              <a:t>Ionat</a:t>
            </a:r>
            <a:r>
              <a:rPr lang="en-US" sz="3600" i="1" dirty="0">
                <a:solidFill>
                  <a:srgbClr val="404040"/>
                </a:solidFill>
                <a:latin typeface="Arial"/>
                <a:ea typeface="Helvetica" charset="0"/>
                <a:cs typeface="Arial"/>
              </a:rPr>
              <a:t> </a:t>
            </a:r>
            <a:r>
              <a:rPr lang="en-US" sz="3600" i="1" dirty="0" err="1">
                <a:solidFill>
                  <a:srgbClr val="404040"/>
                </a:solidFill>
                <a:latin typeface="Arial"/>
                <a:ea typeface="Helvetica" charset="0"/>
                <a:cs typeface="Arial"/>
              </a:rPr>
              <a:t>Zurr</a:t>
            </a:r>
            <a:endParaRPr lang="en-US" sz="3600" i="1" dirty="0">
              <a:solidFill>
                <a:srgbClr val="404040"/>
              </a:solidFill>
              <a:latin typeface="Arial"/>
              <a:ea typeface="Helvetica" charset="0"/>
              <a:cs typeface="Arial"/>
            </a:endParaRPr>
          </a:p>
          <a:p>
            <a:pPr algn="ctr"/>
            <a:endParaRPr lang="en-US" sz="5400" dirty="0">
              <a:solidFill>
                <a:srgbClr val="404040"/>
              </a:solidFill>
              <a:latin typeface="Helvetica" charset="0"/>
              <a:ea typeface="Helvetica" charset="0"/>
              <a:cs typeface="Helvetica" charset="0"/>
            </a:endParaRPr>
          </a:p>
        </p:txBody>
      </p:sp>
      <p:pic>
        <p:nvPicPr>
          <p:cNvPr id="6" name="Picture 5"/>
          <p:cNvPicPr>
            <a:picLocks noChangeAspect="1"/>
          </p:cNvPicPr>
          <p:nvPr/>
        </p:nvPicPr>
        <p:blipFill>
          <a:blip r:embed="rId5"/>
          <a:stretch>
            <a:fillRect/>
          </a:stretch>
        </p:blipFill>
        <p:spPr>
          <a:xfrm>
            <a:off x="612423" y="1622776"/>
            <a:ext cx="3735917" cy="498122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288577760"/>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5"/>
          <p:cNvSpPr>
            <a:spLocks noGrp="1"/>
          </p:cNvSpPr>
          <p:nvPr>
            <p:ph type="title"/>
          </p:nvPr>
        </p:nvSpPr>
        <p:spPr bwMode="auto">
          <a:xfrm>
            <a:off x="598488" y="197735"/>
            <a:ext cx="8229600" cy="1600200"/>
          </a:xfrm>
        </p:spPr>
        <p:txBody>
          <a:bodyPr/>
          <a:lstStyle/>
          <a:p>
            <a:pPr eaLnBrk="1" hangingPunct="1"/>
            <a:r>
              <a:rPr lang="en-US" dirty="0">
                <a:effectLst/>
                <a:latin typeface="Arial"/>
                <a:ea typeface="Helvetica" charset="0"/>
                <a:cs typeface="Arial"/>
              </a:rPr>
              <a:t>Making Body Parts</a:t>
            </a:r>
            <a:r>
              <a:rPr lang="en-US" dirty="0">
                <a:solidFill>
                  <a:srgbClr val="404040"/>
                </a:solidFill>
                <a:effectLst/>
                <a:latin typeface="Arial"/>
                <a:ea typeface="Helvetica" charset="0"/>
                <a:cs typeface="Arial"/>
              </a:rPr>
              <a:t/>
            </a:r>
            <a:br>
              <a:rPr lang="en-US" dirty="0">
                <a:solidFill>
                  <a:srgbClr val="404040"/>
                </a:solidFill>
                <a:effectLst/>
                <a:latin typeface="Arial"/>
                <a:ea typeface="Helvetica" charset="0"/>
                <a:cs typeface="Arial"/>
              </a:rPr>
            </a:br>
            <a:r>
              <a:rPr lang="en-US" sz="4000" i="1" dirty="0">
                <a:solidFill>
                  <a:srgbClr val="7F7F7F"/>
                </a:solidFill>
                <a:effectLst/>
                <a:latin typeface="Arial"/>
                <a:ea typeface="Helvetica" charset="0"/>
                <a:cs typeface="Arial"/>
              </a:rPr>
              <a:t>Rebuilding Soldiers</a:t>
            </a:r>
          </a:p>
        </p:txBody>
      </p:sp>
      <p:pic>
        <p:nvPicPr>
          <p:cNvPr id="37890" name="Picture 5"/>
          <p:cNvPicPr>
            <a:picLocks noChangeAspect="1"/>
          </p:cNvPicPr>
          <p:nvPr/>
        </p:nvPicPr>
        <p:blipFill>
          <a:blip r:embed="rId3"/>
          <a:srcRect/>
          <a:stretch>
            <a:fillRect/>
          </a:stretch>
        </p:blipFill>
        <p:spPr bwMode="auto">
          <a:xfrm>
            <a:off x="0" y="2131840"/>
            <a:ext cx="4191000" cy="20955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1204" name="TextBox 6">
            <a:hlinkClick r:id="rId4"/>
          </p:cNvPr>
          <p:cNvSpPr txBox="1">
            <a:spLocks noChangeArrowheads="1"/>
          </p:cNvSpPr>
          <p:nvPr/>
        </p:nvSpPr>
        <p:spPr bwMode="auto">
          <a:xfrm>
            <a:off x="1354138" y="5105228"/>
            <a:ext cx="7473950" cy="954087"/>
          </a:xfrm>
          <a:prstGeom prst="rect">
            <a:avLst/>
          </a:prstGeom>
          <a:noFill/>
          <a:ln w="9525">
            <a:noFill/>
            <a:miter lim="800000"/>
            <a:headEnd/>
            <a:tailEnd/>
          </a:ln>
        </p:spPr>
        <p:txBody>
          <a:bodyPr>
            <a:prstTxWarp prst="textNoShape">
              <a:avLst/>
            </a:prstTxWarp>
            <a:spAutoFit/>
          </a:bodyPr>
          <a:lstStyle/>
          <a:p>
            <a:r>
              <a:rPr lang="en-US" sz="1400" dirty="0"/>
              <a:t>Damon Winter/ photo. </a:t>
            </a:r>
          </a:p>
          <a:p>
            <a:r>
              <a:rPr lang="en-US" sz="1400" dirty="0"/>
              <a:t>Randall McKenzie </a:t>
            </a:r>
            <a:r>
              <a:rPr lang="en-US" sz="1400" dirty="0" err="1"/>
              <a:t>Infodesigner</a:t>
            </a:r>
            <a:r>
              <a:rPr lang="en-US" sz="1400" dirty="0"/>
              <a:t>. Content Dr. Stephen </a:t>
            </a:r>
            <a:r>
              <a:rPr lang="en-US" sz="1400" dirty="0" err="1"/>
              <a:t>Badylak</a:t>
            </a:r>
            <a:r>
              <a:rPr lang="en-US" sz="1400" dirty="0"/>
              <a:t>, University of Pittsburgh.</a:t>
            </a:r>
          </a:p>
          <a:p>
            <a:r>
              <a:rPr lang="en-US" sz="1400" dirty="0"/>
              <a:t>McGowan Institute for Regenerative Medicine Video. </a:t>
            </a:r>
          </a:p>
          <a:p>
            <a:r>
              <a:rPr lang="en-US" sz="1400" dirty="0" err="1"/>
              <a:t>Fountatin</a:t>
            </a:r>
            <a:r>
              <a:rPr lang="en-US" sz="1400" dirty="0"/>
              <a:t>, H. Sept 17, 2012. Human Muscle Regrown on Animal Scaffolding. NYTIMES: A1. </a:t>
            </a:r>
          </a:p>
        </p:txBody>
      </p:sp>
      <p:pic>
        <p:nvPicPr>
          <p:cNvPr id="37892" name="Picture 7"/>
          <p:cNvPicPr>
            <a:picLocks noChangeAspect="1"/>
          </p:cNvPicPr>
          <p:nvPr/>
        </p:nvPicPr>
        <p:blipFill>
          <a:blip r:embed="rId5"/>
          <a:srcRect/>
          <a:stretch>
            <a:fillRect/>
          </a:stretch>
        </p:blipFill>
        <p:spPr bwMode="auto">
          <a:xfrm>
            <a:off x="4273550" y="2139778"/>
            <a:ext cx="4870450" cy="208756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 name="Picture 6" descr="Logos.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4325" y="6279557"/>
            <a:ext cx="2596445" cy="393955"/>
          </a:xfrm>
          <a:prstGeom prst="rect">
            <a:avLst/>
          </a:prstGeom>
        </p:spPr>
      </p:pic>
      <p:pic>
        <p:nvPicPr>
          <p:cNvPr id="8" name="Picture 7" descr="Video_icon1.png">
            <a:hlinkClick r:id="rId7"/>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041027" y="4466252"/>
            <a:ext cx="807945" cy="604486"/>
          </a:xfrm>
          <a:prstGeom prst="rect">
            <a:avLst/>
          </a:prstGeom>
        </p:spPr>
      </p:pic>
    </p:spTree>
    <p:extLst>
      <p:ext uri="{BB962C8B-B14F-4D97-AF65-F5344CB8AC3E}">
        <p14:creationId xmlns:p14="http://schemas.microsoft.com/office/powerpoint/2010/main" val="2875226957"/>
      </p:ext>
    </p:extLst>
  </p:cSld>
  <p:clrMapOvr>
    <a:masterClrMapping/>
  </p:clrMapOvr>
  <p:transition xmlns:p14="http://schemas.microsoft.com/office/powerpoint/2010/main" spd="slow"/>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Extracellular_Matrix.png"/>
          <p:cNvPicPr>
            <a:picLocks noChangeAspect="1"/>
          </p:cNvPicPr>
          <p:nvPr/>
        </p:nvPicPr>
        <p:blipFill rotWithShape="1">
          <a:blip r:embed="rId3">
            <a:extLst>
              <a:ext uri="{28A0092B-C50C-407E-A947-70E740481C1C}">
                <a14:useLocalDpi xmlns:a14="http://schemas.microsoft.com/office/drawing/2010/main" val="0"/>
              </a:ext>
            </a:extLst>
          </a:blip>
          <a:srcRect l="27623" t="19392" r="4321" b="9060"/>
          <a:stretch/>
        </p:blipFill>
        <p:spPr>
          <a:xfrm>
            <a:off x="3558840" y="1121634"/>
            <a:ext cx="5348410" cy="3893060"/>
          </a:xfrm>
          <a:prstGeom prst="rect">
            <a:avLst/>
          </a:prstGeom>
        </p:spPr>
      </p:pic>
      <p:sp>
        <p:nvSpPr>
          <p:cNvPr id="4" name="Title 5"/>
          <p:cNvSpPr>
            <a:spLocks noGrp="1"/>
          </p:cNvSpPr>
          <p:nvPr>
            <p:ph type="title"/>
          </p:nvPr>
        </p:nvSpPr>
        <p:spPr bwMode="auto">
          <a:xfrm>
            <a:off x="646285" y="97397"/>
            <a:ext cx="8229600" cy="1600200"/>
          </a:xfrm>
        </p:spPr>
        <p:txBody>
          <a:bodyPr/>
          <a:lstStyle/>
          <a:p>
            <a:pPr eaLnBrk="1" hangingPunct="1"/>
            <a:r>
              <a:rPr lang="en-US" dirty="0" smtClean="0">
                <a:effectLst/>
                <a:ea typeface="Helvetica" charset="0"/>
                <a:cs typeface="Helvetica" charset="0"/>
              </a:rPr>
              <a:t>ECM</a:t>
            </a:r>
            <a:br>
              <a:rPr lang="en-US" dirty="0" smtClean="0">
                <a:effectLst/>
                <a:ea typeface="Helvetica" charset="0"/>
                <a:cs typeface="Helvetica" charset="0"/>
              </a:rPr>
            </a:br>
            <a:r>
              <a:rPr lang="en-US" sz="2800" i="1" dirty="0" smtClean="0">
                <a:solidFill>
                  <a:srgbClr val="7F7F7F"/>
                </a:solidFill>
                <a:effectLst/>
                <a:ea typeface="Helvetica" charset="0"/>
                <a:cs typeface="Helvetica" charset="0"/>
              </a:rPr>
              <a:t>extracellular matrix &amp; interstitial space</a:t>
            </a:r>
            <a:r>
              <a:rPr lang="en-US" sz="3200" dirty="0">
                <a:solidFill>
                  <a:schemeClr val="tx1">
                    <a:lumMod val="75000"/>
                    <a:lumOff val="25000"/>
                  </a:schemeClr>
                </a:solidFill>
                <a:effectLst/>
                <a:latin typeface="Helvetica" charset="0"/>
                <a:ea typeface="Helvetica" charset="0"/>
                <a:cs typeface="Helvetica" charset="0"/>
              </a:rPr>
              <a:t/>
            </a:r>
            <a:br>
              <a:rPr lang="en-US" sz="3200" dirty="0">
                <a:solidFill>
                  <a:schemeClr val="tx1">
                    <a:lumMod val="75000"/>
                    <a:lumOff val="25000"/>
                  </a:schemeClr>
                </a:solidFill>
                <a:effectLst/>
                <a:latin typeface="Helvetica" charset="0"/>
                <a:ea typeface="Helvetica" charset="0"/>
                <a:cs typeface="Helvetica" charset="0"/>
              </a:rPr>
            </a:br>
            <a:endParaRPr lang="en-US" sz="4000" i="1" dirty="0">
              <a:solidFill>
                <a:schemeClr val="tx1">
                  <a:lumMod val="75000"/>
                  <a:lumOff val="25000"/>
                </a:schemeClr>
              </a:solidFill>
              <a:effectLst/>
              <a:latin typeface="Helvetica" charset="0"/>
              <a:ea typeface="Helvetica" charset="0"/>
              <a:cs typeface="Helvetica" charset="0"/>
            </a:endParaRPr>
          </a:p>
        </p:txBody>
      </p:sp>
      <p:sp>
        <p:nvSpPr>
          <p:cNvPr id="5" name="TextBox 4"/>
          <p:cNvSpPr txBox="1"/>
          <p:nvPr/>
        </p:nvSpPr>
        <p:spPr>
          <a:xfrm>
            <a:off x="2298384" y="1977159"/>
            <a:ext cx="2020889" cy="646331"/>
          </a:xfrm>
          <a:prstGeom prst="rect">
            <a:avLst/>
          </a:prstGeom>
          <a:noFill/>
        </p:spPr>
        <p:txBody>
          <a:bodyPr wrap="square" rtlCol="0">
            <a:spAutoFit/>
          </a:bodyPr>
          <a:lstStyle/>
          <a:p>
            <a:r>
              <a:rPr lang="en-US" dirty="0" smtClean="0"/>
              <a:t>Basement Membrane</a:t>
            </a:r>
            <a:endParaRPr lang="en-US" dirty="0"/>
          </a:p>
        </p:txBody>
      </p:sp>
      <p:sp>
        <p:nvSpPr>
          <p:cNvPr id="6" name="TextBox 5"/>
          <p:cNvSpPr txBox="1"/>
          <p:nvPr/>
        </p:nvSpPr>
        <p:spPr>
          <a:xfrm>
            <a:off x="1954897" y="1209725"/>
            <a:ext cx="1806223" cy="369332"/>
          </a:xfrm>
          <a:prstGeom prst="rect">
            <a:avLst/>
          </a:prstGeom>
          <a:noFill/>
        </p:spPr>
        <p:txBody>
          <a:bodyPr wrap="square" rtlCol="0">
            <a:spAutoFit/>
          </a:bodyPr>
          <a:lstStyle/>
          <a:p>
            <a:r>
              <a:rPr lang="en-US" dirty="0" smtClean="0"/>
              <a:t>Epithelial Cell</a:t>
            </a:r>
            <a:endParaRPr lang="en-US" dirty="0"/>
          </a:p>
        </p:txBody>
      </p:sp>
      <p:sp>
        <p:nvSpPr>
          <p:cNvPr id="7" name="TextBox 6"/>
          <p:cNvSpPr txBox="1"/>
          <p:nvPr/>
        </p:nvSpPr>
        <p:spPr>
          <a:xfrm>
            <a:off x="1479830" y="3365514"/>
            <a:ext cx="2187222" cy="369332"/>
          </a:xfrm>
          <a:prstGeom prst="rect">
            <a:avLst/>
          </a:prstGeom>
          <a:noFill/>
        </p:spPr>
        <p:txBody>
          <a:bodyPr wrap="square" rtlCol="0">
            <a:spAutoFit/>
          </a:bodyPr>
          <a:lstStyle/>
          <a:p>
            <a:r>
              <a:rPr lang="en-US" dirty="0" smtClean="0"/>
              <a:t>Connective Tissue</a:t>
            </a:r>
            <a:endParaRPr lang="en-US" dirty="0"/>
          </a:p>
        </p:txBody>
      </p:sp>
      <p:sp>
        <p:nvSpPr>
          <p:cNvPr id="8" name="TextBox 7"/>
          <p:cNvSpPr txBox="1"/>
          <p:nvPr/>
        </p:nvSpPr>
        <p:spPr>
          <a:xfrm>
            <a:off x="2338822" y="3763956"/>
            <a:ext cx="1806223" cy="369332"/>
          </a:xfrm>
          <a:prstGeom prst="rect">
            <a:avLst/>
          </a:prstGeom>
          <a:noFill/>
        </p:spPr>
        <p:txBody>
          <a:bodyPr wrap="square" rtlCol="0">
            <a:spAutoFit/>
          </a:bodyPr>
          <a:lstStyle/>
          <a:p>
            <a:r>
              <a:rPr lang="en-US" dirty="0" smtClean="0"/>
              <a:t>Fibroblast</a:t>
            </a:r>
            <a:endParaRPr lang="en-US" dirty="0"/>
          </a:p>
        </p:txBody>
      </p:sp>
      <p:sp>
        <p:nvSpPr>
          <p:cNvPr id="9" name="TextBox 8"/>
          <p:cNvSpPr txBox="1"/>
          <p:nvPr/>
        </p:nvSpPr>
        <p:spPr>
          <a:xfrm>
            <a:off x="1752617" y="2747278"/>
            <a:ext cx="1806223" cy="369332"/>
          </a:xfrm>
          <a:prstGeom prst="rect">
            <a:avLst/>
          </a:prstGeom>
          <a:noFill/>
        </p:spPr>
        <p:txBody>
          <a:bodyPr wrap="square" rtlCol="0">
            <a:spAutoFit/>
          </a:bodyPr>
          <a:lstStyle/>
          <a:p>
            <a:r>
              <a:rPr lang="en-US" dirty="0" smtClean="0"/>
              <a:t>Endothelial Cell</a:t>
            </a:r>
            <a:endParaRPr lang="en-US" dirty="0"/>
          </a:p>
        </p:txBody>
      </p:sp>
      <p:sp>
        <p:nvSpPr>
          <p:cNvPr id="10" name="Content Placeholder 12"/>
          <p:cNvSpPr txBox="1">
            <a:spLocks/>
          </p:cNvSpPr>
          <p:nvPr/>
        </p:nvSpPr>
        <p:spPr>
          <a:xfrm>
            <a:off x="1954897" y="4867592"/>
            <a:ext cx="7189103" cy="2193873"/>
          </a:xfrm>
          <a:prstGeom prst="rect">
            <a:avLst/>
          </a:prstGeom>
        </p:spPr>
        <p:txBody>
          <a:bodyPr vert="horz" lIns="91440" tIns="45720" rIns="91440" bIns="4572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457200" indent="-457200" algn="l">
              <a:buFont typeface="Arial"/>
              <a:buChar char="•"/>
            </a:pPr>
            <a:r>
              <a:rPr lang="en-US" sz="1800" dirty="0" smtClean="0">
                <a:solidFill>
                  <a:schemeClr val="tx1">
                    <a:lumMod val="75000"/>
                    <a:lumOff val="25000"/>
                  </a:schemeClr>
                </a:solidFill>
              </a:rPr>
              <a:t>3-D scaffold and interstitial gel made of proteins and sugars</a:t>
            </a:r>
          </a:p>
          <a:p>
            <a:pPr marL="457200" indent="-457200" algn="l">
              <a:buFont typeface="Arial"/>
              <a:buChar char="•"/>
            </a:pPr>
            <a:r>
              <a:rPr lang="en-US" sz="1800" dirty="0" smtClean="0">
                <a:solidFill>
                  <a:schemeClr val="tx1">
                    <a:lumMod val="75000"/>
                    <a:lumOff val="25000"/>
                  </a:schemeClr>
                </a:solidFill>
              </a:rPr>
              <a:t>Made and secreted by the very cells that make up the niche</a:t>
            </a:r>
          </a:p>
          <a:p>
            <a:pPr marL="457200" indent="-457200" algn="l">
              <a:buFont typeface="Arial"/>
              <a:buChar char="•"/>
            </a:pPr>
            <a:r>
              <a:rPr lang="en-US" sz="1800" dirty="0" smtClean="0">
                <a:solidFill>
                  <a:schemeClr val="tx1">
                    <a:lumMod val="75000"/>
                    <a:lumOff val="25000"/>
                  </a:schemeClr>
                </a:solidFill>
              </a:rPr>
              <a:t>Provide support, structure, and segregation of tissues</a:t>
            </a:r>
          </a:p>
          <a:p>
            <a:pPr marL="457200" indent="-457200" algn="l">
              <a:buFont typeface="Arial"/>
              <a:buChar char="•"/>
            </a:pPr>
            <a:r>
              <a:rPr lang="en-US" sz="1800" dirty="0" smtClean="0">
                <a:solidFill>
                  <a:schemeClr val="tx1">
                    <a:lumMod val="75000"/>
                    <a:lumOff val="25000"/>
                  </a:schemeClr>
                </a:solidFill>
              </a:rPr>
              <a:t>Acts as a local depot for growth factors </a:t>
            </a:r>
          </a:p>
          <a:p>
            <a:pPr marL="457200" indent="-457200" algn="l">
              <a:buFont typeface="Arial"/>
              <a:buChar char="•"/>
            </a:pPr>
            <a:r>
              <a:rPr lang="en-US" sz="1800" dirty="0" smtClean="0">
                <a:solidFill>
                  <a:schemeClr val="tx1">
                    <a:lumMod val="75000"/>
                    <a:lumOff val="25000"/>
                  </a:schemeClr>
                </a:solidFill>
              </a:rPr>
              <a:t>External signals can trigger proteases to release growth factors from the depot  </a:t>
            </a:r>
          </a:p>
          <a:p>
            <a:endParaRPr lang="en-US" dirty="0"/>
          </a:p>
        </p:txBody>
      </p:sp>
      <p:pic>
        <p:nvPicPr>
          <p:cNvPr id="11" name="Picture 10" descr="Logos.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390" y="6515100"/>
            <a:ext cx="1531540" cy="232378"/>
          </a:xfrm>
          <a:prstGeom prst="rect">
            <a:avLst/>
          </a:prstGeom>
        </p:spPr>
      </p:pic>
      <p:sp>
        <p:nvSpPr>
          <p:cNvPr id="12" name="TextBox 11"/>
          <p:cNvSpPr txBox="1"/>
          <p:nvPr/>
        </p:nvSpPr>
        <p:spPr>
          <a:xfrm>
            <a:off x="4713111" y="4524374"/>
            <a:ext cx="4021667" cy="369332"/>
          </a:xfrm>
          <a:prstGeom prst="rect">
            <a:avLst/>
          </a:prstGeom>
          <a:noFill/>
        </p:spPr>
        <p:txBody>
          <a:bodyPr wrap="square" rtlCol="0">
            <a:spAutoFit/>
          </a:bodyPr>
          <a:lstStyle/>
          <a:p>
            <a:r>
              <a:rPr lang="en-US" dirty="0" smtClean="0"/>
              <a:t>Adapted from Wikimedia Commons</a:t>
            </a:r>
            <a:endParaRPr lang="en-US" dirty="0"/>
          </a:p>
        </p:txBody>
      </p:sp>
    </p:spTree>
    <p:extLst>
      <p:ext uri="{BB962C8B-B14F-4D97-AF65-F5344CB8AC3E}">
        <p14:creationId xmlns:p14="http://schemas.microsoft.com/office/powerpoint/2010/main" val="45300435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1000"/>
                                        <p:tgtEl>
                                          <p:spTgt spid="10">
                                            <p:txEl>
                                              <p:pRg st="0" end="0"/>
                                            </p:txEl>
                                          </p:spTgt>
                                        </p:tgtEl>
                                      </p:cBhvr>
                                    </p:animEffect>
                                  </p:childTnLst>
                                  <p:subTnLst>
                                    <p:animClr clrSpc="rgb" dir="cw">
                                      <p:cBhvr override="childStyle">
                                        <p:cTn dur="1" fill="hold" display="0" masterRel="nextClick" afterEffect="1"/>
                                        <p:tgtEl>
                                          <p:spTgt spid="10">
                                            <p:txEl>
                                              <p:pRg st="0" end="0"/>
                                            </p:txEl>
                                          </p:spTgt>
                                        </p:tgtEl>
                                        <p:attrNameLst>
                                          <p:attrName>ppt_c</p:attrName>
                                        </p:attrNameLst>
                                      </p:cBhvr>
                                      <p:to>
                                        <a:srgbClr val="ACACAC"/>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fade">
                                      <p:cBhvr>
                                        <p:cTn id="12" dur="1000"/>
                                        <p:tgtEl>
                                          <p:spTgt spid="10">
                                            <p:txEl>
                                              <p:pRg st="1" end="1"/>
                                            </p:txEl>
                                          </p:spTgt>
                                        </p:tgtEl>
                                      </p:cBhvr>
                                    </p:animEffect>
                                  </p:childTnLst>
                                  <p:subTnLst>
                                    <p:animClr clrSpc="rgb" dir="cw">
                                      <p:cBhvr override="childStyle">
                                        <p:cTn dur="1" fill="hold" display="0" masterRel="nextClick" afterEffect="1"/>
                                        <p:tgtEl>
                                          <p:spTgt spid="10">
                                            <p:txEl>
                                              <p:pRg st="1" end="1"/>
                                            </p:txEl>
                                          </p:spTgt>
                                        </p:tgtEl>
                                        <p:attrNameLst>
                                          <p:attrName>ppt_c</p:attrName>
                                        </p:attrNameLst>
                                      </p:cBhvr>
                                      <p:to>
                                        <a:srgbClr val="ACACAC"/>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animEffect transition="in" filter="fade">
                                      <p:cBhvr>
                                        <p:cTn id="17" dur="1000"/>
                                        <p:tgtEl>
                                          <p:spTgt spid="10">
                                            <p:txEl>
                                              <p:pRg st="2" end="2"/>
                                            </p:txEl>
                                          </p:spTgt>
                                        </p:tgtEl>
                                      </p:cBhvr>
                                    </p:animEffect>
                                  </p:childTnLst>
                                  <p:subTnLst>
                                    <p:animClr clrSpc="rgb" dir="cw">
                                      <p:cBhvr override="childStyle">
                                        <p:cTn dur="1" fill="hold" display="0" masterRel="nextClick" afterEffect="1"/>
                                        <p:tgtEl>
                                          <p:spTgt spid="10">
                                            <p:txEl>
                                              <p:pRg st="2" end="2"/>
                                            </p:txEl>
                                          </p:spTgt>
                                        </p:tgtEl>
                                        <p:attrNameLst>
                                          <p:attrName>ppt_c</p:attrName>
                                        </p:attrNameLst>
                                      </p:cBhvr>
                                      <p:to>
                                        <a:srgbClr val="ACACAC"/>
                                      </p:to>
                                    </p:animClr>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xEl>
                                              <p:pRg st="3" end="3"/>
                                            </p:txEl>
                                          </p:spTgt>
                                        </p:tgtEl>
                                        <p:attrNameLst>
                                          <p:attrName>style.visibility</p:attrName>
                                        </p:attrNameLst>
                                      </p:cBhvr>
                                      <p:to>
                                        <p:strVal val="visible"/>
                                      </p:to>
                                    </p:set>
                                    <p:animEffect transition="in" filter="fade">
                                      <p:cBhvr>
                                        <p:cTn id="22" dur="1000"/>
                                        <p:tgtEl>
                                          <p:spTgt spid="10">
                                            <p:txEl>
                                              <p:pRg st="3" end="3"/>
                                            </p:txEl>
                                          </p:spTgt>
                                        </p:tgtEl>
                                      </p:cBhvr>
                                    </p:animEffect>
                                  </p:childTnLst>
                                  <p:subTnLst>
                                    <p:animClr clrSpc="rgb" dir="cw">
                                      <p:cBhvr override="childStyle">
                                        <p:cTn dur="1" fill="hold" display="0" masterRel="nextClick" afterEffect="1"/>
                                        <p:tgtEl>
                                          <p:spTgt spid="10">
                                            <p:txEl>
                                              <p:pRg st="3" end="3"/>
                                            </p:txEl>
                                          </p:spTgt>
                                        </p:tgtEl>
                                        <p:attrNameLst>
                                          <p:attrName>ppt_c</p:attrName>
                                        </p:attrNameLst>
                                      </p:cBhvr>
                                      <p:to>
                                        <a:srgbClr val="ACACAC"/>
                                      </p:to>
                                    </p:animClr>
                                  </p:sub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xEl>
                                              <p:pRg st="4" end="4"/>
                                            </p:txEl>
                                          </p:spTgt>
                                        </p:tgtEl>
                                        <p:attrNameLst>
                                          <p:attrName>style.visibility</p:attrName>
                                        </p:attrNameLst>
                                      </p:cBhvr>
                                      <p:to>
                                        <p:strVal val="visible"/>
                                      </p:to>
                                    </p:set>
                                    <p:animEffect transition="in" filter="fade">
                                      <p:cBhvr>
                                        <p:cTn id="27" dur="1000"/>
                                        <p:tgtEl>
                                          <p:spTgt spid="10">
                                            <p:txEl>
                                              <p:pRg st="4" end="4"/>
                                            </p:txEl>
                                          </p:spTgt>
                                        </p:tgtEl>
                                      </p:cBhvr>
                                    </p:animEffect>
                                  </p:childTnLst>
                                  <p:subTnLst>
                                    <p:animClr clrSpc="rgb" dir="cw">
                                      <p:cBhvr override="childStyle">
                                        <p:cTn dur="1" fill="hold" display="0" masterRel="nextClick" afterEffect="1"/>
                                        <p:tgtEl>
                                          <p:spTgt spid="10">
                                            <p:txEl>
                                              <p:pRg st="4" end="4"/>
                                            </p:txEl>
                                          </p:spTgt>
                                        </p:tgtEl>
                                        <p:attrNameLst>
                                          <p:attrName>ppt_c</p:attrName>
                                        </p:attrNameLst>
                                      </p:cBhvr>
                                      <p:to>
                                        <a:srgbClr val="ACACAC"/>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5"/>
          <p:cNvSpPr>
            <a:spLocks noGrp="1"/>
          </p:cNvSpPr>
          <p:nvPr>
            <p:ph type="title"/>
          </p:nvPr>
        </p:nvSpPr>
        <p:spPr bwMode="auto">
          <a:xfrm>
            <a:off x="598488" y="2619375"/>
            <a:ext cx="8229600" cy="1600200"/>
          </a:xfrm>
        </p:spPr>
        <p:txBody>
          <a:bodyPr/>
          <a:lstStyle/>
          <a:p>
            <a:pPr eaLnBrk="1" hangingPunct="1"/>
            <a:r>
              <a:rPr lang="en-US" dirty="0">
                <a:effectLst/>
                <a:ea typeface="Helvetica" charset="0"/>
                <a:cs typeface="Helvetica" charset="0"/>
              </a:rPr>
              <a:t>How Does a Cell Respond  to Its Environment?</a:t>
            </a:r>
            <a:br>
              <a:rPr lang="en-US" dirty="0">
                <a:effectLst/>
                <a:ea typeface="Helvetica" charset="0"/>
                <a:cs typeface="Helvetica" charset="0"/>
              </a:rPr>
            </a:br>
            <a:r>
              <a:rPr lang="en-US" sz="4000" i="1" dirty="0" smtClean="0">
                <a:solidFill>
                  <a:srgbClr val="7F7F7F"/>
                </a:solidFill>
                <a:effectLst/>
                <a:ea typeface="Helvetica" charset="0"/>
                <a:cs typeface="Helvetica" charset="0"/>
              </a:rPr>
              <a:t>Slime </a:t>
            </a:r>
            <a:r>
              <a:rPr lang="en-US" sz="4000" i="1" dirty="0">
                <a:solidFill>
                  <a:srgbClr val="7F7F7F"/>
                </a:solidFill>
                <a:effectLst/>
                <a:ea typeface="Helvetica" charset="0"/>
                <a:cs typeface="Helvetica" charset="0"/>
              </a:rPr>
              <a:t>Mold </a:t>
            </a:r>
            <a:r>
              <a:rPr lang="en-US" sz="4000" i="1" dirty="0" err="1">
                <a:solidFill>
                  <a:srgbClr val="7F7F7F"/>
                </a:solidFill>
                <a:effectLst/>
                <a:ea typeface="Helvetica" charset="0"/>
                <a:cs typeface="Helvetica" charset="0"/>
              </a:rPr>
              <a:t>Physarum</a:t>
            </a:r>
            <a:r>
              <a:rPr lang="en-US" sz="4000" i="1" dirty="0">
                <a:solidFill>
                  <a:srgbClr val="7F7F7F"/>
                </a:solidFill>
                <a:effectLst/>
                <a:ea typeface="Helvetica" charset="0"/>
                <a:cs typeface="Helvetica" charset="0"/>
              </a:rPr>
              <a:t> Maze</a:t>
            </a:r>
          </a:p>
        </p:txBody>
      </p:sp>
      <p:pic>
        <p:nvPicPr>
          <p:cNvPr id="3" name="Picture 2" descr="Video_icon1.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70261" y="4592778"/>
            <a:ext cx="523720" cy="391834"/>
          </a:xfrm>
          <a:prstGeom prst="rect">
            <a:avLst/>
          </a:prstGeom>
        </p:spPr>
      </p:pic>
    </p:spTree>
    <p:extLst>
      <p:ext uri="{BB962C8B-B14F-4D97-AF65-F5344CB8AC3E}">
        <p14:creationId xmlns:p14="http://schemas.microsoft.com/office/powerpoint/2010/main" val="1328701704"/>
      </p:ext>
    </p:extLst>
  </p:cSld>
  <p:clrMapOvr>
    <a:masterClrMapping/>
  </p:clrMapOvr>
  <p:transition xmlns:p14="http://schemas.microsoft.com/office/powerpoint/2010/main" spd="slow"/>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woosh1.png"/>
          <p:cNvPicPr>
            <a:picLocks noChangeAspect="1"/>
          </p:cNvPicPr>
          <p:nvPr/>
        </p:nvPicPr>
        <p:blipFill>
          <a:blip r:embed="rId3"/>
          <a:srcRect/>
          <a:stretch>
            <a:fillRect/>
          </a:stretch>
        </p:blipFill>
        <p:spPr bwMode="auto">
          <a:xfrm>
            <a:off x="2613025" y="530225"/>
            <a:ext cx="5956300" cy="4700588"/>
          </a:xfrm>
          <a:prstGeom prst="rect">
            <a:avLst/>
          </a:prstGeom>
          <a:noFill/>
          <a:ln w="9525">
            <a:noFill/>
            <a:miter lim="800000"/>
            <a:headEnd/>
            <a:tailEnd/>
          </a:ln>
        </p:spPr>
      </p:pic>
      <p:pic>
        <p:nvPicPr>
          <p:cNvPr id="5" name="Picture 4" descr="Swoosh2.png"/>
          <p:cNvPicPr>
            <a:picLocks noChangeAspect="1"/>
          </p:cNvPicPr>
          <p:nvPr/>
        </p:nvPicPr>
        <p:blipFill>
          <a:blip r:embed="rId4"/>
          <a:srcRect/>
          <a:stretch>
            <a:fillRect/>
          </a:stretch>
        </p:blipFill>
        <p:spPr bwMode="auto">
          <a:xfrm>
            <a:off x="3208338" y="1001713"/>
            <a:ext cx="5360987" cy="4406900"/>
          </a:xfrm>
          <a:prstGeom prst="rect">
            <a:avLst/>
          </a:prstGeom>
          <a:noFill/>
          <a:ln w="9525">
            <a:noFill/>
            <a:miter lim="800000"/>
            <a:headEnd/>
            <a:tailEnd/>
          </a:ln>
        </p:spPr>
      </p:pic>
      <p:pic>
        <p:nvPicPr>
          <p:cNvPr id="6" name="Picture 5" descr="Swoosh3.png"/>
          <p:cNvPicPr>
            <a:picLocks noChangeAspect="1"/>
          </p:cNvPicPr>
          <p:nvPr/>
        </p:nvPicPr>
        <p:blipFill>
          <a:blip r:embed="rId5"/>
          <a:srcRect/>
          <a:stretch>
            <a:fillRect/>
          </a:stretch>
        </p:blipFill>
        <p:spPr bwMode="auto">
          <a:xfrm>
            <a:off x="3797300" y="1447800"/>
            <a:ext cx="4710113" cy="3856038"/>
          </a:xfrm>
          <a:prstGeom prst="rect">
            <a:avLst/>
          </a:prstGeom>
          <a:noFill/>
          <a:ln w="9525">
            <a:noFill/>
            <a:miter lim="800000"/>
            <a:headEnd/>
            <a:tailEnd/>
          </a:ln>
        </p:spPr>
      </p:pic>
      <p:pic>
        <p:nvPicPr>
          <p:cNvPr id="7" name="Picture 6" descr="Swoosh4.png"/>
          <p:cNvPicPr>
            <a:picLocks noChangeAspect="1"/>
          </p:cNvPicPr>
          <p:nvPr/>
        </p:nvPicPr>
        <p:blipFill>
          <a:blip r:embed="rId6"/>
          <a:srcRect/>
          <a:stretch>
            <a:fillRect/>
          </a:stretch>
        </p:blipFill>
        <p:spPr bwMode="auto">
          <a:xfrm>
            <a:off x="4343400" y="1931988"/>
            <a:ext cx="4178300" cy="3432175"/>
          </a:xfrm>
          <a:prstGeom prst="rect">
            <a:avLst/>
          </a:prstGeom>
          <a:noFill/>
          <a:ln w="9525">
            <a:noFill/>
            <a:miter lim="800000"/>
            <a:headEnd/>
            <a:tailEnd/>
          </a:ln>
        </p:spPr>
      </p:pic>
      <p:pic>
        <p:nvPicPr>
          <p:cNvPr id="8" name="Picture 7" descr="Swoosh5.png"/>
          <p:cNvPicPr>
            <a:picLocks noChangeAspect="1"/>
          </p:cNvPicPr>
          <p:nvPr/>
        </p:nvPicPr>
        <p:blipFill>
          <a:blip r:embed="rId7"/>
          <a:srcRect/>
          <a:stretch>
            <a:fillRect/>
          </a:stretch>
        </p:blipFill>
        <p:spPr bwMode="auto">
          <a:xfrm>
            <a:off x="5040313" y="2447925"/>
            <a:ext cx="3529012" cy="2916238"/>
          </a:xfrm>
          <a:prstGeom prst="rect">
            <a:avLst/>
          </a:prstGeom>
          <a:noFill/>
          <a:ln w="9525">
            <a:noFill/>
            <a:miter lim="800000"/>
            <a:headEnd/>
            <a:tailEnd/>
          </a:ln>
        </p:spPr>
      </p:pic>
      <p:pic>
        <p:nvPicPr>
          <p:cNvPr id="9" name="Picture 8" descr="Swoosh6.png"/>
          <p:cNvPicPr>
            <a:picLocks noChangeAspect="1"/>
          </p:cNvPicPr>
          <p:nvPr/>
        </p:nvPicPr>
        <p:blipFill>
          <a:blip r:embed="rId8"/>
          <a:srcRect/>
          <a:stretch>
            <a:fillRect/>
          </a:stretch>
        </p:blipFill>
        <p:spPr bwMode="auto">
          <a:xfrm>
            <a:off x="941388" y="3246438"/>
            <a:ext cx="7196137" cy="3252787"/>
          </a:xfrm>
          <a:prstGeom prst="rect">
            <a:avLst/>
          </a:prstGeom>
          <a:noFill/>
          <a:ln w="9525">
            <a:noFill/>
            <a:miter lim="800000"/>
            <a:headEnd/>
            <a:tailEnd/>
          </a:ln>
        </p:spPr>
      </p:pic>
      <p:pic>
        <p:nvPicPr>
          <p:cNvPr id="10" name="Picture 9" descr="Swoosh7.png"/>
          <p:cNvPicPr>
            <a:picLocks noChangeAspect="1"/>
          </p:cNvPicPr>
          <p:nvPr/>
        </p:nvPicPr>
        <p:blipFill>
          <a:blip r:embed="rId9"/>
          <a:srcRect/>
          <a:stretch>
            <a:fillRect/>
          </a:stretch>
        </p:blipFill>
        <p:spPr bwMode="auto">
          <a:xfrm>
            <a:off x="1662113" y="3536950"/>
            <a:ext cx="6499225" cy="2924175"/>
          </a:xfrm>
          <a:prstGeom prst="rect">
            <a:avLst/>
          </a:prstGeom>
          <a:noFill/>
          <a:ln w="9525">
            <a:noFill/>
            <a:miter lim="800000"/>
            <a:headEnd/>
            <a:tailEnd/>
          </a:ln>
        </p:spPr>
      </p:pic>
      <p:pic>
        <p:nvPicPr>
          <p:cNvPr id="11" name="Picture 10" descr="Swoosh8.png"/>
          <p:cNvPicPr>
            <a:picLocks noChangeAspect="1"/>
          </p:cNvPicPr>
          <p:nvPr/>
        </p:nvPicPr>
        <p:blipFill>
          <a:blip r:embed="rId10"/>
          <a:srcRect/>
          <a:stretch>
            <a:fillRect/>
          </a:stretch>
        </p:blipFill>
        <p:spPr bwMode="auto">
          <a:xfrm>
            <a:off x="2335213" y="3792538"/>
            <a:ext cx="5802312" cy="2620962"/>
          </a:xfrm>
          <a:prstGeom prst="rect">
            <a:avLst/>
          </a:prstGeom>
          <a:noFill/>
          <a:ln w="9525">
            <a:noFill/>
            <a:miter lim="800000"/>
            <a:headEnd/>
            <a:tailEnd/>
          </a:ln>
        </p:spPr>
      </p:pic>
      <p:pic>
        <p:nvPicPr>
          <p:cNvPr id="12" name="Picture 11" descr="Swoosh9.png"/>
          <p:cNvPicPr>
            <a:picLocks noChangeAspect="1"/>
          </p:cNvPicPr>
          <p:nvPr/>
        </p:nvPicPr>
        <p:blipFill>
          <a:blip r:embed="rId11"/>
          <a:srcRect/>
          <a:stretch>
            <a:fillRect/>
          </a:stretch>
        </p:blipFill>
        <p:spPr bwMode="auto">
          <a:xfrm>
            <a:off x="3019425" y="4113213"/>
            <a:ext cx="4960938" cy="2176462"/>
          </a:xfrm>
          <a:prstGeom prst="rect">
            <a:avLst/>
          </a:prstGeom>
          <a:noFill/>
          <a:ln w="9525">
            <a:noFill/>
            <a:miter lim="800000"/>
            <a:headEnd/>
            <a:tailEnd/>
          </a:ln>
        </p:spPr>
      </p:pic>
      <p:pic>
        <p:nvPicPr>
          <p:cNvPr id="13" name="Picture 12" descr="Swoosh10.png"/>
          <p:cNvPicPr>
            <a:picLocks noChangeAspect="1"/>
          </p:cNvPicPr>
          <p:nvPr/>
        </p:nvPicPr>
        <p:blipFill>
          <a:blip r:embed="rId12"/>
          <a:srcRect/>
          <a:stretch>
            <a:fillRect/>
          </a:stretch>
        </p:blipFill>
        <p:spPr bwMode="auto">
          <a:xfrm>
            <a:off x="3843338" y="4433888"/>
            <a:ext cx="4154487" cy="1831975"/>
          </a:xfrm>
          <a:prstGeom prst="rect">
            <a:avLst/>
          </a:prstGeom>
          <a:noFill/>
          <a:ln w="9525">
            <a:noFill/>
            <a:miter lim="800000"/>
            <a:headEnd/>
            <a:tailEnd/>
          </a:ln>
        </p:spPr>
      </p:pic>
      <p:pic>
        <p:nvPicPr>
          <p:cNvPr id="2" name="Picture 1"/>
          <p:cNvPicPr>
            <a:picLocks noChangeAspect="1"/>
          </p:cNvPicPr>
          <p:nvPr/>
        </p:nvPicPr>
        <p:blipFill>
          <a:blip r:embed="rId13"/>
          <a:srcRect/>
          <a:stretch>
            <a:fillRect/>
          </a:stretch>
        </p:blipFill>
        <p:spPr bwMode="auto">
          <a:xfrm>
            <a:off x="4238625" y="3100388"/>
            <a:ext cx="1465263" cy="1466850"/>
          </a:xfrm>
          <a:prstGeom prst="rect">
            <a:avLst/>
          </a:prstGeom>
          <a:noFill/>
          <a:ln w="9525">
            <a:noFill/>
            <a:miter lim="800000"/>
            <a:headEnd/>
            <a:tailEnd/>
          </a:ln>
        </p:spPr>
      </p:pic>
      <p:pic>
        <p:nvPicPr>
          <p:cNvPr id="3" name="Picture 2"/>
          <p:cNvPicPr>
            <a:picLocks noChangeAspect="1"/>
          </p:cNvPicPr>
          <p:nvPr/>
        </p:nvPicPr>
        <p:blipFill>
          <a:blip r:embed="rId14"/>
          <a:srcRect/>
          <a:stretch>
            <a:fillRect/>
          </a:stretch>
        </p:blipFill>
        <p:spPr bwMode="auto">
          <a:xfrm>
            <a:off x="3481388" y="2530475"/>
            <a:ext cx="1695450" cy="1974850"/>
          </a:xfrm>
          <a:prstGeom prst="rect">
            <a:avLst/>
          </a:prstGeom>
          <a:noFill/>
          <a:ln w="9525">
            <a:noFill/>
            <a:miter lim="800000"/>
            <a:headEnd/>
            <a:tailEnd/>
          </a:ln>
        </p:spPr>
      </p:pic>
      <p:pic>
        <p:nvPicPr>
          <p:cNvPr id="15" name="Picture 14"/>
          <p:cNvPicPr>
            <a:picLocks noChangeAspect="1"/>
          </p:cNvPicPr>
          <p:nvPr/>
        </p:nvPicPr>
        <p:blipFill>
          <a:blip r:embed="rId15"/>
          <a:srcRect/>
          <a:stretch>
            <a:fillRect/>
          </a:stretch>
        </p:blipFill>
        <p:spPr bwMode="auto">
          <a:xfrm>
            <a:off x="2792413" y="1963738"/>
            <a:ext cx="1611312" cy="2179637"/>
          </a:xfrm>
          <a:prstGeom prst="rect">
            <a:avLst/>
          </a:prstGeom>
          <a:noFill/>
          <a:ln w="9525">
            <a:noFill/>
            <a:miter lim="800000"/>
            <a:headEnd/>
            <a:tailEnd/>
          </a:ln>
        </p:spPr>
      </p:pic>
      <p:pic>
        <p:nvPicPr>
          <p:cNvPr id="16" name="Picture 15"/>
          <p:cNvPicPr>
            <a:picLocks noChangeAspect="1"/>
          </p:cNvPicPr>
          <p:nvPr/>
        </p:nvPicPr>
        <p:blipFill>
          <a:blip r:embed="rId16"/>
          <a:srcRect/>
          <a:stretch>
            <a:fillRect/>
          </a:stretch>
        </p:blipFill>
        <p:spPr bwMode="auto">
          <a:xfrm>
            <a:off x="2243138" y="1498600"/>
            <a:ext cx="1554162" cy="2320925"/>
          </a:xfrm>
          <a:prstGeom prst="rect">
            <a:avLst/>
          </a:prstGeom>
          <a:noFill/>
          <a:ln w="9525">
            <a:noFill/>
            <a:miter lim="800000"/>
            <a:headEnd/>
            <a:tailEnd/>
          </a:ln>
        </p:spPr>
      </p:pic>
      <p:pic>
        <p:nvPicPr>
          <p:cNvPr id="20" name="Picture 19"/>
          <p:cNvPicPr>
            <a:picLocks noChangeAspect="1"/>
          </p:cNvPicPr>
          <p:nvPr/>
        </p:nvPicPr>
        <p:blipFill>
          <a:blip r:embed="rId17"/>
          <a:srcRect/>
          <a:stretch>
            <a:fillRect/>
          </a:stretch>
        </p:blipFill>
        <p:spPr bwMode="auto">
          <a:xfrm>
            <a:off x="1570038" y="1038225"/>
            <a:ext cx="1663700" cy="2519363"/>
          </a:xfrm>
          <a:prstGeom prst="rect">
            <a:avLst/>
          </a:prstGeom>
          <a:noFill/>
          <a:ln w="9525">
            <a:noFill/>
            <a:miter lim="800000"/>
            <a:headEnd/>
            <a:tailEnd/>
          </a:ln>
        </p:spPr>
      </p:pic>
      <p:pic>
        <p:nvPicPr>
          <p:cNvPr id="21" name="Picture 20"/>
          <p:cNvPicPr>
            <a:picLocks noChangeAspect="1"/>
          </p:cNvPicPr>
          <p:nvPr/>
        </p:nvPicPr>
        <p:blipFill>
          <a:blip r:embed="rId18"/>
          <a:srcRect/>
          <a:stretch>
            <a:fillRect/>
          </a:stretch>
        </p:blipFill>
        <p:spPr bwMode="auto">
          <a:xfrm>
            <a:off x="952500" y="560388"/>
            <a:ext cx="1701800" cy="2725737"/>
          </a:xfrm>
          <a:prstGeom prst="rect">
            <a:avLst/>
          </a:prstGeom>
          <a:noFill/>
          <a:ln w="9525">
            <a:noFill/>
            <a:miter lim="800000"/>
            <a:headEnd/>
            <a:tailEnd/>
          </a:ln>
        </p:spPr>
      </p:pic>
      <p:pic>
        <p:nvPicPr>
          <p:cNvPr id="22" name="Picture 21"/>
          <p:cNvPicPr>
            <a:picLocks noChangeAspect="1"/>
          </p:cNvPicPr>
          <p:nvPr/>
        </p:nvPicPr>
        <p:blipFill>
          <a:blip r:embed="rId19"/>
          <a:srcRect/>
          <a:stretch>
            <a:fillRect/>
          </a:stretch>
        </p:blipFill>
        <p:spPr bwMode="auto">
          <a:xfrm>
            <a:off x="6092825" y="3997325"/>
            <a:ext cx="908050" cy="1411288"/>
          </a:xfrm>
          <a:prstGeom prst="rect">
            <a:avLst/>
          </a:prstGeom>
          <a:noFill/>
          <a:ln w="9525">
            <a:noFill/>
            <a:miter lim="800000"/>
            <a:headEnd/>
            <a:tailEnd/>
          </a:ln>
        </p:spPr>
      </p:pic>
      <p:pic>
        <p:nvPicPr>
          <p:cNvPr id="23" name="Picture 22"/>
          <p:cNvPicPr>
            <a:picLocks noChangeAspect="1"/>
          </p:cNvPicPr>
          <p:nvPr/>
        </p:nvPicPr>
        <p:blipFill>
          <a:blip r:embed="rId20"/>
          <a:srcRect/>
          <a:stretch>
            <a:fillRect/>
          </a:stretch>
        </p:blipFill>
        <p:spPr bwMode="auto">
          <a:xfrm>
            <a:off x="5211763" y="3367088"/>
            <a:ext cx="1165225" cy="1700212"/>
          </a:xfrm>
          <a:prstGeom prst="rect">
            <a:avLst/>
          </a:prstGeom>
          <a:noFill/>
          <a:ln w="9525">
            <a:noFill/>
            <a:miter lim="800000"/>
            <a:headEnd/>
            <a:tailEnd/>
          </a:ln>
        </p:spPr>
      </p:pic>
      <p:pic>
        <p:nvPicPr>
          <p:cNvPr id="24" name="Picture 23"/>
          <p:cNvPicPr>
            <a:picLocks noChangeAspect="1"/>
          </p:cNvPicPr>
          <p:nvPr/>
        </p:nvPicPr>
        <p:blipFill>
          <a:blip r:embed="rId21"/>
          <a:srcRect/>
          <a:stretch>
            <a:fillRect/>
          </a:stretch>
        </p:blipFill>
        <p:spPr bwMode="auto">
          <a:xfrm>
            <a:off x="6726238" y="4433888"/>
            <a:ext cx="801687" cy="1231900"/>
          </a:xfrm>
          <a:prstGeom prst="rect">
            <a:avLst/>
          </a:prstGeom>
          <a:noFill/>
          <a:ln w="9525">
            <a:noFill/>
            <a:miter lim="800000"/>
            <a:headEnd/>
            <a:tailEnd/>
          </a:ln>
        </p:spPr>
      </p:pic>
      <p:pic>
        <p:nvPicPr>
          <p:cNvPr id="25" name="Picture 24"/>
          <p:cNvPicPr>
            <a:picLocks noChangeAspect="1"/>
          </p:cNvPicPr>
          <p:nvPr/>
        </p:nvPicPr>
        <p:blipFill>
          <a:blip r:embed="rId22"/>
          <a:srcRect/>
          <a:stretch>
            <a:fillRect/>
          </a:stretch>
        </p:blipFill>
        <p:spPr bwMode="auto">
          <a:xfrm>
            <a:off x="7281863" y="4856163"/>
            <a:ext cx="776287" cy="1041400"/>
          </a:xfrm>
          <a:prstGeom prst="rect">
            <a:avLst/>
          </a:prstGeom>
          <a:noFill/>
          <a:ln w="9525">
            <a:noFill/>
            <a:miter lim="800000"/>
            <a:headEnd/>
            <a:tailEnd/>
          </a:ln>
        </p:spPr>
      </p:pic>
      <p:pic>
        <p:nvPicPr>
          <p:cNvPr id="26" name="Picture 25"/>
          <p:cNvPicPr>
            <a:picLocks noChangeAspect="1"/>
          </p:cNvPicPr>
          <p:nvPr/>
        </p:nvPicPr>
        <p:blipFill>
          <a:blip r:embed="rId23"/>
          <a:srcRect/>
          <a:stretch>
            <a:fillRect/>
          </a:stretch>
        </p:blipFill>
        <p:spPr bwMode="auto">
          <a:xfrm>
            <a:off x="7837488" y="5216525"/>
            <a:ext cx="733425" cy="920750"/>
          </a:xfrm>
          <a:prstGeom prst="rect">
            <a:avLst/>
          </a:prstGeom>
          <a:noFill/>
          <a:ln w="9525">
            <a:noFill/>
            <a:miter lim="800000"/>
            <a:headEnd/>
            <a:tailEnd/>
          </a:ln>
        </p:spPr>
      </p:pic>
      <p:sp>
        <p:nvSpPr>
          <p:cNvPr id="55319" name="Rectangle 27"/>
          <p:cNvSpPr>
            <a:spLocks noChangeArrowheads="1"/>
          </p:cNvSpPr>
          <p:nvPr/>
        </p:nvSpPr>
        <p:spPr bwMode="auto">
          <a:xfrm>
            <a:off x="5867400" y="346075"/>
            <a:ext cx="3233738" cy="461963"/>
          </a:xfrm>
          <a:prstGeom prst="rect">
            <a:avLst/>
          </a:prstGeom>
          <a:noFill/>
          <a:ln w="9525">
            <a:noFill/>
            <a:miter lim="800000"/>
            <a:headEnd/>
            <a:tailEnd/>
          </a:ln>
        </p:spPr>
        <p:txBody>
          <a:bodyPr>
            <a:prstTxWarp prst="textNoShape">
              <a:avLst/>
            </a:prstTxWarp>
            <a:spAutoFit/>
          </a:bodyPr>
          <a:lstStyle/>
          <a:p>
            <a:r>
              <a:rPr lang="en-US" sz="2400">
                <a:solidFill>
                  <a:srgbClr val="404040"/>
                </a:solidFill>
                <a:latin typeface="Helvetica" charset="0"/>
                <a:ea typeface="Helvetica" charset="0"/>
                <a:cs typeface="Helvetica" charset="0"/>
              </a:rPr>
              <a:t>Bioecological Model</a:t>
            </a:r>
          </a:p>
        </p:txBody>
      </p:sp>
      <p:pic>
        <p:nvPicPr>
          <p:cNvPr id="27" name="Picture 26" descr="Logos.png"/>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519330" y="6291690"/>
            <a:ext cx="2255242" cy="342184"/>
          </a:xfrm>
          <a:prstGeom prst="rect">
            <a:avLst/>
          </a:prstGeom>
        </p:spPr>
      </p:pic>
    </p:spTree>
    <p:extLst>
      <p:ext uri="{BB962C8B-B14F-4D97-AF65-F5344CB8AC3E}">
        <p14:creationId xmlns:p14="http://schemas.microsoft.com/office/powerpoint/2010/main" val="19856649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53" presetClass="entr" presetSubtype="16"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3" presetClass="entr" presetSubtype="16"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p:cTn id="22" dur="500" fill="hold"/>
                                        <p:tgtEl>
                                          <p:spTgt spid="15"/>
                                        </p:tgtEl>
                                        <p:attrNameLst>
                                          <p:attrName>ppt_w</p:attrName>
                                        </p:attrNameLst>
                                      </p:cBhvr>
                                      <p:tavLst>
                                        <p:tav tm="0">
                                          <p:val>
                                            <p:fltVal val="0"/>
                                          </p:val>
                                        </p:tav>
                                        <p:tav tm="100000">
                                          <p:val>
                                            <p:strVal val="#ppt_w"/>
                                          </p:val>
                                        </p:tav>
                                      </p:tavLst>
                                    </p:anim>
                                    <p:anim calcmode="lin" valueType="num">
                                      <p:cBhvr>
                                        <p:cTn id="23" dur="500" fill="hold"/>
                                        <p:tgtEl>
                                          <p:spTgt spid="15"/>
                                        </p:tgtEl>
                                        <p:attrNameLst>
                                          <p:attrName>ppt_h</p:attrName>
                                        </p:attrNameLst>
                                      </p:cBhvr>
                                      <p:tavLst>
                                        <p:tav tm="0">
                                          <p:val>
                                            <p:fltVal val="0"/>
                                          </p:val>
                                        </p:tav>
                                        <p:tav tm="100000">
                                          <p:val>
                                            <p:strVal val="#ppt_h"/>
                                          </p:val>
                                        </p:tav>
                                      </p:tavLst>
                                    </p:anim>
                                    <p:animEffect transition="in" filter="fade">
                                      <p:cBhvr>
                                        <p:cTn id="24" dur="500"/>
                                        <p:tgtEl>
                                          <p:spTgt spid="15"/>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53" presetClass="entr" presetSubtype="16" fill="hold" nodeType="click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53" presetClass="entr" presetSubtype="16" fill="hold" nodeType="click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p:cTn id="36" dur="500" fill="hold"/>
                                        <p:tgtEl>
                                          <p:spTgt spid="20"/>
                                        </p:tgtEl>
                                        <p:attrNameLst>
                                          <p:attrName>ppt_w</p:attrName>
                                        </p:attrNameLst>
                                      </p:cBhvr>
                                      <p:tavLst>
                                        <p:tav tm="0">
                                          <p:val>
                                            <p:fltVal val="0"/>
                                          </p:val>
                                        </p:tav>
                                        <p:tav tm="100000">
                                          <p:val>
                                            <p:strVal val="#ppt_w"/>
                                          </p:val>
                                        </p:tav>
                                      </p:tavLst>
                                    </p:anim>
                                    <p:anim calcmode="lin" valueType="num">
                                      <p:cBhvr>
                                        <p:cTn id="37" dur="500" fill="hold"/>
                                        <p:tgtEl>
                                          <p:spTgt spid="20"/>
                                        </p:tgtEl>
                                        <p:attrNameLst>
                                          <p:attrName>ppt_h</p:attrName>
                                        </p:attrNameLst>
                                      </p:cBhvr>
                                      <p:tavLst>
                                        <p:tav tm="0">
                                          <p:val>
                                            <p:fltVal val="0"/>
                                          </p:val>
                                        </p:tav>
                                        <p:tav tm="100000">
                                          <p:val>
                                            <p:strVal val="#ppt_h"/>
                                          </p:val>
                                        </p:tav>
                                      </p:tavLst>
                                    </p:anim>
                                    <p:animEffect transition="in" filter="fade">
                                      <p:cBhvr>
                                        <p:cTn id="38" dur="500"/>
                                        <p:tgtEl>
                                          <p:spTgt spid="20"/>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53" presetClass="entr" presetSubtype="16" fill="hold" nodeType="click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500" fill="hold"/>
                                        <p:tgtEl>
                                          <p:spTgt spid="21"/>
                                        </p:tgtEl>
                                        <p:attrNameLst>
                                          <p:attrName>ppt_w</p:attrName>
                                        </p:attrNameLst>
                                      </p:cBhvr>
                                      <p:tavLst>
                                        <p:tav tm="0">
                                          <p:val>
                                            <p:fltVal val="0"/>
                                          </p:val>
                                        </p:tav>
                                        <p:tav tm="100000">
                                          <p:val>
                                            <p:strVal val="#ppt_w"/>
                                          </p:val>
                                        </p:tav>
                                      </p:tavLst>
                                    </p:anim>
                                    <p:anim calcmode="lin" valueType="num">
                                      <p:cBhvr>
                                        <p:cTn id="44" dur="500" fill="hold"/>
                                        <p:tgtEl>
                                          <p:spTgt spid="21"/>
                                        </p:tgtEl>
                                        <p:attrNameLst>
                                          <p:attrName>ppt_h</p:attrName>
                                        </p:attrNameLst>
                                      </p:cBhvr>
                                      <p:tavLst>
                                        <p:tav tm="0">
                                          <p:val>
                                            <p:fltVal val="0"/>
                                          </p:val>
                                        </p:tav>
                                        <p:tav tm="100000">
                                          <p:val>
                                            <p:strVal val="#ppt_h"/>
                                          </p:val>
                                        </p:tav>
                                      </p:tavLst>
                                    </p:anim>
                                    <p:animEffect transition="in" filter="fade">
                                      <p:cBhvr>
                                        <p:cTn id="45" dur="500"/>
                                        <p:tgtEl>
                                          <p:spTgt spid="21"/>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53" presetClass="entr" presetSubtype="16" fill="hold" nodeType="click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p:cTn id="50" dur="500" fill="hold"/>
                                        <p:tgtEl>
                                          <p:spTgt spid="23"/>
                                        </p:tgtEl>
                                        <p:attrNameLst>
                                          <p:attrName>ppt_w</p:attrName>
                                        </p:attrNameLst>
                                      </p:cBhvr>
                                      <p:tavLst>
                                        <p:tav tm="0">
                                          <p:val>
                                            <p:fltVal val="0"/>
                                          </p:val>
                                        </p:tav>
                                        <p:tav tm="100000">
                                          <p:val>
                                            <p:strVal val="#ppt_w"/>
                                          </p:val>
                                        </p:tav>
                                      </p:tavLst>
                                    </p:anim>
                                    <p:anim calcmode="lin" valueType="num">
                                      <p:cBhvr>
                                        <p:cTn id="51" dur="500" fill="hold"/>
                                        <p:tgtEl>
                                          <p:spTgt spid="23"/>
                                        </p:tgtEl>
                                        <p:attrNameLst>
                                          <p:attrName>ppt_h</p:attrName>
                                        </p:attrNameLst>
                                      </p:cBhvr>
                                      <p:tavLst>
                                        <p:tav tm="0">
                                          <p:val>
                                            <p:fltVal val="0"/>
                                          </p:val>
                                        </p:tav>
                                        <p:tav tm="100000">
                                          <p:val>
                                            <p:strVal val="#ppt_h"/>
                                          </p:val>
                                        </p:tav>
                                      </p:tavLst>
                                    </p:anim>
                                    <p:animEffect transition="in" filter="fade">
                                      <p:cBhvr>
                                        <p:cTn id="52" dur="500"/>
                                        <p:tgtEl>
                                          <p:spTgt spid="23"/>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53" presetClass="entr" presetSubtype="16" fill="hold" nodeType="click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p:cTn id="57" dur="500" fill="hold"/>
                                        <p:tgtEl>
                                          <p:spTgt spid="22"/>
                                        </p:tgtEl>
                                        <p:attrNameLst>
                                          <p:attrName>ppt_w</p:attrName>
                                        </p:attrNameLst>
                                      </p:cBhvr>
                                      <p:tavLst>
                                        <p:tav tm="0">
                                          <p:val>
                                            <p:fltVal val="0"/>
                                          </p:val>
                                        </p:tav>
                                        <p:tav tm="100000">
                                          <p:val>
                                            <p:strVal val="#ppt_w"/>
                                          </p:val>
                                        </p:tav>
                                      </p:tavLst>
                                    </p:anim>
                                    <p:anim calcmode="lin" valueType="num">
                                      <p:cBhvr>
                                        <p:cTn id="58" dur="500" fill="hold"/>
                                        <p:tgtEl>
                                          <p:spTgt spid="22"/>
                                        </p:tgtEl>
                                        <p:attrNameLst>
                                          <p:attrName>ppt_h</p:attrName>
                                        </p:attrNameLst>
                                      </p:cBhvr>
                                      <p:tavLst>
                                        <p:tav tm="0">
                                          <p:val>
                                            <p:fltVal val="0"/>
                                          </p:val>
                                        </p:tav>
                                        <p:tav tm="100000">
                                          <p:val>
                                            <p:strVal val="#ppt_h"/>
                                          </p:val>
                                        </p:tav>
                                      </p:tavLst>
                                    </p:anim>
                                    <p:animEffect transition="in" filter="fade">
                                      <p:cBhvr>
                                        <p:cTn id="59" dur="500"/>
                                        <p:tgtEl>
                                          <p:spTgt spid="22"/>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53" presetClass="entr" presetSubtype="16" fill="hold" nodeType="clickEffect">
                                  <p:stCondLst>
                                    <p:cond delay="0"/>
                                  </p:stCondLst>
                                  <p:childTnLst>
                                    <p:set>
                                      <p:cBhvr>
                                        <p:cTn id="63" dur="1" fill="hold">
                                          <p:stCondLst>
                                            <p:cond delay="0"/>
                                          </p:stCondLst>
                                        </p:cTn>
                                        <p:tgtEl>
                                          <p:spTgt spid="24"/>
                                        </p:tgtEl>
                                        <p:attrNameLst>
                                          <p:attrName>style.visibility</p:attrName>
                                        </p:attrNameLst>
                                      </p:cBhvr>
                                      <p:to>
                                        <p:strVal val="visible"/>
                                      </p:to>
                                    </p:set>
                                    <p:anim calcmode="lin" valueType="num">
                                      <p:cBhvr>
                                        <p:cTn id="64" dur="500" fill="hold"/>
                                        <p:tgtEl>
                                          <p:spTgt spid="24"/>
                                        </p:tgtEl>
                                        <p:attrNameLst>
                                          <p:attrName>ppt_w</p:attrName>
                                        </p:attrNameLst>
                                      </p:cBhvr>
                                      <p:tavLst>
                                        <p:tav tm="0">
                                          <p:val>
                                            <p:fltVal val="0"/>
                                          </p:val>
                                        </p:tav>
                                        <p:tav tm="100000">
                                          <p:val>
                                            <p:strVal val="#ppt_w"/>
                                          </p:val>
                                        </p:tav>
                                      </p:tavLst>
                                    </p:anim>
                                    <p:anim calcmode="lin" valueType="num">
                                      <p:cBhvr>
                                        <p:cTn id="65" dur="500" fill="hold"/>
                                        <p:tgtEl>
                                          <p:spTgt spid="24"/>
                                        </p:tgtEl>
                                        <p:attrNameLst>
                                          <p:attrName>ppt_h</p:attrName>
                                        </p:attrNameLst>
                                      </p:cBhvr>
                                      <p:tavLst>
                                        <p:tav tm="0">
                                          <p:val>
                                            <p:fltVal val="0"/>
                                          </p:val>
                                        </p:tav>
                                        <p:tav tm="100000">
                                          <p:val>
                                            <p:strVal val="#ppt_h"/>
                                          </p:val>
                                        </p:tav>
                                      </p:tavLst>
                                    </p:anim>
                                    <p:animEffect transition="in" filter="fade">
                                      <p:cBhvr>
                                        <p:cTn id="66" dur="500"/>
                                        <p:tgtEl>
                                          <p:spTgt spid="24"/>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53" presetClass="entr" presetSubtype="16" fill="hold" nodeType="clickEffect">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cBhvr>
                                        <p:cTn id="71" dur="500" fill="hold"/>
                                        <p:tgtEl>
                                          <p:spTgt spid="25"/>
                                        </p:tgtEl>
                                        <p:attrNameLst>
                                          <p:attrName>ppt_w</p:attrName>
                                        </p:attrNameLst>
                                      </p:cBhvr>
                                      <p:tavLst>
                                        <p:tav tm="0">
                                          <p:val>
                                            <p:fltVal val="0"/>
                                          </p:val>
                                        </p:tav>
                                        <p:tav tm="100000">
                                          <p:val>
                                            <p:strVal val="#ppt_w"/>
                                          </p:val>
                                        </p:tav>
                                      </p:tavLst>
                                    </p:anim>
                                    <p:anim calcmode="lin" valueType="num">
                                      <p:cBhvr>
                                        <p:cTn id="72" dur="500" fill="hold"/>
                                        <p:tgtEl>
                                          <p:spTgt spid="25"/>
                                        </p:tgtEl>
                                        <p:attrNameLst>
                                          <p:attrName>ppt_h</p:attrName>
                                        </p:attrNameLst>
                                      </p:cBhvr>
                                      <p:tavLst>
                                        <p:tav tm="0">
                                          <p:val>
                                            <p:fltVal val="0"/>
                                          </p:val>
                                        </p:tav>
                                        <p:tav tm="100000">
                                          <p:val>
                                            <p:strVal val="#ppt_h"/>
                                          </p:val>
                                        </p:tav>
                                      </p:tavLst>
                                    </p:anim>
                                    <p:animEffect transition="in" filter="fade">
                                      <p:cBhvr>
                                        <p:cTn id="73" dur="500"/>
                                        <p:tgtEl>
                                          <p:spTgt spid="25"/>
                                        </p:tgtEl>
                                      </p:cBhvr>
                                    </p:animEffect>
                                  </p:childTnLst>
                                </p:cTn>
                              </p:par>
                            </p:childTnLst>
                          </p:cTn>
                        </p:par>
                      </p:childTnLst>
                    </p:cTn>
                  </p:par>
                  <p:par>
                    <p:cTn id="74" fill="hold" nodeType="clickPar">
                      <p:stCondLst>
                        <p:cond delay="indefinite"/>
                      </p:stCondLst>
                      <p:childTnLst>
                        <p:par>
                          <p:cTn id="75" fill="hold" nodeType="withGroup">
                            <p:stCondLst>
                              <p:cond delay="0"/>
                            </p:stCondLst>
                            <p:childTnLst>
                              <p:par>
                                <p:cTn id="76" presetID="53" presetClass="entr" presetSubtype="16" fill="hold" nodeType="clickEffect">
                                  <p:stCondLst>
                                    <p:cond delay="0"/>
                                  </p:stCondLst>
                                  <p:childTnLst>
                                    <p:set>
                                      <p:cBhvr>
                                        <p:cTn id="77" dur="1" fill="hold">
                                          <p:stCondLst>
                                            <p:cond delay="0"/>
                                          </p:stCondLst>
                                        </p:cTn>
                                        <p:tgtEl>
                                          <p:spTgt spid="26"/>
                                        </p:tgtEl>
                                        <p:attrNameLst>
                                          <p:attrName>style.visibility</p:attrName>
                                        </p:attrNameLst>
                                      </p:cBhvr>
                                      <p:to>
                                        <p:strVal val="visible"/>
                                      </p:to>
                                    </p:set>
                                    <p:anim calcmode="lin" valueType="num">
                                      <p:cBhvr>
                                        <p:cTn id="78" dur="500" fill="hold"/>
                                        <p:tgtEl>
                                          <p:spTgt spid="26"/>
                                        </p:tgtEl>
                                        <p:attrNameLst>
                                          <p:attrName>ppt_w</p:attrName>
                                        </p:attrNameLst>
                                      </p:cBhvr>
                                      <p:tavLst>
                                        <p:tav tm="0">
                                          <p:val>
                                            <p:fltVal val="0"/>
                                          </p:val>
                                        </p:tav>
                                        <p:tav tm="100000">
                                          <p:val>
                                            <p:strVal val="#ppt_w"/>
                                          </p:val>
                                        </p:tav>
                                      </p:tavLst>
                                    </p:anim>
                                    <p:anim calcmode="lin" valueType="num">
                                      <p:cBhvr>
                                        <p:cTn id="79" dur="500" fill="hold"/>
                                        <p:tgtEl>
                                          <p:spTgt spid="26"/>
                                        </p:tgtEl>
                                        <p:attrNameLst>
                                          <p:attrName>ppt_h</p:attrName>
                                        </p:attrNameLst>
                                      </p:cBhvr>
                                      <p:tavLst>
                                        <p:tav tm="0">
                                          <p:val>
                                            <p:fltVal val="0"/>
                                          </p:val>
                                        </p:tav>
                                        <p:tav tm="100000">
                                          <p:val>
                                            <p:strVal val="#ppt_h"/>
                                          </p:val>
                                        </p:tav>
                                      </p:tavLst>
                                    </p:anim>
                                    <p:animEffect transition="in" filter="fade">
                                      <p:cBhvr>
                                        <p:cTn id="80" dur="500"/>
                                        <p:tgtEl>
                                          <p:spTgt spid="26"/>
                                        </p:tgtEl>
                                      </p:cBhvr>
                                    </p:animEffect>
                                  </p:childTnLst>
                                </p:cTn>
                              </p:par>
                            </p:childTnLst>
                          </p:cTn>
                        </p:par>
                      </p:childTnLst>
                    </p:cTn>
                  </p:par>
                  <p:par>
                    <p:cTn id="81" fill="hold" nodeType="clickPar">
                      <p:stCondLst>
                        <p:cond delay="indefinite"/>
                      </p:stCondLst>
                      <p:childTnLst>
                        <p:par>
                          <p:cTn id="82" fill="hold" nodeType="withGroup">
                            <p:stCondLst>
                              <p:cond delay="0"/>
                            </p:stCondLst>
                            <p:childTnLst>
                              <p:par>
                                <p:cTn id="83" presetID="10" presetClass="entr" presetSubtype="0" fill="hold" nodeType="clickEffect">
                                  <p:stCondLst>
                                    <p:cond delay="0"/>
                                  </p:stCondLst>
                                  <p:childTnLst>
                                    <p:set>
                                      <p:cBhvr>
                                        <p:cTn id="84" dur="1" fill="hold">
                                          <p:stCondLst>
                                            <p:cond delay="0"/>
                                          </p:stCondLst>
                                        </p:cTn>
                                        <p:tgtEl>
                                          <p:spTgt spid="4"/>
                                        </p:tgtEl>
                                        <p:attrNameLst>
                                          <p:attrName>style.visibility</p:attrName>
                                        </p:attrNameLst>
                                      </p:cBhvr>
                                      <p:to>
                                        <p:strVal val="visible"/>
                                      </p:to>
                                    </p:set>
                                    <p:animEffect transition="in" filter="fade">
                                      <p:cBhvr>
                                        <p:cTn id="85" dur="500"/>
                                        <p:tgtEl>
                                          <p:spTgt spid="4"/>
                                        </p:tgtEl>
                                      </p:cBhvr>
                                    </p:animEffect>
                                  </p:childTnLst>
                                </p:cTn>
                              </p:par>
                            </p:childTnLst>
                          </p:cTn>
                        </p:par>
                        <p:par>
                          <p:cTn id="86" fill="hold" nodeType="afterGroup">
                            <p:stCondLst>
                              <p:cond delay="500"/>
                            </p:stCondLst>
                            <p:childTnLst>
                              <p:par>
                                <p:cTn id="87" presetID="10" presetClass="entr" presetSubtype="0" fill="hold" nodeType="after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fade">
                                      <p:cBhvr>
                                        <p:cTn id="89" dur="500"/>
                                        <p:tgtEl>
                                          <p:spTgt spid="5"/>
                                        </p:tgtEl>
                                      </p:cBhvr>
                                    </p:animEffect>
                                  </p:childTnLst>
                                </p:cTn>
                              </p:par>
                            </p:childTnLst>
                          </p:cTn>
                        </p:par>
                        <p:par>
                          <p:cTn id="90" fill="hold" nodeType="afterGroup">
                            <p:stCondLst>
                              <p:cond delay="1000"/>
                            </p:stCondLst>
                            <p:childTnLst>
                              <p:par>
                                <p:cTn id="91" presetID="10" presetClass="entr" presetSubtype="0" fill="hold" nodeType="afterEffect">
                                  <p:stCondLst>
                                    <p:cond delay="0"/>
                                  </p:stCondLst>
                                  <p:childTnLst>
                                    <p:set>
                                      <p:cBhvr>
                                        <p:cTn id="92" dur="1" fill="hold">
                                          <p:stCondLst>
                                            <p:cond delay="0"/>
                                          </p:stCondLst>
                                        </p:cTn>
                                        <p:tgtEl>
                                          <p:spTgt spid="6"/>
                                        </p:tgtEl>
                                        <p:attrNameLst>
                                          <p:attrName>style.visibility</p:attrName>
                                        </p:attrNameLst>
                                      </p:cBhvr>
                                      <p:to>
                                        <p:strVal val="visible"/>
                                      </p:to>
                                    </p:set>
                                    <p:animEffect transition="in" filter="fade">
                                      <p:cBhvr>
                                        <p:cTn id="93" dur="500"/>
                                        <p:tgtEl>
                                          <p:spTgt spid="6"/>
                                        </p:tgtEl>
                                      </p:cBhvr>
                                    </p:animEffect>
                                  </p:childTnLst>
                                </p:cTn>
                              </p:par>
                            </p:childTnLst>
                          </p:cTn>
                        </p:par>
                        <p:par>
                          <p:cTn id="94" fill="hold" nodeType="afterGroup">
                            <p:stCondLst>
                              <p:cond delay="1500"/>
                            </p:stCondLst>
                            <p:childTnLst>
                              <p:par>
                                <p:cTn id="95" presetID="10" presetClass="entr" presetSubtype="0" fill="hold" nodeType="afterEffect">
                                  <p:stCondLst>
                                    <p:cond delay="0"/>
                                  </p:stCondLst>
                                  <p:childTnLst>
                                    <p:set>
                                      <p:cBhvr>
                                        <p:cTn id="96" dur="1" fill="hold">
                                          <p:stCondLst>
                                            <p:cond delay="0"/>
                                          </p:stCondLst>
                                        </p:cTn>
                                        <p:tgtEl>
                                          <p:spTgt spid="7"/>
                                        </p:tgtEl>
                                        <p:attrNameLst>
                                          <p:attrName>style.visibility</p:attrName>
                                        </p:attrNameLst>
                                      </p:cBhvr>
                                      <p:to>
                                        <p:strVal val="visible"/>
                                      </p:to>
                                    </p:set>
                                    <p:animEffect transition="in" filter="fade">
                                      <p:cBhvr>
                                        <p:cTn id="97" dur="500"/>
                                        <p:tgtEl>
                                          <p:spTgt spid="7"/>
                                        </p:tgtEl>
                                      </p:cBhvr>
                                    </p:animEffect>
                                  </p:childTnLst>
                                </p:cTn>
                              </p:par>
                            </p:childTnLst>
                          </p:cTn>
                        </p:par>
                        <p:par>
                          <p:cTn id="98" fill="hold" nodeType="afterGroup">
                            <p:stCondLst>
                              <p:cond delay="2000"/>
                            </p:stCondLst>
                            <p:childTnLst>
                              <p:par>
                                <p:cTn id="99" presetID="10" presetClass="entr" presetSubtype="0" fill="hold" nodeType="afterEffect">
                                  <p:stCondLst>
                                    <p:cond delay="0"/>
                                  </p:stCondLst>
                                  <p:childTnLst>
                                    <p:set>
                                      <p:cBhvr>
                                        <p:cTn id="100" dur="1" fill="hold">
                                          <p:stCondLst>
                                            <p:cond delay="0"/>
                                          </p:stCondLst>
                                        </p:cTn>
                                        <p:tgtEl>
                                          <p:spTgt spid="8"/>
                                        </p:tgtEl>
                                        <p:attrNameLst>
                                          <p:attrName>style.visibility</p:attrName>
                                        </p:attrNameLst>
                                      </p:cBhvr>
                                      <p:to>
                                        <p:strVal val="visible"/>
                                      </p:to>
                                    </p:set>
                                    <p:animEffect transition="in" filter="fade">
                                      <p:cBhvr>
                                        <p:cTn id="101" dur="500"/>
                                        <p:tgtEl>
                                          <p:spTgt spid="8"/>
                                        </p:tgtEl>
                                      </p:cBhvr>
                                    </p:animEffect>
                                  </p:childTnLst>
                                </p:cTn>
                              </p:par>
                            </p:childTnLst>
                          </p:cTn>
                        </p:par>
                        <p:par>
                          <p:cTn id="102" fill="hold" nodeType="afterGroup">
                            <p:stCondLst>
                              <p:cond delay="2500"/>
                            </p:stCondLst>
                            <p:childTnLst>
                              <p:par>
                                <p:cTn id="103" presetID="10" presetClass="entr" presetSubtype="0" fill="hold" nodeType="afterEffect">
                                  <p:stCondLst>
                                    <p:cond delay="0"/>
                                  </p:stCondLst>
                                  <p:childTnLst>
                                    <p:set>
                                      <p:cBhvr>
                                        <p:cTn id="104" dur="1" fill="hold">
                                          <p:stCondLst>
                                            <p:cond delay="0"/>
                                          </p:stCondLst>
                                        </p:cTn>
                                        <p:tgtEl>
                                          <p:spTgt spid="9"/>
                                        </p:tgtEl>
                                        <p:attrNameLst>
                                          <p:attrName>style.visibility</p:attrName>
                                        </p:attrNameLst>
                                      </p:cBhvr>
                                      <p:to>
                                        <p:strVal val="visible"/>
                                      </p:to>
                                    </p:set>
                                    <p:animEffect transition="in" filter="fade">
                                      <p:cBhvr>
                                        <p:cTn id="105" dur="500"/>
                                        <p:tgtEl>
                                          <p:spTgt spid="9"/>
                                        </p:tgtEl>
                                      </p:cBhvr>
                                    </p:animEffect>
                                  </p:childTnLst>
                                </p:cTn>
                              </p:par>
                            </p:childTnLst>
                          </p:cTn>
                        </p:par>
                        <p:par>
                          <p:cTn id="106" fill="hold" nodeType="afterGroup">
                            <p:stCondLst>
                              <p:cond delay="3000"/>
                            </p:stCondLst>
                            <p:childTnLst>
                              <p:par>
                                <p:cTn id="107" presetID="10" presetClass="entr" presetSubtype="0" fill="hold" nodeType="afterEffect">
                                  <p:stCondLst>
                                    <p:cond delay="0"/>
                                  </p:stCondLst>
                                  <p:childTnLst>
                                    <p:set>
                                      <p:cBhvr>
                                        <p:cTn id="108" dur="1" fill="hold">
                                          <p:stCondLst>
                                            <p:cond delay="0"/>
                                          </p:stCondLst>
                                        </p:cTn>
                                        <p:tgtEl>
                                          <p:spTgt spid="10"/>
                                        </p:tgtEl>
                                        <p:attrNameLst>
                                          <p:attrName>style.visibility</p:attrName>
                                        </p:attrNameLst>
                                      </p:cBhvr>
                                      <p:to>
                                        <p:strVal val="visible"/>
                                      </p:to>
                                    </p:set>
                                    <p:animEffect transition="in" filter="fade">
                                      <p:cBhvr>
                                        <p:cTn id="109" dur="500"/>
                                        <p:tgtEl>
                                          <p:spTgt spid="10"/>
                                        </p:tgtEl>
                                      </p:cBhvr>
                                    </p:animEffect>
                                  </p:childTnLst>
                                </p:cTn>
                              </p:par>
                            </p:childTnLst>
                          </p:cTn>
                        </p:par>
                        <p:par>
                          <p:cTn id="110" fill="hold" nodeType="afterGroup">
                            <p:stCondLst>
                              <p:cond delay="3500"/>
                            </p:stCondLst>
                            <p:childTnLst>
                              <p:par>
                                <p:cTn id="111" presetID="10" presetClass="entr" presetSubtype="0" fill="hold" nodeType="afterEffect">
                                  <p:stCondLst>
                                    <p:cond delay="0"/>
                                  </p:stCondLst>
                                  <p:childTnLst>
                                    <p:set>
                                      <p:cBhvr>
                                        <p:cTn id="112" dur="1" fill="hold">
                                          <p:stCondLst>
                                            <p:cond delay="0"/>
                                          </p:stCondLst>
                                        </p:cTn>
                                        <p:tgtEl>
                                          <p:spTgt spid="11"/>
                                        </p:tgtEl>
                                        <p:attrNameLst>
                                          <p:attrName>style.visibility</p:attrName>
                                        </p:attrNameLst>
                                      </p:cBhvr>
                                      <p:to>
                                        <p:strVal val="visible"/>
                                      </p:to>
                                    </p:set>
                                    <p:animEffect transition="in" filter="fade">
                                      <p:cBhvr>
                                        <p:cTn id="113" dur="500"/>
                                        <p:tgtEl>
                                          <p:spTgt spid="11"/>
                                        </p:tgtEl>
                                      </p:cBhvr>
                                    </p:animEffect>
                                  </p:childTnLst>
                                </p:cTn>
                              </p:par>
                            </p:childTnLst>
                          </p:cTn>
                        </p:par>
                        <p:par>
                          <p:cTn id="114" fill="hold" nodeType="afterGroup">
                            <p:stCondLst>
                              <p:cond delay="4000"/>
                            </p:stCondLst>
                            <p:childTnLst>
                              <p:par>
                                <p:cTn id="115" presetID="10" presetClass="entr" presetSubtype="0" fill="hold" nodeType="afterEffect">
                                  <p:stCondLst>
                                    <p:cond delay="0"/>
                                  </p:stCondLst>
                                  <p:childTnLst>
                                    <p:set>
                                      <p:cBhvr>
                                        <p:cTn id="116" dur="1" fill="hold">
                                          <p:stCondLst>
                                            <p:cond delay="0"/>
                                          </p:stCondLst>
                                        </p:cTn>
                                        <p:tgtEl>
                                          <p:spTgt spid="12"/>
                                        </p:tgtEl>
                                        <p:attrNameLst>
                                          <p:attrName>style.visibility</p:attrName>
                                        </p:attrNameLst>
                                      </p:cBhvr>
                                      <p:to>
                                        <p:strVal val="visible"/>
                                      </p:to>
                                    </p:set>
                                    <p:animEffect transition="in" filter="fade">
                                      <p:cBhvr>
                                        <p:cTn id="117" dur="500"/>
                                        <p:tgtEl>
                                          <p:spTgt spid="12"/>
                                        </p:tgtEl>
                                      </p:cBhvr>
                                    </p:animEffect>
                                  </p:childTnLst>
                                </p:cTn>
                              </p:par>
                            </p:childTnLst>
                          </p:cTn>
                        </p:par>
                        <p:par>
                          <p:cTn id="118" fill="hold" nodeType="afterGroup">
                            <p:stCondLst>
                              <p:cond delay="4500"/>
                            </p:stCondLst>
                            <p:childTnLst>
                              <p:par>
                                <p:cTn id="119" presetID="10" presetClass="entr" presetSubtype="0" fill="hold" nodeType="afterEffect">
                                  <p:stCondLst>
                                    <p:cond delay="0"/>
                                  </p:stCondLst>
                                  <p:childTnLst>
                                    <p:set>
                                      <p:cBhvr>
                                        <p:cTn id="120" dur="1" fill="hold">
                                          <p:stCondLst>
                                            <p:cond delay="0"/>
                                          </p:stCondLst>
                                        </p:cTn>
                                        <p:tgtEl>
                                          <p:spTgt spid="13"/>
                                        </p:tgtEl>
                                        <p:attrNameLst>
                                          <p:attrName>style.visibility</p:attrName>
                                        </p:attrNameLst>
                                      </p:cBhvr>
                                      <p:to>
                                        <p:strVal val="visible"/>
                                      </p:to>
                                    </p:set>
                                    <p:animEffect transition="in" filter="fade">
                                      <p:cBhvr>
                                        <p:cTn id="1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ChangeArrowheads="1"/>
          </p:cNvSpPr>
          <p:nvPr/>
        </p:nvSpPr>
        <p:spPr bwMode="auto">
          <a:xfrm>
            <a:off x="2851150" y="90488"/>
            <a:ext cx="4105275" cy="338137"/>
          </a:xfrm>
          <a:prstGeom prst="rect">
            <a:avLst/>
          </a:prstGeom>
          <a:noFill/>
          <a:ln w="9525">
            <a:noFill/>
            <a:miter lim="800000"/>
            <a:headEnd/>
            <a:tailEnd/>
          </a:ln>
        </p:spPr>
        <p:txBody>
          <a:bodyPr>
            <a:prstTxWarp prst="textNoShape">
              <a:avLst/>
            </a:prstTxWarp>
            <a:spAutoFit/>
          </a:bodyPr>
          <a:lstStyle/>
          <a:p>
            <a:r>
              <a:rPr lang="en-US" sz="1600">
                <a:solidFill>
                  <a:srgbClr val="404040"/>
                </a:solidFill>
                <a:latin typeface="Helvetica" charset="0"/>
                <a:ea typeface="Helvetica" charset="0"/>
                <a:cs typeface="Helvetica" charset="0"/>
              </a:rPr>
              <a:t>What are the macromolecules of a cell?</a:t>
            </a:r>
          </a:p>
        </p:txBody>
      </p:sp>
      <p:pic>
        <p:nvPicPr>
          <p:cNvPr id="3" name="Picture 2" descr="Cell.png"/>
          <p:cNvPicPr>
            <a:picLocks noChangeAspect="1"/>
          </p:cNvPicPr>
          <p:nvPr/>
        </p:nvPicPr>
        <p:blipFill>
          <a:blip r:embed="rId3"/>
          <a:srcRect/>
          <a:stretch>
            <a:fillRect/>
          </a:stretch>
        </p:blipFill>
        <p:spPr bwMode="auto">
          <a:xfrm>
            <a:off x="3775075" y="2738438"/>
            <a:ext cx="1614488" cy="1601787"/>
          </a:xfrm>
          <a:prstGeom prst="rect">
            <a:avLst/>
          </a:prstGeom>
          <a:noFill/>
          <a:ln w="9525">
            <a:noFill/>
            <a:miter lim="800000"/>
            <a:headEnd/>
            <a:tailEnd/>
          </a:ln>
        </p:spPr>
      </p:pic>
      <p:pic>
        <p:nvPicPr>
          <p:cNvPr id="6" name="Picture 5" descr="Fatty Acids.png"/>
          <p:cNvPicPr>
            <a:picLocks noChangeAspect="1"/>
          </p:cNvPicPr>
          <p:nvPr/>
        </p:nvPicPr>
        <p:blipFill>
          <a:blip r:embed="rId4"/>
          <a:srcRect/>
          <a:stretch>
            <a:fillRect/>
          </a:stretch>
        </p:blipFill>
        <p:spPr bwMode="auto">
          <a:xfrm>
            <a:off x="931863" y="349250"/>
            <a:ext cx="3136900" cy="2906713"/>
          </a:xfrm>
          <a:prstGeom prst="rect">
            <a:avLst/>
          </a:prstGeom>
          <a:noFill/>
          <a:ln w="9525">
            <a:noFill/>
            <a:miter lim="800000"/>
            <a:headEnd/>
            <a:tailEnd/>
          </a:ln>
        </p:spPr>
      </p:pic>
      <p:pic>
        <p:nvPicPr>
          <p:cNvPr id="7" name="Picture 6" descr="Nucleic Acids.png"/>
          <p:cNvPicPr>
            <a:picLocks noChangeAspect="1"/>
          </p:cNvPicPr>
          <p:nvPr/>
        </p:nvPicPr>
        <p:blipFill>
          <a:blip r:embed="rId5"/>
          <a:srcRect/>
          <a:stretch>
            <a:fillRect/>
          </a:stretch>
        </p:blipFill>
        <p:spPr bwMode="auto">
          <a:xfrm>
            <a:off x="4837113" y="468313"/>
            <a:ext cx="3135312" cy="2787650"/>
          </a:xfrm>
          <a:prstGeom prst="rect">
            <a:avLst/>
          </a:prstGeom>
          <a:noFill/>
          <a:ln w="9525">
            <a:noFill/>
            <a:miter lim="800000"/>
            <a:headEnd/>
            <a:tailEnd/>
          </a:ln>
        </p:spPr>
      </p:pic>
      <p:pic>
        <p:nvPicPr>
          <p:cNvPr id="9" name="Picture 8" descr="Sugars.png"/>
          <p:cNvPicPr>
            <a:picLocks noChangeAspect="1"/>
          </p:cNvPicPr>
          <p:nvPr/>
        </p:nvPicPr>
        <p:blipFill>
          <a:blip r:embed="rId6"/>
          <a:srcRect/>
          <a:stretch>
            <a:fillRect/>
          </a:stretch>
        </p:blipFill>
        <p:spPr bwMode="auto">
          <a:xfrm>
            <a:off x="1181100" y="3732213"/>
            <a:ext cx="3103563" cy="2755900"/>
          </a:xfrm>
          <a:prstGeom prst="rect">
            <a:avLst/>
          </a:prstGeom>
          <a:noFill/>
          <a:ln w="9525">
            <a:noFill/>
            <a:miter lim="800000"/>
            <a:headEnd/>
            <a:tailEnd/>
          </a:ln>
        </p:spPr>
      </p:pic>
      <p:pic>
        <p:nvPicPr>
          <p:cNvPr id="10" name="Picture 9" descr="Amino Acids.png"/>
          <p:cNvPicPr>
            <a:picLocks noChangeAspect="1"/>
          </p:cNvPicPr>
          <p:nvPr/>
        </p:nvPicPr>
        <p:blipFill>
          <a:blip r:embed="rId7"/>
          <a:srcRect/>
          <a:stretch>
            <a:fillRect/>
          </a:stretch>
        </p:blipFill>
        <p:spPr bwMode="auto">
          <a:xfrm>
            <a:off x="4837113" y="3732213"/>
            <a:ext cx="3135312" cy="2908300"/>
          </a:xfrm>
          <a:prstGeom prst="rect">
            <a:avLst/>
          </a:prstGeom>
          <a:noFill/>
          <a:ln w="9525">
            <a:noFill/>
            <a:miter lim="800000"/>
            <a:headEnd/>
            <a:tailEnd/>
          </a:ln>
        </p:spPr>
      </p:pic>
      <p:pic>
        <p:nvPicPr>
          <p:cNvPr id="8" name="Picture 7" descr="Logos.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1448" y="6432810"/>
            <a:ext cx="2255242" cy="342184"/>
          </a:xfrm>
          <a:prstGeom prst="rect">
            <a:avLst/>
          </a:prstGeom>
        </p:spPr>
      </p:pic>
    </p:spTree>
    <p:extLst>
      <p:ext uri="{BB962C8B-B14F-4D97-AF65-F5344CB8AC3E}">
        <p14:creationId xmlns:p14="http://schemas.microsoft.com/office/powerpoint/2010/main" val="129362088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0"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0" presetClass="entr" presetSubtype="0"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0" presetClass="entr" presetSubtype="0" fill="hold"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258888" y="2994025"/>
            <a:ext cx="747712" cy="400050"/>
          </a:xfrm>
          <a:prstGeom prst="rect">
            <a:avLst/>
          </a:prstGeom>
          <a:noFill/>
          <a:ln w="9525">
            <a:noFill/>
            <a:miter lim="800000"/>
            <a:headEnd/>
            <a:tailEnd/>
          </a:ln>
        </p:spPr>
        <p:txBody>
          <a:bodyPr wrap="none">
            <a:prstTxWarp prst="textNoShape">
              <a:avLst/>
            </a:prstTxWarp>
            <a:spAutoFit/>
          </a:bodyPr>
          <a:lstStyle/>
          <a:p>
            <a:r>
              <a:rPr lang="en-US" sz="2000" b="1" dirty="0">
                <a:solidFill>
                  <a:srgbClr val="404040"/>
                </a:solidFill>
                <a:latin typeface="Arial"/>
                <a:ea typeface="Helvetica" charset="0"/>
                <a:cs typeface="Arial"/>
              </a:rPr>
              <a:t>DNA</a:t>
            </a:r>
          </a:p>
        </p:txBody>
      </p:sp>
      <p:sp>
        <p:nvSpPr>
          <p:cNvPr id="5" name="TextBox 4"/>
          <p:cNvSpPr txBox="1">
            <a:spLocks noChangeArrowheads="1"/>
          </p:cNvSpPr>
          <p:nvPr/>
        </p:nvSpPr>
        <p:spPr bwMode="auto">
          <a:xfrm>
            <a:off x="4103688" y="3021013"/>
            <a:ext cx="979487" cy="400050"/>
          </a:xfrm>
          <a:prstGeom prst="rect">
            <a:avLst/>
          </a:prstGeom>
          <a:noFill/>
          <a:ln w="9525">
            <a:noFill/>
            <a:miter lim="800000"/>
            <a:headEnd/>
            <a:tailEnd/>
          </a:ln>
        </p:spPr>
        <p:txBody>
          <a:bodyPr wrap="none">
            <a:prstTxWarp prst="textNoShape">
              <a:avLst/>
            </a:prstTxWarp>
            <a:spAutoFit/>
          </a:bodyPr>
          <a:lstStyle/>
          <a:p>
            <a:r>
              <a:rPr lang="en-US" sz="2000" b="1" dirty="0">
                <a:solidFill>
                  <a:srgbClr val="404040"/>
                </a:solidFill>
                <a:latin typeface="Arial"/>
                <a:ea typeface="Helvetica" charset="0"/>
                <a:cs typeface="Arial"/>
              </a:rPr>
              <a:t>mRN</a:t>
            </a:r>
            <a:r>
              <a:rPr lang="en-US" sz="2000" b="1" dirty="0">
                <a:solidFill>
                  <a:srgbClr val="404040"/>
                </a:solidFill>
                <a:latin typeface="Helvetica" charset="0"/>
                <a:ea typeface="Helvetica" charset="0"/>
                <a:cs typeface="Helvetica" charset="0"/>
              </a:rPr>
              <a:t>A</a:t>
            </a:r>
          </a:p>
        </p:txBody>
      </p:sp>
      <p:sp>
        <p:nvSpPr>
          <p:cNvPr id="6" name="TextBox 5"/>
          <p:cNvSpPr txBox="1">
            <a:spLocks noChangeArrowheads="1"/>
          </p:cNvSpPr>
          <p:nvPr/>
        </p:nvSpPr>
        <p:spPr bwMode="auto">
          <a:xfrm>
            <a:off x="7165975" y="3060700"/>
            <a:ext cx="1323975" cy="708025"/>
          </a:xfrm>
          <a:prstGeom prst="rect">
            <a:avLst/>
          </a:prstGeom>
          <a:noFill/>
          <a:ln w="9525">
            <a:noFill/>
            <a:miter lim="800000"/>
            <a:headEnd/>
            <a:tailEnd/>
          </a:ln>
        </p:spPr>
        <p:txBody>
          <a:bodyPr wrap="none">
            <a:prstTxWarp prst="textNoShape">
              <a:avLst/>
            </a:prstTxWarp>
            <a:spAutoFit/>
          </a:bodyPr>
          <a:lstStyle/>
          <a:p>
            <a:r>
              <a:rPr lang="en-US" sz="2000" b="1" dirty="0">
                <a:solidFill>
                  <a:srgbClr val="404040"/>
                </a:solidFill>
                <a:latin typeface="Arial"/>
                <a:ea typeface="Helvetica" charset="0"/>
                <a:cs typeface="Arial"/>
              </a:rPr>
              <a:t>PROTEIN</a:t>
            </a:r>
          </a:p>
          <a:p>
            <a:endParaRPr lang="en-US" sz="2000" b="1" dirty="0">
              <a:latin typeface="Calibri" charset="0"/>
            </a:endParaRPr>
          </a:p>
        </p:txBody>
      </p:sp>
      <p:sp>
        <p:nvSpPr>
          <p:cNvPr id="10" name="Right Arrow 9"/>
          <p:cNvSpPr/>
          <p:nvPr/>
        </p:nvSpPr>
        <p:spPr>
          <a:xfrm>
            <a:off x="2071688" y="3154363"/>
            <a:ext cx="1878012" cy="169862"/>
          </a:xfrm>
          <a:prstGeom prst="rightArrow">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solidFill>
                <a:srgbClr val="404040"/>
              </a:solidFill>
            </a:endParaRPr>
          </a:p>
        </p:txBody>
      </p:sp>
      <p:sp>
        <p:nvSpPr>
          <p:cNvPr id="13" name="TextBox 12"/>
          <p:cNvSpPr txBox="1">
            <a:spLocks noChangeArrowheads="1"/>
          </p:cNvSpPr>
          <p:nvPr/>
        </p:nvSpPr>
        <p:spPr bwMode="auto">
          <a:xfrm>
            <a:off x="2112963" y="2682875"/>
            <a:ext cx="1712152" cy="400110"/>
          </a:xfrm>
          <a:prstGeom prst="rect">
            <a:avLst/>
          </a:prstGeom>
          <a:noFill/>
          <a:ln w="9525">
            <a:noFill/>
            <a:miter lim="800000"/>
            <a:headEnd/>
            <a:tailEnd/>
          </a:ln>
        </p:spPr>
        <p:txBody>
          <a:bodyPr wrap="none">
            <a:prstTxWarp prst="textNoShape">
              <a:avLst/>
            </a:prstTxWarp>
            <a:spAutoFit/>
          </a:bodyPr>
          <a:lstStyle/>
          <a:p>
            <a:r>
              <a:rPr lang="en-US" sz="2000" i="1" dirty="0">
                <a:solidFill>
                  <a:srgbClr val="3366FF"/>
                </a:solidFill>
                <a:latin typeface="Arial"/>
                <a:ea typeface="Helvetica" charset="0"/>
                <a:cs typeface="Arial"/>
              </a:rPr>
              <a:t>Transcription</a:t>
            </a:r>
          </a:p>
        </p:txBody>
      </p:sp>
      <p:sp>
        <p:nvSpPr>
          <p:cNvPr id="14" name="TextBox 13"/>
          <p:cNvSpPr txBox="1">
            <a:spLocks noChangeArrowheads="1"/>
          </p:cNvSpPr>
          <p:nvPr/>
        </p:nvSpPr>
        <p:spPr bwMode="auto">
          <a:xfrm>
            <a:off x="5305523" y="2682875"/>
            <a:ext cx="1498502" cy="400110"/>
          </a:xfrm>
          <a:prstGeom prst="rect">
            <a:avLst/>
          </a:prstGeom>
          <a:noFill/>
          <a:ln w="9525">
            <a:noFill/>
            <a:miter lim="800000"/>
            <a:headEnd/>
            <a:tailEnd/>
          </a:ln>
        </p:spPr>
        <p:txBody>
          <a:bodyPr wrap="none">
            <a:prstTxWarp prst="textNoShape">
              <a:avLst/>
            </a:prstTxWarp>
            <a:spAutoFit/>
          </a:bodyPr>
          <a:lstStyle/>
          <a:p>
            <a:r>
              <a:rPr lang="en-US" sz="2000" i="1" dirty="0">
                <a:solidFill>
                  <a:srgbClr val="3366FF"/>
                </a:solidFill>
                <a:latin typeface="Arial"/>
                <a:ea typeface="Helvetica" charset="0"/>
                <a:cs typeface="Arial"/>
              </a:rPr>
              <a:t>Translation</a:t>
            </a:r>
          </a:p>
        </p:txBody>
      </p:sp>
      <p:sp>
        <p:nvSpPr>
          <p:cNvPr id="15" name="Right Arrow 14"/>
          <p:cNvSpPr/>
          <p:nvPr/>
        </p:nvSpPr>
        <p:spPr>
          <a:xfrm>
            <a:off x="5200650" y="3176588"/>
            <a:ext cx="1873250" cy="168275"/>
          </a:xfrm>
          <a:prstGeom prst="rightArrow">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solidFill>
                <a:srgbClr val="404040"/>
              </a:solidFill>
            </a:endParaRPr>
          </a:p>
        </p:txBody>
      </p:sp>
      <p:pic>
        <p:nvPicPr>
          <p:cNvPr id="16" name="Picture 15" descr="DNA.png"/>
          <p:cNvPicPr>
            <a:picLocks noChangeAspect="1"/>
          </p:cNvPicPr>
          <p:nvPr/>
        </p:nvPicPr>
        <p:blipFill>
          <a:blip r:embed="rId3"/>
          <a:srcRect/>
          <a:stretch>
            <a:fillRect/>
          </a:stretch>
        </p:blipFill>
        <p:spPr bwMode="auto">
          <a:xfrm>
            <a:off x="1187450" y="3344863"/>
            <a:ext cx="819150" cy="3062287"/>
          </a:xfrm>
          <a:prstGeom prst="rect">
            <a:avLst/>
          </a:prstGeom>
          <a:noFill/>
          <a:ln w="9525">
            <a:noFill/>
            <a:miter lim="800000"/>
            <a:headEnd/>
            <a:tailEnd/>
          </a:ln>
        </p:spPr>
      </p:pic>
      <p:pic>
        <p:nvPicPr>
          <p:cNvPr id="17" name="Picture 16" descr="RNA.png"/>
          <p:cNvPicPr>
            <a:picLocks noChangeAspect="1"/>
          </p:cNvPicPr>
          <p:nvPr/>
        </p:nvPicPr>
        <p:blipFill>
          <a:blip r:embed="rId4"/>
          <a:srcRect/>
          <a:stretch>
            <a:fillRect/>
          </a:stretch>
        </p:blipFill>
        <p:spPr bwMode="auto">
          <a:xfrm>
            <a:off x="4103688" y="3421063"/>
            <a:ext cx="795337" cy="2968625"/>
          </a:xfrm>
          <a:prstGeom prst="rect">
            <a:avLst/>
          </a:prstGeom>
          <a:noFill/>
          <a:ln w="9525">
            <a:noFill/>
            <a:miter lim="800000"/>
            <a:headEnd/>
            <a:tailEnd/>
          </a:ln>
        </p:spPr>
      </p:pic>
      <p:pic>
        <p:nvPicPr>
          <p:cNvPr id="19" name="Picture 18" descr="ProteinIsolated.png"/>
          <p:cNvPicPr>
            <a:picLocks noChangeAspect="1"/>
          </p:cNvPicPr>
          <p:nvPr/>
        </p:nvPicPr>
        <p:blipFill>
          <a:blip r:embed="rId5"/>
          <a:srcRect/>
          <a:stretch>
            <a:fillRect/>
          </a:stretch>
        </p:blipFill>
        <p:spPr bwMode="auto">
          <a:xfrm>
            <a:off x="6859588" y="3565525"/>
            <a:ext cx="1919287" cy="1958975"/>
          </a:xfrm>
          <a:prstGeom prst="rect">
            <a:avLst/>
          </a:prstGeom>
          <a:noFill/>
          <a:ln w="9525">
            <a:noFill/>
            <a:miter lim="800000"/>
            <a:headEnd/>
            <a:tailEnd/>
          </a:ln>
        </p:spPr>
      </p:pic>
      <p:sp>
        <p:nvSpPr>
          <p:cNvPr id="12" name="Title 5"/>
          <p:cNvSpPr>
            <a:spLocks noGrp="1"/>
          </p:cNvSpPr>
          <p:nvPr>
            <p:ph type="title"/>
          </p:nvPr>
        </p:nvSpPr>
        <p:spPr bwMode="auto">
          <a:xfrm>
            <a:off x="598488" y="522288"/>
            <a:ext cx="8229600" cy="1600200"/>
          </a:xfrm>
        </p:spPr>
        <p:txBody>
          <a:bodyPr/>
          <a:lstStyle/>
          <a:p>
            <a:pPr eaLnBrk="1" hangingPunct="1"/>
            <a:r>
              <a:rPr lang="en-US" dirty="0" smtClean="0">
                <a:effectLst/>
                <a:latin typeface="Arial"/>
                <a:ea typeface="Helvetica" charset="0"/>
                <a:cs typeface="Arial"/>
              </a:rPr>
              <a:t>“The Central Dogma”</a:t>
            </a:r>
            <a:r>
              <a:rPr lang="en-US" dirty="0" smtClean="0">
                <a:effectLst/>
                <a:latin typeface="Helvetica" charset="0"/>
                <a:ea typeface="Helvetica" charset="0"/>
                <a:cs typeface="Helvetica" charset="0"/>
              </a:rPr>
              <a:t/>
            </a:r>
            <a:br>
              <a:rPr lang="en-US" dirty="0" smtClean="0">
                <a:effectLst/>
                <a:latin typeface="Helvetica" charset="0"/>
                <a:ea typeface="Helvetica" charset="0"/>
                <a:cs typeface="Helvetica" charset="0"/>
              </a:rPr>
            </a:br>
            <a:r>
              <a:rPr lang="en-US" sz="3600" i="1" dirty="0" smtClean="0">
                <a:solidFill>
                  <a:srgbClr val="404040"/>
                </a:solidFill>
                <a:effectLst/>
                <a:latin typeface="Helvetica" charset="0"/>
                <a:ea typeface="Helvetica" charset="0"/>
                <a:cs typeface="Helvetica" charset="0"/>
              </a:rPr>
              <a:t> </a:t>
            </a:r>
            <a:r>
              <a:rPr lang="en-US" sz="2800" i="1" dirty="0" smtClean="0">
                <a:solidFill>
                  <a:srgbClr val="404040"/>
                </a:solidFill>
                <a:effectLst/>
                <a:latin typeface="Arial"/>
                <a:ea typeface="Helvetica" charset="0"/>
                <a:cs typeface="Arial"/>
              </a:rPr>
              <a:t>Appropriate Responses to Environmental Signals </a:t>
            </a:r>
            <a:endParaRPr lang="en-US" sz="2800" i="1" dirty="0">
              <a:solidFill>
                <a:srgbClr val="7F7F7F"/>
              </a:solidFill>
              <a:effectLst/>
              <a:latin typeface="Arial"/>
              <a:ea typeface="Helvetica" charset="0"/>
              <a:cs typeface="Arial"/>
            </a:endParaRPr>
          </a:p>
        </p:txBody>
      </p:sp>
      <p:pic>
        <p:nvPicPr>
          <p:cNvPr id="18" name="Picture 17" descr="Logos.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1448" y="6497026"/>
            <a:ext cx="2255242" cy="342184"/>
          </a:xfrm>
          <a:prstGeom prst="rect">
            <a:avLst/>
          </a:prstGeom>
        </p:spPr>
      </p:pic>
    </p:spTree>
    <p:extLst>
      <p:ext uri="{BB962C8B-B14F-4D97-AF65-F5344CB8AC3E}">
        <p14:creationId xmlns:p14="http://schemas.microsoft.com/office/powerpoint/2010/main" val="193588114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par>
                                <p:cTn id="24" presetID="10" presetClass="entr" presetSubtype="0"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500"/>
                                        <p:tgtEl>
                                          <p:spTgt spid="6"/>
                                        </p:tgtEl>
                                      </p:cBhvr>
                                    </p:animEffect>
                                  </p:childTnLst>
                                </p:cTn>
                              </p:par>
                              <p:par>
                                <p:cTn id="40" presetID="10" presetClass="entr" presetSubtype="0"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10" grpId="0" animBg="1"/>
      <p:bldP spid="13" grpId="0"/>
      <p:bldP spid="14" grpId="0"/>
      <p:bldP spid="1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5"/>
          <p:cNvSpPr txBox="1">
            <a:spLocks/>
          </p:cNvSpPr>
          <p:nvPr/>
        </p:nvSpPr>
        <p:spPr bwMode="auto">
          <a:xfrm>
            <a:off x="598488" y="242930"/>
            <a:ext cx="8229600" cy="1073150"/>
          </a:xfrm>
          <a:prstGeom prst="rect">
            <a:avLst/>
          </a:prstGeom>
          <a:noFill/>
          <a:ln w="9525">
            <a:noFill/>
            <a:miter lim="800000"/>
            <a:headEnd/>
            <a:tailEnd/>
          </a:ln>
        </p:spPr>
        <p:txBody>
          <a:bodyPr anchor="b">
            <a:prstTxWarp prst="textNoShape">
              <a:avLst/>
            </a:prstTxWarp>
          </a:bodyPr>
          <a:lstStyle/>
          <a:p>
            <a:pPr algn="ctr">
              <a:lnSpc>
                <a:spcPts val="5800"/>
              </a:lnSpc>
            </a:pPr>
            <a:r>
              <a:rPr lang="en-US" sz="5400" dirty="0" smtClean="0">
                <a:solidFill>
                  <a:srgbClr val="12919C"/>
                </a:solidFill>
                <a:latin typeface="+mj-lt"/>
                <a:ea typeface="Helvetica" charset="0"/>
                <a:cs typeface="Helvetica" charset="0"/>
              </a:rPr>
              <a:t>Scale &amp; Dynamics</a:t>
            </a:r>
            <a:endParaRPr lang="en-US" sz="4800" i="1" dirty="0">
              <a:solidFill>
                <a:srgbClr val="12919C"/>
              </a:solidFill>
              <a:latin typeface="+mj-lt"/>
              <a:ea typeface="Helvetica" charset="0"/>
              <a:cs typeface="Helvetica" charset="0"/>
            </a:endParaRPr>
          </a:p>
        </p:txBody>
      </p:sp>
      <p:sp>
        <p:nvSpPr>
          <p:cNvPr id="6" name="TextBox 5"/>
          <p:cNvSpPr txBox="1">
            <a:spLocks noChangeArrowheads="1"/>
          </p:cNvSpPr>
          <p:nvPr/>
        </p:nvSpPr>
        <p:spPr bwMode="auto">
          <a:xfrm>
            <a:off x="317640" y="1146184"/>
            <a:ext cx="8136710" cy="4570482"/>
          </a:xfrm>
          <a:prstGeom prst="rect">
            <a:avLst/>
          </a:prstGeom>
          <a:noFill/>
          <a:ln w="9525">
            <a:noFill/>
            <a:miter lim="800000"/>
            <a:headEnd/>
            <a:tailEnd/>
          </a:ln>
        </p:spPr>
        <p:txBody>
          <a:bodyPr wrap="square">
            <a:prstTxWarp prst="textNoShape">
              <a:avLst/>
            </a:prstTxWarp>
            <a:spAutoFit/>
          </a:bodyPr>
          <a:lstStyle/>
          <a:p>
            <a:pPr>
              <a:spcAft>
                <a:spcPts val="600"/>
              </a:spcAft>
            </a:pPr>
            <a:endParaRPr lang="en-US" sz="2400" dirty="0">
              <a:solidFill>
                <a:schemeClr val="tx1">
                  <a:lumMod val="75000"/>
                  <a:lumOff val="25000"/>
                </a:schemeClr>
              </a:solidFill>
            </a:endParaRPr>
          </a:p>
          <a:p>
            <a:pPr>
              <a:spcAft>
                <a:spcPts val="600"/>
              </a:spcAft>
            </a:pPr>
            <a:r>
              <a:rPr lang="en-US" sz="2400" dirty="0" smtClean="0">
                <a:solidFill>
                  <a:schemeClr val="tx1">
                    <a:lumMod val="75000"/>
                    <a:lumOff val="25000"/>
                  </a:schemeClr>
                </a:solidFill>
              </a:rPr>
              <a:t>University </a:t>
            </a:r>
            <a:r>
              <a:rPr lang="en-US" sz="2400" dirty="0">
                <a:solidFill>
                  <a:schemeClr val="tx1">
                    <a:lumMod val="75000"/>
                    <a:lumOff val="25000"/>
                  </a:schemeClr>
                </a:solidFill>
              </a:rPr>
              <a:t>of Utah Learn </a:t>
            </a:r>
            <a:r>
              <a:rPr lang="en-US" sz="2400" dirty="0" smtClean="0"/>
              <a:t>Genetics: Cell </a:t>
            </a:r>
            <a:r>
              <a:rPr lang="en-US" sz="2400" dirty="0"/>
              <a:t>Size and </a:t>
            </a:r>
            <a:r>
              <a:rPr lang="en-US" sz="2400" dirty="0" smtClean="0"/>
              <a:t>Scale</a:t>
            </a:r>
            <a:endParaRPr lang="en-US" sz="2400" dirty="0" smtClean="0">
              <a:hlinkClick r:id="rId3"/>
            </a:endParaRPr>
          </a:p>
          <a:p>
            <a:pPr>
              <a:spcAft>
                <a:spcPts val="600"/>
              </a:spcAft>
            </a:pPr>
            <a:r>
              <a:rPr lang="en-US" sz="2400" dirty="0" smtClean="0">
                <a:hlinkClick r:id="rId3"/>
              </a:rPr>
              <a:t> </a:t>
            </a:r>
            <a:endParaRPr lang="en-US" sz="2400" dirty="0">
              <a:hlinkClick r:id="rId4"/>
            </a:endParaRPr>
          </a:p>
          <a:p>
            <a:pPr>
              <a:spcAft>
                <a:spcPts val="600"/>
              </a:spcAft>
            </a:pPr>
            <a:r>
              <a:rPr lang="en-US" sz="2400" dirty="0" smtClean="0"/>
              <a:t>Johnson et al. Science Visualization Prize: Rapid </a:t>
            </a:r>
            <a:r>
              <a:rPr lang="en-US" sz="2400" dirty="0"/>
              <a:t>Visual Inventory: 3D Cell </a:t>
            </a:r>
            <a:endParaRPr lang="en-US" sz="2400" dirty="0" smtClean="0"/>
          </a:p>
          <a:p>
            <a:pPr>
              <a:spcAft>
                <a:spcPts val="600"/>
              </a:spcAft>
            </a:pPr>
            <a:endParaRPr lang="en-US" dirty="0"/>
          </a:p>
          <a:p>
            <a:pPr>
              <a:spcAft>
                <a:spcPts val="600"/>
              </a:spcAft>
            </a:pPr>
            <a:r>
              <a:rPr lang="en-US" sz="2400" dirty="0" smtClean="0"/>
              <a:t>University of Utah Learn Genetics: Amazing </a:t>
            </a:r>
            <a:r>
              <a:rPr lang="en-US" sz="2400" dirty="0"/>
              <a:t>Cells </a:t>
            </a:r>
            <a:endParaRPr lang="en-US" sz="2400" dirty="0" smtClean="0"/>
          </a:p>
          <a:p>
            <a:pPr>
              <a:spcAft>
                <a:spcPts val="600"/>
              </a:spcAft>
            </a:pPr>
            <a:endParaRPr lang="en-US" dirty="0"/>
          </a:p>
          <a:p>
            <a:pPr>
              <a:spcAft>
                <a:spcPts val="600"/>
              </a:spcAft>
            </a:pPr>
            <a:r>
              <a:rPr lang="en-US" sz="2400" dirty="0" smtClean="0"/>
              <a:t>HHMI: Inner </a:t>
            </a:r>
            <a:r>
              <a:rPr lang="en-US" sz="2400" dirty="0"/>
              <a:t>Life of the Cell </a:t>
            </a:r>
            <a:endParaRPr lang="en-US" sz="2400" dirty="0" smtClean="0"/>
          </a:p>
          <a:p>
            <a:pPr>
              <a:spcAft>
                <a:spcPts val="600"/>
              </a:spcAft>
            </a:pPr>
            <a:endParaRPr lang="en-US" dirty="0"/>
          </a:p>
          <a:p>
            <a:pPr>
              <a:spcAft>
                <a:spcPts val="600"/>
              </a:spcAft>
            </a:pPr>
            <a:r>
              <a:rPr lang="en-US" sz="2400" dirty="0" smtClean="0"/>
              <a:t>Hamamatsu: Microtubules in Fibroblast Cells  </a:t>
            </a:r>
            <a:endParaRPr lang="en-US" sz="2400" dirty="0"/>
          </a:p>
        </p:txBody>
      </p:sp>
      <p:pic>
        <p:nvPicPr>
          <p:cNvPr id="5" name="Picture 4" descr="Logos.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9330" y="6291690"/>
            <a:ext cx="2255242" cy="342184"/>
          </a:xfrm>
          <a:prstGeom prst="rect">
            <a:avLst/>
          </a:prstGeom>
        </p:spPr>
      </p:pic>
      <p:pic>
        <p:nvPicPr>
          <p:cNvPr id="7" name="Picture 6" descr="Video_icon1.png">
            <a:hlinkClick r:id="rId3"/>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65135" y="1667202"/>
            <a:ext cx="400018" cy="299284"/>
          </a:xfrm>
          <a:prstGeom prst="rect">
            <a:avLst/>
          </a:prstGeom>
        </p:spPr>
      </p:pic>
      <p:pic>
        <p:nvPicPr>
          <p:cNvPr id="8" name="Picture 7" descr="Video_icon1.png">
            <a:hlinkClick r:id="rId7"/>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16862" y="2572238"/>
            <a:ext cx="400018" cy="299284"/>
          </a:xfrm>
          <a:prstGeom prst="rect">
            <a:avLst/>
          </a:prstGeom>
        </p:spPr>
      </p:pic>
      <p:pic>
        <p:nvPicPr>
          <p:cNvPr id="9" name="Picture 8" descr="Video_icon1.png">
            <a:hlinkClick r:id="rId8"/>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70941" y="3734751"/>
            <a:ext cx="400018" cy="299284"/>
          </a:xfrm>
          <a:prstGeom prst="rect">
            <a:avLst/>
          </a:prstGeom>
        </p:spPr>
      </p:pic>
      <p:pic>
        <p:nvPicPr>
          <p:cNvPr id="10" name="Picture 9" descr="Video_icon1.png">
            <a:hlinkClick r:id="rId9"/>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19263" y="4529885"/>
            <a:ext cx="400018" cy="299284"/>
          </a:xfrm>
          <a:prstGeom prst="rect">
            <a:avLst/>
          </a:prstGeom>
        </p:spPr>
      </p:pic>
      <p:pic>
        <p:nvPicPr>
          <p:cNvPr id="11" name="Picture 10" descr="Video_icon1.png">
            <a:hlinkClick r:id="rId10"/>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70914" y="5291846"/>
            <a:ext cx="400018" cy="299284"/>
          </a:xfrm>
          <a:prstGeom prst="rect">
            <a:avLst/>
          </a:prstGeom>
        </p:spPr>
      </p:pic>
    </p:spTree>
    <p:extLst>
      <p:ext uri="{BB962C8B-B14F-4D97-AF65-F5344CB8AC3E}">
        <p14:creationId xmlns:p14="http://schemas.microsoft.com/office/powerpoint/2010/main" val="23260976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animEffect transition="in" filter="fade">
                                      <p:cBhvr>
                                        <p:cTn id="15" dur="500"/>
                                        <p:tgtEl>
                                          <p:spTgt spid="6">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animEffect transition="in" filter="fade">
                                      <p:cBhvr>
                                        <p:cTn id="23" dur="500"/>
                                        <p:tgtEl>
                                          <p:spTgt spid="6">
                                            <p:txEl>
                                              <p:pRg st="5" end="5"/>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animEffect transition="in" filter="fade">
                                      <p:cBhvr>
                                        <p:cTn id="31" dur="500"/>
                                        <p:tgtEl>
                                          <p:spTgt spid="6">
                                            <p:txEl>
                                              <p:pRg st="7" end="7"/>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6">
                                            <p:txEl>
                                              <p:pRg st="9" end="9"/>
                                            </p:txEl>
                                          </p:spTgt>
                                        </p:tgtEl>
                                        <p:attrNameLst>
                                          <p:attrName>style.visibility</p:attrName>
                                        </p:attrNameLst>
                                      </p:cBhvr>
                                      <p:to>
                                        <p:strVal val="visible"/>
                                      </p:to>
                                    </p:set>
                                    <p:animEffect transition="in" filter="fade">
                                      <p:cBhvr>
                                        <p:cTn id="39" dur="500"/>
                                        <p:tgtEl>
                                          <p:spTgt spid="6">
                                            <p:txEl>
                                              <p:pRg st="9" end="9"/>
                                            </p:txEl>
                                          </p:spTgt>
                                        </p:tgtEl>
                                      </p:cBhvr>
                                    </p:animEffect>
                                  </p:childTnLst>
                                </p:cTn>
                              </p:par>
                              <p:par>
                                <p:cTn id="40" presetID="10" presetClass="entr" presetSubtype="0" fill="hold"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mptycell.png"/>
          <p:cNvPicPr>
            <a:picLocks noChangeAspect="1"/>
          </p:cNvPicPr>
          <p:nvPr/>
        </p:nvPicPr>
        <p:blipFill>
          <a:blip r:embed="rId3"/>
          <a:srcRect/>
          <a:stretch>
            <a:fillRect/>
          </a:stretch>
        </p:blipFill>
        <p:spPr bwMode="auto">
          <a:xfrm>
            <a:off x="1765300" y="622300"/>
            <a:ext cx="5595938" cy="5595938"/>
          </a:xfrm>
          <a:prstGeom prst="rect">
            <a:avLst/>
          </a:prstGeom>
          <a:noFill/>
          <a:ln w="9525">
            <a:noFill/>
            <a:miter lim="800000"/>
            <a:headEnd/>
            <a:tailEnd/>
          </a:ln>
        </p:spPr>
      </p:pic>
      <p:pic>
        <p:nvPicPr>
          <p:cNvPr id="7" name="Picture 6" descr="Ase.png"/>
          <p:cNvPicPr>
            <a:picLocks noChangeAspect="1"/>
          </p:cNvPicPr>
          <p:nvPr/>
        </p:nvPicPr>
        <p:blipFill>
          <a:blip r:embed="rId4"/>
          <a:srcRect l="7294" t="2838" r="8557" b="2257"/>
          <a:stretch>
            <a:fillRect/>
          </a:stretch>
        </p:blipFill>
        <p:spPr bwMode="auto">
          <a:xfrm>
            <a:off x="4486275" y="4457700"/>
            <a:ext cx="950913" cy="1073150"/>
          </a:xfrm>
          <a:prstGeom prst="rect">
            <a:avLst/>
          </a:prstGeom>
          <a:noFill/>
          <a:ln w="9525">
            <a:noFill/>
            <a:miter lim="800000"/>
            <a:headEnd/>
            <a:tailEnd/>
          </a:ln>
        </p:spPr>
      </p:pic>
      <p:pic>
        <p:nvPicPr>
          <p:cNvPr id="8" name="Picture 7" descr="UProteinPurple.png"/>
          <p:cNvPicPr>
            <a:picLocks noChangeAspect="1"/>
          </p:cNvPicPr>
          <p:nvPr/>
        </p:nvPicPr>
        <p:blipFill>
          <a:blip r:embed="rId5"/>
          <a:srcRect l="15247" t="31151" r="17055" b="27090"/>
          <a:stretch>
            <a:fillRect/>
          </a:stretch>
        </p:blipFill>
        <p:spPr bwMode="auto">
          <a:xfrm>
            <a:off x="5091113" y="4700588"/>
            <a:ext cx="765175" cy="473075"/>
          </a:xfrm>
          <a:prstGeom prst="rect">
            <a:avLst/>
          </a:prstGeom>
          <a:noFill/>
          <a:ln w="9525">
            <a:noFill/>
            <a:miter lim="800000"/>
            <a:headEnd/>
            <a:tailEnd/>
          </a:ln>
        </p:spPr>
      </p:pic>
      <p:pic>
        <p:nvPicPr>
          <p:cNvPr id="10" name="Picture 9" descr="FullProtein.png"/>
          <p:cNvPicPr>
            <a:picLocks noChangeAspect="1"/>
          </p:cNvPicPr>
          <p:nvPr/>
        </p:nvPicPr>
        <p:blipFill>
          <a:blip r:embed="rId6"/>
          <a:srcRect l="17793" t="18063" r="17068" b="17384"/>
          <a:stretch>
            <a:fillRect/>
          </a:stretch>
        </p:blipFill>
        <p:spPr bwMode="auto">
          <a:xfrm>
            <a:off x="5691188" y="4979988"/>
            <a:ext cx="396875" cy="393700"/>
          </a:xfrm>
          <a:prstGeom prst="rect">
            <a:avLst/>
          </a:prstGeom>
          <a:noFill/>
          <a:ln w="9525">
            <a:noFill/>
            <a:miter lim="800000"/>
            <a:headEnd/>
            <a:tailEnd/>
          </a:ln>
        </p:spPr>
      </p:pic>
      <p:pic>
        <p:nvPicPr>
          <p:cNvPr id="11" name="Picture 10" descr="RNA.png"/>
          <p:cNvPicPr>
            <a:picLocks noChangeAspect="1"/>
          </p:cNvPicPr>
          <p:nvPr/>
        </p:nvPicPr>
        <p:blipFill>
          <a:blip r:embed="rId7"/>
          <a:srcRect/>
          <a:stretch>
            <a:fillRect/>
          </a:stretch>
        </p:blipFill>
        <p:spPr bwMode="auto">
          <a:xfrm>
            <a:off x="2890838" y="2644775"/>
            <a:ext cx="323850" cy="565150"/>
          </a:xfrm>
          <a:prstGeom prst="rect">
            <a:avLst/>
          </a:prstGeom>
          <a:noFill/>
          <a:ln w="9525">
            <a:noFill/>
            <a:miter lim="800000"/>
            <a:headEnd/>
            <a:tailEnd/>
          </a:ln>
        </p:spPr>
      </p:pic>
      <p:pic>
        <p:nvPicPr>
          <p:cNvPr id="12" name="Picture 11" descr="UProteinRed.png"/>
          <p:cNvPicPr>
            <a:picLocks noChangeAspect="1"/>
          </p:cNvPicPr>
          <p:nvPr/>
        </p:nvPicPr>
        <p:blipFill>
          <a:blip r:embed="rId8"/>
          <a:srcRect l="10988" t="37636" r="15935" b="38005"/>
          <a:stretch>
            <a:fillRect/>
          </a:stretch>
        </p:blipFill>
        <p:spPr bwMode="auto">
          <a:xfrm>
            <a:off x="5133975" y="4851400"/>
            <a:ext cx="825500" cy="274638"/>
          </a:xfrm>
          <a:prstGeom prst="rect">
            <a:avLst/>
          </a:prstGeom>
          <a:noFill/>
          <a:ln w="9525">
            <a:noFill/>
            <a:miter lim="800000"/>
            <a:headEnd/>
            <a:tailEnd/>
          </a:ln>
        </p:spPr>
      </p:pic>
      <p:sp>
        <p:nvSpPr>
          <p:cNvPr id="9" name="TextBox 4"/>
          <p:cNvSpPr txBox="1">
            <a:spLocks noChangeArrowheads="1"/>
          </p:cNvSpPr>
          <p:nvPr/>
        </p:nvSpPr>
        <p:spPr bwMode="auto">
          <a:xfrm>
            <a:off x="3143766" y="6242447"/>
            <a:ext cx="3011800" cy="615553"/>
          </a:xfrm>
          <a:prstGeom prst="rect">
            <a:avLst/>
          </a:prstGeom>
          <a:noFill/>
          <a:ln w="9525">
            <a:noFill/>
            <a:miter lim="800000"/>
            <a:headEnd/>
            <a:tailEnd/>
          </a:ln>
        </p:spPr>
        <p:txBody>
          <a:bodyPr wrap="square">
            <a:prstTxWarp prst="textNoShape">
              <a:avLst/>
            </a:prstTxWarp>
            <a:spAutoFit/>
          </a:bodyPr>
          <a:lstStyle/>
          <a:p>
            <a:r>
              <a:rPr lang="en-US" sz="3400" dirty="0" smtClean="0">
                <a:latin typeface="Calibri" charset="0"/>
                <a:hlinkClick r:id="rId9"/>
              </a:rPr>
              <a:t>DNA Interactive </a:t>
            </a:r>
            <a:endParaRPr lang="en-US" dirty="0">
              <a:latin typeface="Calibri" charset="0"/>
            </a:endParaRPr>
          </a:p>
        </p:txBody>
      </p:sp>
      <p:pic>
        <p:nvPicPr>
          <p:cNvPr id="13" name="Picture 12" descr="Logos.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21448" y="6432810"/>
            <a:ext cx="2255242" cy="342184"/>
          </a:xfrm>
          <a:prstGeom prst="rect">
            <a:avLst/>
          </a:prstGeom>
        </p:spPr>
      </p:pic>
    </p:spTree>
    <p:extLst>
      <p:ext uri="{BB962C8B-B14F-4D97-AF65-F5344CB8AC3E}">
        <p14:creationId xmlns:p14="http://schemas.microsoft.com/office/powerpoint/2010/main" val="309901021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53" presetClass="entr" presetSubtype="16"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fltVal val="0"/>
                                          </p:val>
                                        </p:tav>
                                        <p:tav tm="100000">
                                          <p:val>
                                            <p:strVal val="#ppt_h"/>
                                          </p:val>
                                        </p:tav>
                                      </p:tavLst>
                                    </p:anim>
                                    <p:animEffect transition="in" filter="fade">
                                      <p:cBhvr>
                                        <p:cTn id="17" dur="500"/>
                                        <p:tgtEl>
                                          <p:spTgt spid="1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0" presetClass="path" presetSubtype="0" accel="50000" decel="50000" fill="hold" nodeType="clickEffect">
                                  <p:stCondLst>
                                    <p:cond delay="0"/>
                                  </p:stCondLst>
                                  <p:childTnLst>
                                    <p:animMotion origin="layout" path="M -0.00052 -0.00046 C 0.00573 0.02917 0.01198 0.0588 0.03629 0.08357 C 0.06059 0.10834 0.11563 0.11181 0.14584 0.14861 C 0.17605 0.18542 0.20296 0.27153 0.21789 0.30394 " pathEditMode="relative" rAng="0" ptsTypes="aaaa">
                                      <p:cBhvr>
                                        <p:cTn id="21" dur="2000" fill="hold"/>
                                        <p:tgtEl>
                                          <p:spTgt spid="11"/>
                                        </p:tgtEl>
                                        <p:attrNameLst>
                                          <p:attrName>ppt_x</p:attrName>
                                          <p:attrName>ppt_y</p:attrName>
                                        </p:attrNameLst>
                                      </p:cBhvr>
                                      <p:rCtr x="10900" y="15200"/>
                                    </p:animMotion>
                                  </p:childTnLst>
                                </p:cTn>
                              </p:par>
                            </p:childTnLst>
                          </p:cTn>
                        </p:par>
                      </p:childTnLst>
                    </p:cTn>
                  </p:par>
                  <p:par>
                    <p:cTn id="22" fill="hold" nodeType="clickPar">
                      <p:stCondLst>
                        <p:cond delay="indefinite"/>
                      </p:stCondLst>
                      <p:childTnLst>
                        <p:par>
                          <p:cTn id="23" fill="hold" nodeType="withGroup">
                            <p:stCondLst>
                              <p:cond delay="0"/>
                            </p:stCondLst>
                            <p:childTnLst>
                              <p:par>
                                <p:cTn id="24" presetID="23" presetClass="entr" presetSubtype="16"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28" fill="hold" nodeType="clickPar">
                      <p:stCondLst>
                        <p:cond delay="indefinite"/>
                      </p:stCondLst>
                      <p:childTnLst>
                        <p:par>
                          <p:cTn id="29" fill="hold" nodeType="withGroup">
                            <p:stCondLst>
                              <p:cond delay="0"/>
                            </p:stCondLst>
                            <p:childTnLst>
                              <p:par>
                                <p:cTn id="30" presetID="23" presetClass="entr" presetSubtype="16"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23" presetClass="entr" presetSubtype="16" fill="hold" nodeType="click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childTnLst>
                                </p:cTn>
                              </p:par>
                            </p:childTnLst>
                          </p:cTn>
                        </p:par>
                      </p:childTnLst>
                    </p:cTn>
                  </p:par>
                  <p:par>
                    <p:cTn id="40" fill="hold" nodeType="clickPar">
                      <p:stCondLst>
                        <p:cond delay="indefinite"/>
                      </p:stCondLst>
                      <p:childTnLst>
                        <p:par>
                          <p:cTn id="41" fill="hold" nodeType="withGroup">
                            <p:stCondLst>
                              <p:cond delay="0"/>
                            </p:stCondLst>
                            <p:childTnLst>
                              <p:par>
                                <p:cTn id="42" presetID="53" presetClass="entr" presetSubtype="16" fill="hold" nodeType="click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p:cTn id="44" dur="500" fill="hold"/>
                                        <p:tgtEl>
                                          <p:spTgt spid="10"/>
                                        </p:tgtEl>
                                        <p:attrNameLst>
                                          <p:attrName>ppt_w</p:attrName>
                                        </p:attrNameLst>
                                      </p:cBhvr>
                                      <p:tavLst>
                                        <p:tav tm="0">
                                          <p:val>
                                            <p:fltVal val="0"/>
                                          </p:val>
                                        </p:tav>
                                        <p:tav tm="100000">
                                          <p:val>
                                            <p:strVal val="#ppt_w"/>
                                          </p:val>
                                        </p:tav>
                                      </p:tavLst>
                                    </p:anim>
                                    <p:anim calcmode="lin" valueType="num">
                                      <p:cBhvr>
                                        <p:cTn id="45" dur="500" fill="hold"/>
                                        <p:tgtEl>
                                          <p:spTgt spid="10"/>
                                        </p:tgtEl>
                                        <p:attrNameLst>
                                          <p:attrName>ppt_h</p:attrName>
                                        </p:attrNameLst>
                                      </p:cBhvr>
                                      <p:tavLst>
                                        <p:tav tm="0">
                                          <p:val>
                                            <p:fltVal val="0"/>
                                          </p:val>
                                        </p:tav>
                                        <p:tav tm="100000">
                                          <p:val>
                                            <p:strVal val="#ppt_h"/>
                                          </p:val>
                                        </p:tav>
                                      </p:tavLst>
                                    </p:anim>
                                    <p:animEffect transition="in" filter="fade">
                                      <p:cBhvr>
                                        <p:cTn id="46" dur="500"/>
                                        <p:tgtEl>
                                          <p:spTgt spid="10"/>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55" presetClass="exit" presetSubtype="0" fill="hold" nodeType="clickEffect">
                                  <p:stCondLst>
                                    <p:cond delay="0"/>
                                  </p:stCondLst>
                                  <p:childTnLst>
                                    <p:anim calcmode="lin" valueType="num">
                                      <p:cBhvr>
                                        <p:cTn id="50" dur="1000"/>
                                        <p:tgtEl>
                                          <p:spTgt spid="8"/>
                                        </p:tgtEl>
                                        <p:attrNameLst>
                                          <p:attrName>ppt_w</p:attrName>
                                        </p:attrNameLst>
                                      </p:cBhvr>
                                      <p:tavLst>
                                        <p:tav tm="0">
                                          <p:val>
                                            <p:strVal val="ppt_w"/>
                                          </p:val>
                                        </p:tav>
                                        <p:tav tm="100000">
                                          <p:val>
                                            <p:strVal val="ppt_w*0.70"/>
                                          </p:val>
                                        </p:tav>
                                      </p:tavLst>
                                    </p:anim>
                                    <p:anim calcmode="lin" valueType="num">
                                      <p:cBhvr>
                                        <p:cTn id="51" dur="1000"/>
                                        <p:tgtEl>
                                          <p:spTgt spid="8"/>
                                        </p:tgtEl>
                                        <p:attrNameLst>
                                          <p:attrName>ppt_h</p:attrName>
                                        </p:attrNameLst>
                                      </p:cBhvr>
                                      <p:tavLst>
                                        <p:tav tm="0">
                                          <p:val>
                                            <p:strVal val="ppt_h"/>
                                          </p:val>
                                        </p:tav>
                                        <p:tav tm="100000">
                                          <p:val>
                                            <p:strVal val="ppt_h"/>
                                          </p:val>
                                        </p:tav>
                                      </p:tavLst>
                                    </p:anim>
                                    <p:animEffect transition="out" filter="fade">
                                      <p:cBhvr>
                                        <p:cTn id="52" dur="1000"/>
                                        <p:tgtEl>
                                          <p:spTgt spid="8"/>
                                        </p:tgtEl>
                                      </p:cBhvr>
                                    </p:animEffect>
                                    <p:set>
                                      <p:cBhvr>
                                        <p:cTn id="53" dur="1" fill="hold">
                                          <p:stCondLst>
                                            <p:cond delay="999"/>
                                          </p:stCondLst>
                                        </p:cTn>
                                        <p:tgtEl>
                                          <p:spTgt spid="8"/>
                                        </p:tgtEl>
                                        <p:attrNameLst>
                                          <p:attrName>style.visibility</p:attrName>
                                        </p:attrNameLst>
                                      </p:cBhvr>
                                      <p:to>
                                        <p:strVal val="hidden"/>
                                      </p:to>
                                    </p:set>
                                  </p:childTnLst>
                                </p:cTn>
                              </p:par>
                              <p:par>
                                <p:cTn id="54" presetID="55" presetClass="exit" presetSubtype="0" fill="hold" nodeType="withEffect">
                                  <p:stCondLst>
                                    <p:cond delay="0"/>
                                  </p:stCondLst>
                                  <p:childTnLst>
                                    <p:anim calcmode="lin" valueType="num">
                                      <p:cBhvr>
                                        <p:cTn id="55" dur="1000"/>
                                        <p:tgtEl>
                                          <p:spTgt spid="12"/>
                                        </p:tgtEl>
                                        <p:attrNameLst>
                                          <p:attrName>ppt_w</p:attrName>
                                        </p:attrNameLst>
                                      </p:cBhvr>
                                      <p:tavLst>
                                        <p:tav tm="0">
                                          <p:val>
                                            <p:strVal val="ppt_w"/>
                                          </p:val>
                                        </p:tav>
                                        <p:tav tm="100000">
                                          <p:val>
                                            <p:strVal val="ppt_w*0.70"/>
                                          </p:val>
                                        </p:tav>
                                      </p:tavLst>
                                    </p:anim>
                                    <p:anim calcmode="lin" valueType="num">
                                      <p:cBhvr>
                                        <p:cTn id="56" dur="1000"/>
                                        <p:tgtEl>
                                          <p:spTgt spid="12"/>
                                        </p:tgtEl>
                                        <p:attrNameLst>
                                          <p:attrName>ppt_h</p:attrName>
                                        </p:attrNameLst>
                                      </p:cBhvr>
                                      <p:tavLst>
                                        <p:tav tm="0">
                                          <p:val>
                                            <p:strVal val="ppt_h"/>
                                          </p:val>
                                        </p:tav>
                                        <p:tav tm="100000">
                                          <p:val>
                                            <p:strVal val="ppt_h"/>
                                          </p:val>
                                        </p:tav>
                                      </p:tavLst>
                                    </p:anim>
                                    <p:animEffect transition="out" filter="fade">
                                      <p:cBhvr>
                                        <p:cTn id="57" dur="1000"/>
                                        <p:tgtEl>
                                          <p:spTgt spid="12"/>
                                        </p:tgtEl>
                                      </p:cBhvr>
                                    </p:animEffect>
                                    <p:set>
                                      <p:cBhvr>
                                        <p:cTn id="58" dur="1" fill="hold">
                                          <p:stCondLst>
                                            <p:cond delay="999"/>
                                          </p:stCondLst>
                                        </p:cTn>
                                        <p:tgtEl>
                                          <p:spTgt spid="12"/>
                                        </p:tgtEl>
                                        <p:attrNameLst>
                                          <p:attrName>style.visibility</p:attrName>
                                        </p:attrNameLst>
                                      </p:cBhvr>
                                      <p:to>
                                        <p:strVal val="hidden"/>
                                      </p:to>
                                    </p:set>
                                  </p:childTnLst>
                                </p:cTn>
                              </p:par>
                              <p:par>
                                <p:cTn id="59" presetID="55" presetClass="exit" presetSubtype="0" fill="hold" nodeType="withEffect">
                                  <p:stCondLst>
                                    <p:cond delay="0"/>
                                  </p:stCondLst>
                                  <p:childTnLst>
                                    <p:anim calcmode="lin" valueType="num">
                                      <p:cBhvr>
                                        <p:cTn id="60" dur="1000"/>
                                        <p:tgtEl>
                                          <p:spTgt spid="7"/>
                                        </p:tgtEl>
                                        <p:attrNameLst>
                                          <p:attrName>ppt_w</p:attrName>
                                        </p:attrNameLst>
                                      </p:cBhvr>
                                      <p:tavLst>
                                        <p:tav tm="0">
                                          <p:val>
                                            <p:strVal val="ppt_w"/>
                                          </p:val>
                                        </p:tav>
                                        <p:tav tm="100000">
                                          <p:val>
                                            <p:strVal val="ppt_w*0.70"/>
                                          </p:val>
                                        </p:tav>
                                      </p:tavLst>
                                    </p:anim>
                                    <p:anim calcmode="lin" valueType="num">
                                      <p:cBhvr>
                                        <p:cTn id="61" dur="1000"/>
                                        <p:tgtEl>
                                          <p:spTgt spid="7"/>
                                        </p:tgtEl>
                                        <p:attrNameLst>
                                          <p:attrName>ppt_h</p:attrName>
                                        </p:attrNameLst>
                                      </p:cBhvr>
                                      <p:tavLst>
                                        <p:tav tm="0">
                                          <p:val>
                                            <p:strVal val="ppt_h"/>
                                          </p:val>
                                        </p:tav>
                                        <p:tav tm="100000">
                                          <p:val>
                                            <p:strVal val="ppt_h"/>
                                          </p:val>
                                        </p:tav>
                                      </p:tavLst>
                                    </p:anim>
                                    <p:animEffect transition="out" filter="fade">
                                      <p:cBhvr>
                                        <p:cTn id="62" dur="1000"/>
                                        <p:tgtEl>
                                          <p:spTgt spid="7"/>
                                        </p:tgtEl>
                                      </p:cBhvr>
                                    </p:animEffect>
                                    <p:set>
                                      <p:cBhvr>
                                        <p:cTn id="63" dur="1" fill="hold">
                                          <p:stCondLst>
                                            <p:cond delay="999"/>
                                          </p:stCondLst>
                                        </p:cTn>
                                        <p:tgtEl>
                                          <p:spTgt spid="7"/>
                                        </p:tgtEl>
                                        <p:attrNameLst>
                                          <p:attrName>style.visibility</p:attrName>
                                        </p:attrNameLst>
                                      </p:cBhvr>
                                      <p:to>
                                        <p:strVal val="hidden"/>
                                      </p:to>
                                    </p:set>
                                  </p:childTnLst>
                                </p:cTn>
                              </p:par>
                              <p:par>
                                <p:cTn id="64" presetID="55" presetClass="exit" presetSubtype="0" fill="hold" nodeType="withEffect">
                                  <p:stCondLst>
                                    <p:cond delay="0"/>
                                  </p:stCondLst>
                                  <p:childTnLst>
                                    <p:anim calcmode="lin" valueType="num">
                                      <p:cBhvr>
                                        <p:cTn id="65" dur="1000"/>
                                        <p:tgtEl>
                                          <p:spTgt spid="11"/>
                                        </p:tgtEl>
                                        <p:attrNameLst>
                                          <p:attrName>ppt_w</p:attrName>
                                        </p:attrNameLst>
                                      </p:cBhvr>
                                      <p:tavLst>
                                        <p:tav tm="0">
                                          <p:val>
                                            <p:strVal val="ppt_w"/>
                                          </p:val>
                                        </p:tav>
                                        <p:tav tm="100000">
                                          <p:val>
                                            <p:strVal val="ppt_w*0.70"/>
                                          </p:val>
                                        </p:tav>
                                      </p:tavLst>
                                    </p:anim>
                                    <p:anim calcmode="lin" valueType="num">
                                      <p:cBhvr>
                                        <p:cTn id="66" dur="1000"/>
                                        <p:tgtEl>
                                          <p:spTgt spid="11"/>
                                        </p:tgtEl>
                                        <p:attrNameLst>
                                          <p:attrName>ppt_h</p:attrName>
                                        </p:attrNameLst>
                                      </p:cBhvr>
                                      <p:tavLst>
                                        <p:tav tm="0">
                                          <p:val>
                                            <p:strVal val="ppt_h"/>
                                          </p:val>
                                        </p:tav>
                                        <p:tav tm="100000">
                                          <p:val>
                                            <p:strVal val="ppt_h"/>
                                          </p:val>
                                        </p:tav>
                                      </p:tavLst>
                                    </p:anim>
                                    <p:animEffect transition="out" filter="fade">
                                      <p:cBhvr>
                                        <p:cTn id="67" dur="1000"/>
                                        <p:tgtEl>
                                          <p:spTgt spid="11"/>
                                        </p:tgtEl>
                                      </p:cBhvr>
                                    </p:animEffect>
                                    <p:set>
                                      <p:cBhvr>
                                        <p:cTn id="68" dur="1" fill="hold">
                                          <p:stCondLst>
                                            <p:cond delay="999"/>
                                          </p:stCondLst>
                                        </p:cTn>
                                        <p:tgtEl>
                                          <p:spTgt spid="11"/>
                                        </p:tgtEl>
                                        <p:attrNameLst>
                                          <p:attrName>style.visibility</p:attrName>
                                        </p:attrNameLst>
                                      </p:cBhvr>
                                      <p:to>
                                        <p:strVal val="hidden"/>
                                      </p:to>
                                    </p:set>
                                  </p:childTnLst>
                                </p:cTn>
                              </p:par>
                            </p:childTnLst>
                          </p:cTn>
                        </p:par>
                      </p:childTnLst>
                    </p:cTn>
                  </p:par>
                  <p:par>
                    <p:cTn id="69" fill="hold" nodeType="clickPar">
                      <p:stCondLst>
                        <p:cond delay="indefinite"/>
                      </p:stCondLst>
                      <p:childTnLst>
                        <p:par>
                          <p:cTn id="70" fill="hold" nodeType="withGroup">
                            <p:stCondLst>
                              <p:cond delay="0"/>
                            </p:stCondLst>
                            <p:childTnLst>
                              <p:par>
                                <p:cTn id="71" presetID="0" presetClass="path" presetSubtype="0" accel="50000" decel="50000" fill="hold" nodeType="clickEffect">
                                  <p:stCondLst>
                                    <p:cond delay="0"/>
                                  </p:stCondLst>
                                  <p:childTnLst>
                                    <p:animMotion origin="layout" path="M -1.11111E-6 7.40741E-7 C 0.0217 -0.01227 0.04357 -0.02454 0.04566 -0.05625 C 0.04774 -0.08796 0.00573 -0.15162 0.01267 -0.19028 C 0.01962 -0.22893 0.07361 -0.27176 0.08785 -0.28843 " pathEditMode="relative" ptsTypes="aaaA">
                                      <p:cBhvr>
                                        <p:cTn id="72" dur="4000" fill="hold"/>
                                        <p:tgtEl>
                                          <p:spTgt spid="10"/>
                                        </p:tgtEl>
                                        <p:attrNameLst>
                                          <p:attrName>ppt_x</p:attrName>
                                          <p:attrName>ppt_y</p:attrName>
                                        </p:attrNameLst>
                                      </p:cBhvr>
                                    </p:animMotion>
                                  </p:childTnLst>
                                </p:cTn>
                              </p:par>
                              <p:par>
                                <p:cTn id="73" presetID="8" presetClass="emph" presetSubtype="0" fill="hold" nodeType="withEffect">
                                  <p:stCondLst>
                                    <p:cond delay="1000"/>
                                  </p:stCondLst>
                                  <p:childTnLst>
                                    <p:animRot by="21600000">
                                      <p:cBhvr>
                                        <p:cTn id="74" dur="3000" fill="hold"/>
                                        <p:tgtEl>
                                          <p:spTgt spid="10"/>
                                        </p:tgtEl>
                                        <p:attrNameLst>
                                          <p:attrName>r</p:attrName>
                                        </p:attrNameLst>
                                      </p:cBhvr>
                                    </p:animRo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9"/>
                                        </p:tgtEl>
                                        <p:attrNameLst>
                                          <p:attrName>style.visibility</p:attrName>
                                        </p:attrNameLst>
                                      </p:cBhvr>
                                      <p:to>
                                        <p:strVal val="visible"/>
                                      </p:to>
                                    </p:set>
                                    <p:animEffect transition="in" filter="fade">
                                      <p:cBhvr>
                                        <p:cTn id="7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rcRect/>
          <a:stretch>
            <a:fillRect/>
          </a:stretch>
        </p:blipFill>
        <p:spPr bwMode="auto">
          <a:xfrm>
            <a:off x="3854450" y="2922588"/>
            <a:ext cx="1393825" cy="1679575"/>
          </a:xfrm>
          <a:prstGeom prst="rect">
            <a:avLst/>
          </a:prstGeom>
          <a:noFill/>
          <a:ln w="9525">
            <a:noFill/>
            <a:miter lim="800000"/>
            <a:headEnd/>
            <a:tailEnd/>
          </a:ln>
        </p:spPr>
      </p:pic>
      <p:pic>
        <p:nvPicPr>
          <p:cNvPr id="5" name="Picture 4"/>
          <p:cNvPicPr>
            <a:picLocks noChangeAspect="1"/>
          </p:cNvPicPr>
          <p:nvPr/>
        </p:nvPicPr>
        <p:blipFill>
          <a:blip r:embed="rId4"/>
          <a:srcRect/>
          <a:stretch>
            <a:fillRect/>
          </a:stretch>
        </p:blipFill>
        <p:spPr bwMode="auto">
          <a:xfrm>
            <a:off x="3986213" y="157163"/>
            <a:ext cx="1133475" cy="2393950"/>
          </a:xfrm>
          <a:prstGeom prst="rect">
            <a:avLst/>
          </a:prstGeom>
          <a:noFill/>
          <a:ln w="9525">
            <a:noFill/>
            <a:miter lim="800000"/>
            <a:headEnd/>
            <a:tailEnd/>
          </a:ln>
        </p:spPr>
      </p:pic>
      <p:pic>
        <p:nvPicPr>
          <p:cNvPr id="6" name="Picture 5"/>
          <p:cNvPicPr>
            <a:picLocks noChangeAspect="1"/>
          </p:cNvPicPr>
          <p:nvPr/>
        </p:nvPicPr>
        <p:blipFill>
          <a:blip r:embed="rId5"/>
          <a:srcRect/>
          <a:stretch>
            <a:fillRect/>
          </a:stretch>
        </p:blipFill>
        <p:spPr bwMode="auto">
          <a:xfrm>
            <a:off x="5502275" y="2263775"/>
            <a:ext cx="2381250" cy="1376363"/>
          </a:xfrm>
          <a:prstGeom prst="rect">
            <a:avLst/>
          </a:prstGeom>
          <a:noFill/>
          <a:ln w="9525">
            <a:noFill/>
            <a:miter lim="800000"/>
            <a:headEnd/>
            <a:tailEnd/>
          </a:ln>
        </p:spPr>
      </p:pic>
      <p:pic>
        <p:nvPicPr>
          <p:cNvPr id="7" name="Picture 6"/>
          <p:cNvPicPr>
            <a:picLocks noChangeAspect="1"/>
          </p:cNvPicPr>
          <p:nvPr/>
        </p:nvPicPr>
        <p:blipFill>
          <a:blip r:embed="rId6"/>
          <a:srcRect/>
          <a:stretch>
            <a:fillRect/>
          </a:stretch>
        </p:blipFill>
        <p:spPr bwMode="auto">
          <a:xfrm>
            <a:off x="5078413" y="4506913"/>
            <a:ext cx="1849437" cy="2200275"/>
          </a:xfrm>
          <a:prstGeom prst="rect">
            <a:avLst/>
          </a:prstGeom>
          <a:noFill/>
          <a:ln w="9525">
            <a:noFill/>
            <a:miter lim="800000"/>
            <a:headEnd/>
            <a:tailEnd/>
          </a:ln>
        </p:spPr>
      </p:pic>
      <p:pic>
        <p:nvPicPr>
          <p:cNvPr id="8" name="Picture 7"/>
          <p:cNvPicPr>
            <a:picLocks noChangeAspect="1"/>
          </p:cNvPicPr>
          <p:nvPr/>
        </p:nvPicPr>
        <p:blipFill>
          <a:blip r:embed="rId7"/>
          <a:srcRect/>
          <a:stretch>
            <a:fillRect/>
          </a:stretch>
        </p:blipFill>
        <p:spPr bwMode="auto">
          <a:xfrm>
            <a:off x="1166813" y="2233613"/>
            <a:ext cx="2387600" cy="1377950"/>
          </a:xfrm>
          <a:prstGeom prst="rect">
            <a:avLst/>
          </a:prstGeom>
          <a:noFill/>
          <a:ln w="9525">
            <a:noFill/>
            <a:miter lim="800000"/>
            <a:headEnd/>
            <a:tailEnd/>
          </a:ln>
        </p:spPr>
      </p:pic>
      <p:pic>
        <p:nvPicPr>
          <p:cNvPr id="9" name="Picture 8"/>
          <p:cNvPicPr>
            <a:picLocks noChangeAspect="1"/>
          </p:cNvPicPr>
          <p:nvPr/>
        </p:nvPicPr>
        <p:blipFill>
          <a:blip r:embed="rId8"/>
          <a:srcRect/>
          <a:stretch>
            <a:fillRect/>
          </a:stretch>
        </p:blipFill>
        <p:spPr bwMode="auto">
          <a:xfrm>
            <a:off x="2151063" y="4478338"/>
            <a:ext cx="1835150" cy="2209800"/>
          </a:xfrm>
          <a:prstGeom prst="rect">
            <a:avLst/>
          </a:prstGeom>
          <a:noFill/>
          <a:ln w="9525">
            <a:noFill/>
            <a:miter lim="800000"/>
            <a:headEnd/>
            <a:tailEnd/>
          </a:ln>
        </p:spPr>
      </p:pic>
      <p:pic>
        <p:nvPicPr>
          <p:cNvPr id="10" name="Picture 9" descr="Logos.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27380" y="6464170"/>
            <a:ext cx="2255242" cy="342184"/>
          </a:xfrm>
          <a:prstGeom prst="rect">
            <a:avLst/>
          </a:prstGeom>
        </p:spPr>
      </p:pic>
    </p:spTree>
    <p:extLst>
      <p:ext uri="{BB962C8B-B14F-4D97-AF65-F5344CB8AC3E}">
        <p14:creationId xmlns:p14="http://schemas.microsoft.com/office/powerpoint/2010/main" val="16522487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3"/>
          <p:cNvPicPr>
            <a:picLocks noChangeAspect="1"/>
          </p:cNvPicPr>
          <p:nvPr/>
        </p:nvPicPr>
        <p:blipFill>
          <a:blip r:embed="rId3"/>
          <a:srcRect/>
          <a:stretch>
            <a:fillRect/>
          </a:stretch>
        </p:blipFill>
        <p:spPr bwMode="auto">
          <a:xfrm>
            <a:off x="2820988" y="2320925"/>
            <a:ext cx="2232025" cy="1960563"/>
          </a:xfrm>
          <a:prstGeom prst="rect">
            <a:avLst/>
          </a:prstGeom>
          <a:noFill/>
          <a:ln w="9525">
            <a:noFill/>
            <a:miter lim="800000"/>
            <a:headEnd/>
            <a:tailEnd/>
          </a:ln>
        </p:spPr>
      </p:pic>
      <p:pic>
        <p:nvPicPr>
          <p:cNvPr id="5" name="Picture 4" descr="Signal.png"/>
          <p:cNvPicPr>
            <a:picLocks noChangeAspect="1"/>
          </p:cNvPicPr>
          <p:nvPr/>
        </p:nvPicPr>
        <p:blipFill>
          <a:blip r:embed="rId4"/>
          <a:srcRect/>
          <a:stretch>
            <a:fillRect/>
          </a:stretch>
        </p:blipFill>
        <p:spPr bwMode="auto">
          <a:xfrm>
            <a:off x="811213" y="2447925"/>
            <a:ext cx="214312" cy="214313"/>
          </a:xfrm>
          <a:prstGeom prst="rect">
            <a:avLst/>
          </a:prstGeom>
          <a:noFill/>
          <a:ln w="9525">
            <a:noFill/>
            <a:miter lim="800000"/>
            <a:headEnd/>
            <a:tailEnd/>
          </a:ln>
        </p:spPr>
      </p:pic>
      <p:pic>
        <p:nvPicPr>
          <p:cNvPr id="6" name="Picture 5" descr="Extracellular.png"/>
          <p:cNvPicPr>
            <a:picLocks noChangeAspect="1"/>
          </p:cNvPicPr>
          <p:nvPr/>
        </p:nvPicPr>
        <p:blipFill>
          <a:blip r:embed="rId5"/>
          <a:srcRect/>
          <a:stretch>
            <a:fillRect/>
          </a:stretch>
        </p:blipFill>
        <p:spPr bwMode="auto">
          <a:xfrm>
            <a:off x="1979613" y="1778000"/>
            <a:ext cx="1679575" cy="2974975"/>
          </a:xfrm>
          <a:prstGeom prst="rect">
            <a:avLst/>
          </a:prstGeom>
          <a:noFill/>
          <a:ln w="9525">
            <a:noFill/>
            <a:miter lim="800000"/>
            <a:headEnd/>
            <a:tailEnd/>
          </a:ln>
        </p:spPr>
      </p:pic>
      <p:pic>
        <p:nvPicPr>
          <p:cNvPr id="7" name="Picture 6" descr="Divide.png"/>
          <p:cNvPicPr>
            <a:picLocks noChangeAspect="1"/>
          </p:cNvPicPr>
          <p:nvPr/>
        </p:nvPicPr>
        <p:blipFill>
          <a:blip r:embed="rId6"/>
          <a:srcRect/>
          <a:stretch>
            <a:fillRect/>
          </a:stretch>
        </p:blipFill>
        <p:spPr bwMode="auto">
          <a:xfrm>
            <a:off x="4818063" y="1528763"/>
            <a:ext cx="1087437" cy="1049337"/>
          </a:xfrm>
          <a:prstGeom prst="rect">
            <a:avLst/>
          </a:prstGeom>
          <a:noFill/>
          <a:ln w="9525">
            <a:noFill/>
            <a:miter lim="800000"/>
            <a:headEnd/>
            <a:tailEnd/>
          </a:ln>
        </p:spPr>
      </p:pic>
      <p:pic>
        <p:nvPicPr>
          <p:cNvPr id="8" name="Picture 7" descr="Differentiate.png"/>
          <p:cNvPicPr>
            <a:picLocks noChangeAspect="1"/>
          </p:cNvPicPr>
          <p:nvPr/>
        </p:nvPicPr>
        <p:blipFill>
          <a:blip r:embed="rId7"/>
          <a:srcRect/>
          <a:stretch>
            <a:fillRect/>
          </a:stretch>
        </p:blipFill>
        <p:spPr bwMode="auto">
          <a:xfrm>
            <a:off x="5265738" y="2555875"/>
            <a:ext cx="1087437" cy="687388"/>
          </a:xfrm>
          <a:prstGeom prst="rect">
            <a:avLst/>
          </a:prstGeom>
          <a:noFill/>
          <a:ln w="9525">
            <a:noFill/>
            <a:miter lim="800000"/>
            <a:headEnd/>
            <a:tailEnd/>
          </a:ln>
        </p:spPr>
      </p:pic>
      <p:pic>
        <p:nvPicPr>
          <p:cNvPr id="9" name="Picture 8" descr="Move.png"/>
          <p:cNvPicPr>
            <a:picLocks noChangeAspect="1"/>
          </p:cNvPicPr>
          <p:nvPr/>
        </p:nvPicPr>
        <p:blipFill>
          <a:blip r:embed="rId8"/>
          <a:srcRect/>
          <a:stretch>
            <a:fillRect/>
          </a:stretch>
        </p:blipFill>
        <p:spPr bwMode="auto">
          <a:xfrm>
            <a:off x="5186363" y="3663950"/>
            <a:ext cx="1104900" cy="746125"/>
          </a:xfrm>
          <a:prstGeom prst="rect">
            <a:avLst/>
          </a:prstGeom>
          <a:noFill/>
          <a:ln w="9525">
            <a:noFill/>
            <a:miter lim="800000"/>
            <a:headEnd/>
            <a:tailEnd/>
          </a:ln>
        </p:spPr>
      </p:pic>
      <p:pic>
        <p:nvPicPr>
          <p:cNvPr id="10" name="Picture 9" descr="Die.png"/>
          <p:cNvPicPr>
            <a:picLocks noChangeAspect="1"/>
          </p:cNvPicPr>
          <p:nvPr/>
        </p:nvPicPr>
        <p:blipFill>
          <a:blip r:embed="rId9"/>
          <a:srcRect/>
          <a:stretch>
            <a:fillRect/>
          </a:stretch>
        </p:blipFill>
        <p:spPr bwMode="auto">
          <a:xfrm>
            <a:off x="4659313" y="4279900"/>
            <a:ext cx="1054100" cy="1081088"/>
          </a:xfrm>
          <a:prstGeom prst="rect">
            <a:avLst/>
          </a:prstGeom>
          <a:noFill/>
          <a:ln w="9525">
            <a:noFill/>
            <a:miter lim="800000"/>
            <a:headEnd/>
            <a:tailEnd/>
          </a:ln>
        </p:spPr>
      </p:pic>
      <p:pic>
        <p:nvPicPr>
          <p:cNvPr id="11" name="Picture 10" descr="Phenotype.png"/>
          <p:cNvPicPr>
            <a:picLocks noChangeAspect="1"/>
          </p:cNvPicPr>
          <p:nvPr/>
        </p:nvPicPr>
        <p:blipFill>
          <a:blip r:embed="rId10"/>
          <a:srcRect/>
          <a:stretch>
            <a:fillRect/>
          </a:stretch>
        </p:blipFill>
        <p:spPr bwMode="auto">
          <a:xfrm>
            <a:off x="5407025" y="1200150"/>
            <a:ext cx="1768475" cy="4567238"/>
          </a:xfrm>
          <a:prstGeom prst="rect">
            <a:avLst/>
          </a:prstGeom>
          <a:noFill/>
          <a:ln w="9525">
            <a:noFill/>
            <a:miter lim="800000"/>
            <a:headEnd/>
            <a:tailEnd/>
          </a:ln>
        </p:spPr>
      </p:pic>
      <p:pic>
        <p:nvPicPr>
          <p:cNvPr id="12" name="Picture 11" descr="Division.png"/>
          <p:cNvPicPr>
            <a:picLocks noChangeAspect="1"/>
          </p:cNvPicPr>
          <p:nvPr/>
        </p:nvPicPr>
        <p:blipFill>
          <a:blip r:embed="rId11"/>
          <a:srcRect/>
          <a:stretch>
            <a:fillRect/>
          </a:stretch>
        </p:blipFill>
        <p:spPr bwMode="auto">
          <a:xfrm>
            <a:off x="6343650" y="515938"/>
            <a:ext cx="831850" cy="736600"/>
          </a:xfrm>
          <a:prstGeom prst="rect">
            <a:avLst/>
          </a:prstGeom>
          <a:noFill/>
          <a:ln w="9525">
            <a:noFill/>
            <a:miter lim="800000"/>
            <a:headEnd/>
            <a:tailEnd/>
          </a:ln>
        </p:spPr>
      </p:pic>
      <p:pic>
        <p:nvPicPr>
          <p:cNvPr id="13" name="Picture 12" descr="Neuron.png"/>
          <p:cNvPicPr>
            <a:picLocks noChangeAspect="1"/>
          </p:cNvPicPr>
          <p:nvPr/>
        </p:nvPicPr>
        <p:blipFill>
          <a:blip r:embed="rId12"/>
          <a:srcRect/>
          <a:stretch>
            <a:fillRect/>
          </a:stretch>
        </p:blipFill>
        <p:spPr bwMode="auto">
          <a:xfrm>
            <a:off x="7304088" y="2185988"/>
            <a:ext cx="681037" cy="852487"/>
          </a:xfrm>
          <a:prstGeom prst="rect">
            <a:avLst/>
          </a:prstGeom>
          <a:noFill/>
          <a:ln w="9525">
            <a:noFill/>
            <a:miter lim="800000"/>
            <a:headEnd/>
            <a:tailEnd/>
          </a:ln>
        </p:spPr>
      </p:pic>
      <p:pic>
        <p:nvPicPr>
          <p:cNvPr id="14" name="Picture 13" descr="Movement.png"/>
          <p:cNvPicPr>
            <a:picLocks noChangeAspect="1"/>
          </p:cNvPicPr>
          <p:nvPr/>
        </p:nvPicPr>
        <p:blipFill>
          <a:blip r:embed="rId13"/>
          <a:srcRect/>
          <a:stretch>
            <a:fillRect/>
          </a:stretch>
        </p:blipFill>
        <p:spPr bwMode="auto">
          <a:xfrm>
            <a:off x="7175500" y="4170363"/>
            <a:ext cx="846138" cy="582612"/>
          </a:xfrm>
          <a:prstGeom prst="rect">
            <a:avLst/>
          </a:prstGeom>
          <a:noFill/>
          <a:ln w="9525">
            <a:noFill/>
            <a:miter lim="800000"/>
            <a:headEnd/>
            <a:tailEnd/>
          </a:ln>
        </p:spPr>
      </p:pic>
      <p:pic>
        <p:nvPicPr>
          <p:cNvPr id="15" name="Picture 14" descr="Apoptosis.png"/>
          <p:cNvPicPr>
            <a:picLocks noChangeAspect="1"/>
          </p:cNvPicPr>
          <p:nvPr/>
        </p:nvPicPr>
        <p:blipFill>
          <a:blip r:embed="rId14"/>
          <a:srcRect/>
          <a:stretch>
            <a:fillRect/>
          </a:stretch>
        </p:blipFill>
        <p:spPr bwMode="auto">
          <a:xfrm>
            <a:off x="6291263" y="5692775"/>
            <a:ext cx="569912" cy="619125"/>
          </a:xfrm>
          <a:prstGeom prst="rect">
            <a:avLst/>
          </a:prstGeom>
          <a:noFill/>
          <a:ln w="9525">
            <a:noFill/>
            <a:miter lim="800000"/>
            <a:headEnd/>
            <a:tailEnd/>
          </a:ln>
        </p:spPr>
      </p:pic>
      <p:pic>
        <p:nvPicPr>
          <p:cNvPr id="61454" name="Picture 15" descr="DNA_NOT_ACTIVATED.png"/>
          <p:cNvPicPr>
            <a:picLocks noChangeAspect="1"/>
          </p:cNvPicPr>
          <p:nvPr/>
        </p:nvPicPr>
        <p:blipFill>
          <a:blip r:embed="rId15"/>
          <a:srcRect/>
          <a:stretch>
            <a:fillRect/>
          </a:stretch>
        </p:blipFill>
        <p:spPr bwMode="auto">
          <a:xfrm>
            <a:off x="3670300" y="2816225"/>
            <a:ext cx="269875" cy="306388"/>
          </a:xfrm>
          <a:prstGeom prst="rect">
            <a:avLst/>
          </a:prstGeom>
          <a:noFill/>
          <a:ln w="9525">
            <a:noFill/>
            <a:miter lim="800000"/>
            <a:headEnd/>
            <a:tailEnd/>
          </a:ln>
        </p:spPr>
      </p:pic>
      <p:sp>
        <p:nvSpPr>
          <p:cNvPr id="18" name="Rectangle 17"/>
          <p:cNvSpPr>
            <a:spLocks noChangeArrowheads="1"/>
          </p:cNvSpPr>
          <p:nvPr/>
        </p:nvSpPr>
        <p:spPr bwMode="auto">
          <a:xfrm>
            <a:off x="109538" y="115888"/>
            <a:ext cx="7397750" cy="369887"/>
          </a:xfrm>
          <a:prstGeom prst="rect">
            <a:avLst/>
          </a:prstGeom>
          <a:noFill/>
          <a:ln w="9525">
            <a:noFill/>
            <a:miter lim="800000"/>
            <a:headEnd/>
            <a:tailEnd/>
          </a:ln>
        </p:spPr>
        <p:txBody>
          <a:bodyPr>
            <a:prstTxWarp prst="textNoShape">
              <a:avLst/>
            </a:prstTxWarp>
            <a:spAutoFit/>
          </a:bodyPr>
          <a:lstStyle/>
          <a:p>
            <a:r>
              <a:rPr lang="en-US">
                <a:solidFill>
                  <a:srgbClr val="404040"/>
                </a:solidFill>
                <a:latin typeface="Helvetica" charset="0"/>
                <a:ea typeface="Helvetica" charset="0"/>
                <a:cs typeface="Helvetica" charset="0"/>
              </a:rPr>
              <a:t>This is how a cell responds to its environment… signal transduction. </a:t>
            </a:r>
          </a:p>
        </p:txBody>
      </p:sp>
      <p:pic>
        <p:nvPicPr>
          <p:cNvPr id="16" name="Picture 15" descr="Logos.png"/>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19330" y="6291690"/>
            <a:ext cx="2255242" cy="342184"/>
          </a:xfrm>
          <a:prstGeom prst="rect">
            <a:avLst/>
          </a:prstGeom>
        </p:spPr>
      </p:pic>
    </p:spTree>
    <p:extLst>
      <p:ext uri="{BB962C8B-B14F-4D97-AF65-F5344CB8AC3E}">
        <p14:creationId xmlns:p14="http://schemas.microsoft.com/office/powerpoint/2010/main" val="371365207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2000"/>
                                        <p:tgtEl>
                                          <p:spTgt spid="18"/>
                                        </p:tgtEl>
                                      </p:cBhvr>
                                    </p:animEffect>
                                  </p:childTnLst>
                                  <p:subTnLst>
                                    <p:animClr clrSpc="rgb" dir="cw">
                                      <p:cBhvr override="childStyle">
                                        <p:cTn dur="1" fill="hold" display="0" masterRel="nextClick" afterEffect="1"/>
                                        <p:tgtEl>
                                          <p:spTgt spid="18"/>
                                        </p:tgtEl>
                                        <p:attrNameLst>
                                          <p:attrName>ppt_c</p:attrName>
                                        </p:attrNameLst>
                                      </p:cBhvr>
                                      <p:to>
                                        <a:srgbClr val="BDC1C6"/>
                                      </p:to>
                                    </p:animClr>
                                  </p:sub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0" presetClass="path" presetSubtype="0" accel="50000" decel="50000" fill="hold" nodeType="clickEffect">
                                  <p:stCondLst>
                                    <p:cond delay="0"/>
                                  </p:stCondLst>
                                  <p:childTnLst>
                                    <p:animMotion origin="layout" path="M 2.77778E-6 -3.7037E-6 C 0.03715 0.03542 0.07534 0.07153 0.10903 0.08797 C 0.14305 0.10486 0.17291 0.10093 0.20347 0.09769 " pathEditMode="relative" rAng="0" ptsTypes="aaA">
                                      <p:cBhvr>
                                        <p:cTn id="16" dur="3000" fill="hold"/>
                                        <p:tgtEl>
                                          <p:spTgt spid="5"/>
                                        </p:tgtEl>
                                        <p:attrNameLst>
                                          <p:attrName>ppt_x</p:attrName>
                                          <p:attrName>ppt_y</p:attrName>
                                        </p:attrNameLst>
                                      </p:cBhvr>
                                      <p:rCtr x="10174" y="5231"/>
                                    </p:animMotion>
                                  </p:childTnLst>
                                </p:cTn>
                              </p:par>
                              <p:par>
                                <p:cTn id="17" presetID="10" presetClass="entr" presetSubtype="0" fill="hold" nodeType="withEffect">
                                  <p:stCondLst>
                                    <p:cond delay="25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53" presetClass="entr" presetSubtype="16"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par>
                                <p:cTn id="27" presetID="10" presetClass="entr" presetSubtype="0" fill="hold" nodeType="withEffect">
                                  <p:stCondLst>
                                    <p:cond delay="100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53" presetClass="entr" presetSubtype="16" fill="hold" nodeType="click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childTnLst>
                                </p:cTn>
                              </p:par>
                              <p:par>
                                <p:cTn id="37" presetID="10" presetClass="entr" presetSubtype="0" fill="hold" nodeType="withEffect">
                                  <p:stCondLst>
                                    <p:cond delay="100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53" presetClass="entr" presetSubtype="16" fill="hold" nodeType="click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p:cTn id="44" dur="500" fill="hold"/>
                                        <p:tgtEl>
                                          <p:spTgt spid="8"/>
                                        </p:tgtEl>
                                        <p:attrNameLst>
                                          <p:attrName>ppt_w</p:attrName>
                                        </p:attrNameLst>
                                      </p:cBhvr>
                                      <p:tavLst>
                                        <p:tav tm="0">
                                          <p:val>
                                            <p:fltVal val="0"/>
                                          </p:val>
                                        </p:tav>
                                        <p:tav tm="100000">
                                          <p:val>
                                            <p:strVal val="#ppt_w"/>
                                          </p:val>
                                        </p:tav>
                                      </p:tavLst>
                                    </p:anim>
                                    <p:anim calcmode="lin" valueType="num">
                                      <p:cBhvr>
                                        <p:cTn id="45" dur="500" fill="hold"/>
                                        <p:tgtEl>
                                          <p:spTgt spid="8"/>
                                        </p:tgtEl>
                                        <p:attrNameLst>
                                          <p:attrName>ppt_h</p:attrName>
                                        </p:attrNameLst>
                                      </p:cBhvr>
                                      <p:tavLst>
                                        <p:tav tm="0">
                                          <p:val>
                                            <p:fltVal val="0"/>
                                          </p:val>
                                        </p:tav>
                                        <p:tav tm="100000">
                                          <p:val>
                                            <p:strVal val="#ppt_h"/>
                                          </p:val>
                                        </p:tav>
                                      </p:tavLst>
                                    </p:anim>
                                    <p:animEffect transition="in" filter="fade">
                                      <p:cBhvr>
                                        <p:cTn id="46" dur="500"/>
                                        <p:tgtEl>
                                          <p:spTgt spid="8"/>
                                        </p:tgtEl>
                                      </p:cBhvr>
                                    </p:animEffect>
                                  </p:childTnLst>
                                </p:cTn>
                              </p:par>
                              <p:par>
                                <p:cTn id="47" presetID="10" presetClass="entr" presetSubtype="0" fill="hold" nodeType="withEffect">
                                  <p:stCondLst>
                                    <p:cond delay="100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53" presetClass="entr" presetSubtype="16" fill="hold" nodeType="clickEffect">
                                  <p:stCondLst>
                                    <p:cond delay="0"/>
                                  </p:stCondLst>
                                  <p:childTnLst>
                                    <p:set>
                                      <p:cBhvr>
                                        <p:cTn id="53" dur="1" fill="hold">
                                          <p:stCondLst>
                                            <p:cond delay="0"/>
                                          </p:stCondLst>
                                        </p:cTn>
                                        <p:tgtEl>
                                          <p:spTgt spid="7"/>
                                        </p:tgtEl>
                                        <p:attrNameLst>
                                          <p:attrName>style.visibility</p:attrName>
                                        </p:attrNameLst>
                                      </p:cBhvr>
                                      <p:to>
                                        <p:strVal val="visible"/>
                                      </p:to>
                                    </p:set>
                                    <p:anim calcmode="lin" valueType="num">
                                      <p:cBhvr>
                                        <p:cTn id="54" dur="500" fill="hold"/>
                                        <p:tgtEl>
                                          <p:spTgt spid="7"/>
                                        </p:tgtEl>
                                        <p:attrNameLst>
                                          <p:attrName>ppt_w</p:attrName>
                                        </p:attrNameLst>
                                      </p:cBhvr>
                                      <p:tavLst>
                                        <p:tav tm="0">
                                          <p:val>
                                            <p:fltVal val="0"/>
                                          </p:val>
                                        </p:tav>
                                        <p:tav tm="100000">
                                          <p:val>
                                            <p:strVal val="#ppt_w"/>
                                          </p:val>
                                        </p:tav>
                                      </p:tavLst>
                                    </p:anim>
                                    <p:anim calcmode="lin" valueType="num">
                                      <p:cBhvr>
                                        <p:cTn id="55" dur="500" fill="hold"/>
                                        <p:tgtEl>
                                          <p:spTgt spid="7"/>
                                        </p:tgtEl>
                                        <p:attrNameLst>
                                          <p:attrName>ppt_h</p:attrName>
                                        </p:attrNameLst>
                                      </p:cBhvr>
                                      <p:tavLst>
                                        <p:tav tm="0">
                                          <p:val>
                                            <p:fltVal val="0"/>
                                          </p:val>
                                        </p:tav>
                                        <p:tav tm="100000">
                                          <p:val>
                                            <p:strVal val="#ppt_h"/>
                                          </p:val>
                                        </p:tav>
                                      </p:tavLst>
                                    </p:anim>
                                    <p:animEffect transition="in" filter="fade">
                                      <p:cBhvr>
                                        <p:cTn id="56" dur="500"/>
                                        <p:tgtEl>
                                          <p:spTgt spid="7"/>
                                        </p:tgtEl>
                                      </p:cBhvr>
                                    </p:animEffect>
                                  </p:childTnLst>
                                </p:cTn>
                              </p:par>
                              <p:par>
                                <p:cTn id="57" presetID="10" presetClass="entr" presetSubtype="0" fill="hold" nodeType="withEffect">
                                  <p:stCondLst>
                                    <p:cond delay="1000"/>
                                  </p:stCondLst>
                                  <p:childTnLst>
                                    <p:set>
                                      <p:cBhvr>
                                        <p:cTn id="58" dur="1" fill="hold">
                                          <p:stCondLst>
                                            <p:cond delay="0"/>
                                          </p:stCondLst>
                                        </p:cTn>
                                        <p:tgtEl>
                                          <p:spTgt spid="12"/>
                                        </p:tgtEl>
                                        <p:attrNameLst>
                                          <p:attrName>style.visibility</p:attrName>
                                        </p:attrNameLst>
                                      </p:cBhvr>
                                      <p:to>
                                        <p:strVal val="visible"/>
                                      </p:to>
                                    </p:set>
                                    <p:animEffect transition="in" filter="fade">
                                      <p:cBhvr>
                                        <p:cTn id="59" dur="500"/>
                                        <p:tgtEl>
                                          <p:spTgt spid="12"/>
                                        </p:tgtEl>
                                      </p:cBhvr>
                                    </p:animEffect>
                                  </p:childTnLst>
                                </p:cTn>
                              </p:par>
                              <p:par>
                                <p:cTn id="60" presetID="10" presetClass="entr" presetSubtype="0" fill="hold" nodeType="withEffect">
                                  <p:stCondLst>
                                    <p:cond delay="2000"/>
                                  </p:stCondLst>
                                  <p:childTnLst>
                                    <p:set>
                                      <p:cBhvr>
                                        <p:cTn id="61" dur="1" fill="hold">
                                          <p:stCondLst>
                                            <p:cond delay="0"/>
                                          </p:stCondLst>
                                        </p:cTn>
                                        <p:tgtEl>
                                          <p:spTgt spid="11"/>
                                        </p:tgtEl>
                                        <p:attrNameLst>
                                          <p:attrName>style.visibility</p:attrName>
                                        </p:attrNameLst>
                                      </p:cBhvr>
                                      <p:to>
                                        <p:strVal val="visible"/>
                                      </p:to>
                                    </p:set>
                                    <p:animEffect transition="in" filter="fade">
                                      <p:cBhvr>
                                        <p:cTn id="6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5"/>
          <p:cNvSpPr>
            <a:spLocks noGrp="1"/>
          </p:cNvSpPr>
          <p:nvPr>
            <p:ph type="title"/>
          </p:nvPr>
        </p:nvSpPr>
        <p:spPr bwMode="auto">
          <a:xfrm>
            <a:off x="611188" y="254000"/>
            <a:ext cx="8229600" cy="1600200"/>
          </a:xfrm>
        </p:spPr>
        <p:txBody>
          <a:bodyPr/>
          <a:lstStyle/>
          <a:p>
            <a:pPr eaLnBrk="1" hangingPunct="1"/>
            <a:r>
              <a:rPr lang="en-US" dirty="0">
                <a:effectLst/>
                <a:ea typeface="Helvetica" charset="0"/>
                <a:cs typeface="Helvetica" charset="0"/>
              </a:rPr>
              <a:t>Amoeba </a:t>
            </a:r>
            <a:r>
              <a:rPr lang="en-US" dirty="0" err="1">
                <a:effectLst/>
                <a:ea typeface="Helvetica" charset="0"/>
                <a:cs typeface="Helvetica" charset="0"/>
              </a:rPr>
              <a:t>Dictystelium</a:t>
            </a:r>
            <a:r>
              <a:rPr lang="en-US" dirty="0">
                <a:solidFill>
                  <a:srgbClr val="404040"/>
                </a:solidFill>
                <a:effectLst/>
                <a:ea typeface="Helvetica" charset="0"/>
                <a:cs typeface="Helvetica" charset="0"/>
              </a:rPr>
              <a:t/>
            </a:r>
            <a:br>
              <a:rPr lang="en-US" dirty="0">
                <a:solidFill>
                  <a:srgbClr val="404040"/>
                </a:solidFill>
                <a:effectLst/>
                <a:ea typeface="Helvetica" charset="0"/>
                <a:cs typeface="Helvetica" charset="0"/>
              </a:rPr>
            </a:br>
            <a:r>
              <a:rPr lang="en-US" sz="4000" i="1" dirty="0" err="1">
                <a:solidFill>
                  <a:srgbClr val="7F7F7F"/>
                </a:solidFill>
                <a:effectLst/>
                <a:ea typeface="Helvetica" charset="0"/>
                <a:cs typeface="Helvetica" charset="0"/>
              </a:rPr>
              <a:t>cAMP</a:t>
            </a:r>
            <a:r>
              <a:rPr lang="en-US" sz="4000" i="1" dirty="0">
                <a:solidFill>
                  <a:srgbClr val="7F7F7F"/>
                </a:solidFill>
                <a:effectLst/>
                <a:ea typeface="Helvetica" charset="0"/>
                <a:cs typeface="Helvetica" charset="0"/>
              </a:rPr>
              <a:t> signal</a:t>
            </a:r>
          </a:p>
        </p:txBody>
      </p:sp>
      <p:sp>
        <p:nvSpPr>
          <p:cNvPr id="65539" name="TextBox 2"/>
          <p:cNvSpPr txBox="1">
            <a:spLocks noChangeArrowheads="1"/>
          </p:cNvSpPr>
          <p:nvPr/>
        </p:nvSpPr>
        <p:spPr bwMode="auto">
          <a:xfrm>
            <a:off x="1254219" y="5232928"/>
            <a:ext cx="7085062" cy="646331"/>
          </a:xfrm>
          <a:prstGeom prst="rect">
            <a:avLst/>
          </a:prstGeom>
          <a:noFill/>
          <a:ln w="9525">
            <a:noFill/>
            <a:miter lim="800000"/>
            <a:headEnd/>
            <a:tailEnd/>
          </a:ln>
        </p:spPr>
        <p:txBody>
          <a:bodyPr wrap="square">
            <a:prstTxWarp prst="textNoShape">
              <a:avLst/>
            </a:prstTxWarp>
            <a:spAutoFit/>
          </a:bodyPr>
          <a:lstStyle/>
          <a:p>
            <a:r>
              <a:rPr lang="en-US" dirty="0"/>
              <a:t>Princeton University. 2010. John Bonner</a:t>
            </a:r>
            <a:r>
              <a:rPr lang="ja-JP" altLang="en-US" dirty="0"/>
              <a:t>’</a:t>
            </a:r>
            <a:r>
              <a:rPr lang="en-US" altLang="ja-JP" dirty="0"/>
              <a:t>s Dictystelium Movie</a:t>
            </a:r>
          </a:p>
          <a:p>
            <a:r>
              <a:rPr lang="en-US" dirty="0"/>
              <a:t>Dormann and Weijer. 2005. Embo Journal. Movie </a:t>
            </a:r>
            <a:r>
              <a:rPr lang="en-US" dirty="0" smtClean="0"/>
              <a:t>2. </a:t>
            </a:r>
            <a:endParaRPr lang="en-US" dirty="0"/>
          </a:p>
        </p:txBody>
      </p:sp>
      <p:pic>
        <p:nvPicPr>
          <p:cNvPr id="4" name="Picture 3" descr="DormanSlug Image"/>
          <p:cNvPicPr>
            <a:picLocks noChangeAspect="1"/>
          </p:cNvPicPr>
          <p:nvPr/>
        </p:nvPicPr>
        <p:blipFill>
          <a:blip r:embed="rId3"/>
          <a:stretch>
            <a:fillRect/>
          </a:stretch>
        </p:blipFill>
        <p:spPr>
          <a:xfrm>
            <a:off x="1614800" y="1854200"/>
            <a:ext cx="5474062" cy="318712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Picture 4" descr="Video_icon1.png">
            <a:hlinkClick r:id="rId4"/>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00701" y="5543857"/>
            <a:ext cx="400018" cy="299284"/>
          </a:xfrm>
          <a:prstGeom prst="rect">
            <a:avLst/>
          </a:prstGeom>
        </p:spPr>
      </p:pic>
      <p:pic>
        <p:nvPicPr>
          <p:cNvPr id="6" name="Picture 5" descr="Video_icon1.png">
            <a:hlinkClick r:id="rId6"/>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51127" y="5291613"/>
            <a:ext cx="400018" cy="299284"/>
          </a:xfrm>
          <a:prstGeom prst="rect">
            <a:avLst/>
          </a:prstGeom>
        </p:spPr>
      </p:pic>
      <p:pic>
        <p:nvPicPr>
          <p:cNvPr id="7" name="Picture 6" descr="Logos.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9330" y="6291690"/>
            <a:ext cx="2255242" cy="342184"/>
          </a:xfrm>
          <a:prstGeom prst="rect">
            <a:avLst/>
          </a:prstGeom>
        </p:spPr>
      </p:pic>
    </p:spTree>
    <p:extLst>
      <p:ext uri="{BB962C8B-B14F-4D97-AF65-F5344CB8AC3E}">
        <p14:creationId xmlns:p14="http://schemas.microsoft.com/office/powerpoint/2010/main" val="2210826295"/>
      </p:ext>
    </p:extLst>
  </p:cSld>
  <p:clrMapOvr>
    <a:masterClrMapping/>
  </p:clrMapOvr>
  <p:transition xmlns:p14="http://schemas.microsoft.com/office/powerpoint/2010/main" spd="slow"/>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5539">
                                            <p:txEl>
                                              <p:pRg st="0" end="0"/>
                                            </p:txEl>
                                          </p:spTgt>
                                        </p:tgtEl>
                                        <p:attrNameLst>
                                          <p:attrName>style.visibility</p:attrName>
                                        </p:attrNameLst>
                                      </p:cBhvr>
                                      <p:to>
                                        <p:strVal val="visible"/>
                                      </p:to>
                                    </p:set>
                                    <p:animEffect transition="in" filter="fade">
                                      <p:cBhvr>
                                        <p:cTn id="7" dur="500"/>
                                        <p:tgtEl>
                                          <p:spTgt spid="6553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5539">
                                            <p:txEl>
                                              <p:pRg st="1" end="1"/>
                                            </p:txEl>
                                          </p:spTgt>
                                        </p:tgtEl>
                                        <p:attrNameLst>
                                          <p:attrName>style.visibility</p:attrName>
                                        </p:attrNameLst>
                                      </p:cBhvr>
                                      <p:to>
                                        <p:strVal val="visible"/>
                                      </p:to>
                                    </p:set>
                                    <p:animEffect transition="in" filter="fade">
                                      <p:cBhvr>
                                        <p:cTn id="17" dur="500"/>
                                        <p:tgtEl>
                                          <p:spTgt spid="65539">
                                            <p:txEl>
                                              <p:pRg st="1" end="1"/>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5"/>
          <p:cNvSpPr txBox="1">
            <a:spLocks/>
          </p:cNvSpPr>
          <p:nvPr/>
        </p:nvSpPr>
        <p:spPr bwMode="auto">
          <a:xfrm>
            <a:off x="0" y="2328863"/>
            <a:ext cx="9144000" cy="1600200"/>
          </a:xfrm>
          <a:prstGeom prst="rect">
            <a:avLst/>
          </a:prstGeom>
          <a:noFill/>
          <a:ln w="9525">
            <a:noFill/>
            <a:miter lim="800000"/>
            <a:headEnd/>
            <a:tailEnd/>
          </a:ln>
        </p:spPr>
        <p:txBody>
          <a:bodyPr anchor="b">
            <a:prstTxWarp prst="textNoShape">
              <a:avLst/>
            </a:prstTxWarp>
          </a:bodyPr>
          <a:lstStyle/>
          <a:p>
            <a:pPr algn="ctr"/>
            <a:r>
              <a:rPr lang="en-US" sz="5400" dirty="0">
                <a:solidFill>
                  <a:srgbClr val="12919C"/>
                </a:solidFill>
                <a:latin typeface="+mj-lt"/>
                <a:ea typeface="Helvetica" charset="0"/>
                <a:cs typeface="Helvetica" charset="0"/>
              </a:rPr>
              <a:t>How Cells in the Body Communicate &amp; </a:t>
            </a:r>
            <a:r>
              <a:rPr lang="en-US" sz="5400" dirty="0" smtClean="0">
                <a:solidFill>
                  <a:srgbClr val="12919C"/>
                </a:solidFill>
                <a:latin typeface="+mj-lt"/>
                <a:ea typeface="Helvetica" charset="0"/>
                <a:cs typeface="Helvetica" charset="0"/>
              </a:rPr>
              <a:t>Coordinate</a:t>
            </a:r>
          </a:p>
          <a:p>
            <a:pPr algn="ctr"/>
            <a:r>
              <a:rPr lang="en-US" sz="3600" i="1" dirty="0">
                <a:solidFill>
                  <a:schemeClr val="tx1">
                    <a:lumMod val="65000"/>
                    <a:lumOff val="35000"/>
                  </a:schemeClr>
                </a:solidFill>
                <a:ea typeface="Helvetica" charset="0"/>
                <a:cs typeface="Arial"/>
              </a:rPr>
              <a:t>Fight or Flight Response</a:t>
            </a:r>
            <a:r>
              <a:rPr lang="en-US" sz="3600" dirty="0">
                <a:solidFill>
                  <a:schemeClr val="tx1">
                    <a:lumMod val="65000"/>
                    <a:lumOff val="35000"/>
                  </a:schemeClr>
                </a:solidFill>
                <a:ea typeface="Helvetica" charset="0"/>
                <a:cs typeface="Arial"/>
              </a:rPr>
              <a:t> </a:t>
            </a:r>
          </a:p>
        </p:txBody>
      </p:sp>
      <p:pic>
        <p:nvPicPr>
          <p:cNvPr id="3" name="Picture 2" descr="Video_icon1.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77413" y="4099943"/>
            <a:ext cx="618718" cy="462910"/>
          </a:xfrm>
          <a:prstGeom prst="rect">
            <a:avLst/>
          </a:prstGeom>
        </p:spPr>
      </p:pic>
      <p:pic>
        <p:nvPicPr>
          <p:cNvPr id="4" name="Picture 3" descr="Logos.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9330" y="6291690"/>
            <a:ext cx="2255242" cy="342184"/>
          </a:xfrm>
          <a:prstGeom prst="rect">
            <a:avLst/>
          </a:prstGeom>
        </p:spPr>
      </p:pic>
      <p:sp>
        <p:nvSpPr>
          <p:cNvPr id="5" name="TextBox 4"/>
          <p:cNvSpPr txBox="1"/>
          <p:nvPr/>
        </p:nvSpPr>
        <p:spPr>
          <a:xfrm>
            <a:off x="1890889" y="4672887"/>
            <a:ext cx="5573889" cy="369332"/>
          </a:xfrm>
          <a:prstGeom prst="rect">
            <a:avLst/>
          </a:prstGeom>
          <a:noFill/>
        </p:spPr>
        <p:txBody>
          <a:bodyPr wrap="square" rtlCol="0">
            <a:spAutoFit/>
          </a:bodyPr>
          <a:lstStyle/>
          <a:p>
            <a:r>
              <a:rPr lang="en-US" i="1" dirty="0" smtClean="0"/>
              <a:t>Learn. Genetics. University of Utah Health Sciences </a:t>
            </a:r>
            <a:endParaRPr lang="en-US" i="1" dirty="0"/>
          </a:p>
        </p:txBody>
      </p:sp>
    </p:spTree>
    <p:extLst>
      <p:ext uri="{BB962C8B-B14F-4D97-AF65-F5344CB8AC3E}">
        <p14:creationId xmlns:p14="http://schemas.microsoft.com/office/powerpoint/2010/main" val="413272106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body" idx="1"/>
          </p:nvPr>
        </p:nvSpPr>
        <p:spPr>
          <a:xfrm>
            <a:off x="0" y="1689100"/>
            <a:ext cx="9144000" cy="4724400"/>
          </a:xfrm>
        </p:spPr>
        <p:txBody>
          <a:bodyPr>
            <a:normAutofit fontScale="92500" lnSpcReduction="10000"/>
          </a:bodyPr>
          <a:lstStyle/>
          <a:p>
            <a:pPr>
              <a:lnSpc>
                <a:spcPct val="80000"/>
              </a:lnSpc>
            </a:pPr>
            <a:r>
              <a:rPr lang="en-US" sz="2800" dirty="0" smtClean="0">
                <a:ea typeface="Calibri" charset="0"/>
                <a:cs typeface="Calibri" charset="0"/>
              </a:rPr>
              <a:t>To </a:t>
            </a:r>
            <a:r>
              <a:rPr lang="en-US" sz="2800" dirty="0">
                <a:ea typeface="Calibri" charset="0"/>
                <a:cs typeface="Calibri" charset="0"/>
              </a:rPr>
              <a:t>respond to environmental signals in appropriate tim</a:t>
            </a:r>
            <a:r>
              <a:rPr lang="en-US" sz="2800" dirty="0">
                <a:solidFill>
                  <a:srgbClr val="404040"/>
                </a:solidFill>
                <a:ea typeface="Calibri" charset="0"/>
                <a:cs typeface="Calibri" charset="0"/>
              </a:rPr>
              <a:t>e</a:t>
            </a:r>
          </a:p>
          <a:p>
            <a:pPr lvl="1">
              <a:lnSpc>
                <a:spcPct val="80000"/>
              </a:lnSpc>
            </a:pPr>
            <a:r>
              <a:rPr lang="en-US" sz="2000" dirty="0">
                <a:solidFill>
                  <a:srgbClr val="404040"/>
                </a:solidFill>
                <a:latin typeface="Gill Sans MT"/>
                <a:ea typeface="Calibri" charset="0"/>
                <a:cs typeface="Gill Sans MT"/>
              </a:rPr>
              <a:t>Lactose </a:t>
            </a:r>
            <a:r>
              <a:rPr lang="en-US" sz="2000" dirty="0" smtClean="0">
                <a:solidFill>
                  <a:srgbClr val="404040"/>
                </a:solidFill>
                <a:latin typeface="Gill Sans MT"/>
                <a:ea typeface="Calibri" charset="0"/>
                <a:cs typeface="Gill Sans MT"/>
              </a:rPr>
              <a:t>in diet; </a:t>
            </a:r>
            <a:r>
              <a:rPr lang="en-US" sz="2000" dirty="0" err="1" smtClean="0">
                <a:solidFill>
                  <a:srgbClr val="404040"/>
                </a:solidFill>
                <a:latin typeface="Gill Sans MT"/>
                <a:ea typeface="Calibri" charset="0"/>
                <a:cs typeface="Gill Sans MT"/>
              </a:rPr>
              <a:t>microflora</a:t>
            </a:r>
            <a:r>
              <a:rPr lang="en-US" sz="2000" dirty="0" smtClean="0">
                <a:solidFill>
                  <a:srgbClr val="404040"/>
                </a:solidFill>
                <a:latin typeface="Gill Sans MT"/>
                <a:ea typeface="Calibri" charset="0"/>
                <a:cs typeface="Gill Sans MT"/>
              </a:rPr>
              <a:t> stimulated by the sugar  make </a:t>
            </a:r>
            <a:r>
              <a:rPr lang="en-US" sz="2000" dirty="0">
                <a:solidFill>
                  <a:srgbClr val="404040"/>
                </a:solidFill>
                <a:latin typeface="Gill Sans MT"/>
                <a:ea typeface="Calibri" charset="0"/>
                <a:cs typeface="Gill Sans MT"/>
              </a:rPr>
              <a:t>the lactase enzyme</a:t>
            </a:r>
            <a:endParaRPr lang="en-US" sz="2000" dirty="0" smtClean="0">
              <a:solidFill>
                <a:srgbClr val="404040"/>
              </a:solidFill>
              <a:latin typeface="Gill Sans MT"/>
              <a:ea typeface="Calibri" charset="0"/>
              <a:cs typeface="Gill Sans MT"/>
            </a:endParaRPr>
          </a:p>
          <a:p>
            <a:pPr lvl="2">
              <a:lnSpc>
                <a:spcPct val="80000"/>
              </a:lnSpc>
            </a:pPr>
            <a:r>
              <a:rPr lang="en-US" sz="1800" dirty="0" smtClean="0">
                <a:solidFill>
                  <a:srgbClr val="404040"/>
                </a:solidFill>
                <a:latin typeface="Gill Sans MT"/>
                <a:ea typeface="Calibri" charset="0"/>
                <a:cs typeface="Gill Sans MT"/>
              </a:rPr>
              <a:t>Slow; </a:t>
            </a:r>
            <a:r>
              <a:rPr lang="en-US" sz="1800" dirty="0">
                <a:solidFill>
                  <a:srgbClr val="404040"/>
                </a:solidFill>
                <a:latin typeface="Gill Sans MT"/>
                <a:ea typeface="Calibri" charset="0"/>
                <a:cs typeface="Gill Sans MT"/>
              </a:rPr>
              <a:t>regulated at  transcriptional RNA level</a:t>
            </a:r>
          </a:p>
          <a:p>
            <a:pPr lvl="1">
              <a:lnSpc>
                <a:spcPct val="80000"/>
              </a:lnSpc>
            </a:pPr>
            <a:r>
              <a:rPr lang="en-US" sz="2000" dirty="0">
                <a:solidFill>
                  <a:srgbClr val="404040"/>
                </a:solidFill>
                <a:latin typeface="Gill Sans MT"/>
                <a:ea typeface="Calibri" charset="0"/>
                <a:cs typeface="Gill Sans MT"/>
              </a:rPr>
              <a:t>Neurotransmitters made for </a:t>
            </a:r>
            <a:r>
              <a:rPr lang="en-US" sz="2000" dirty="0" err="1">
                <a:solidFill>
                  <a:srgbClr val="404040"/>
                </a:solidFill>
                <a:latin typeface="Gill Sans MT"/>
                <a:ea typeface="Calibri" charset="0"/>
                <a:cs typeface="Gill Sans MT"/>
              </a:rPr>
              <a:t>behaviorial</a:t>
            </a:r>
            <a:r>
              <a:rPr lang="en-US" sz="2000" dirty="0">
                <a:solidFill>
                  <a:srgbClr val="404040"/>
                </a:solidFill>
                <a:latin typeface="Gill Sans MT"/>
                <a:ea typeface="Calibri" charset="0"/>
                <a:cs typeface="Gill Sans MT"/>
              </a:rPr>
              <a:t> response</a:t>
            </a:r>
            <a:endParaRPr lang="en-US" sz="2000" dirty="0" smtClean="0">
              <a:solidFill>
                <a:srgbClr val="404040"/>
              </a:solidFill>
              <a:latin typeface="Gill Sans MT"/>
              <a:ea typeface="Calibri" charset="0"/>
              <a:cs typeface="Gill Sans MT"/>
            </a:endParaRPr>
          </a:p>
          <a:p>
            <a:pPr lvl="2">
              <a:lnSpc>
                <a:spcPct val="80000"/>
              </a:lnSpc>
            </a:pPr>
            <a:r>
              <a:rPr lang="en-US" sz="1800" dirty="0" smtClean="0">
                <a:solidFill>
                  <a:srgbClr val="404040"/>
                </a:solidFill>
                <a:latin typeface="Gill Sans MT"/>
                <a:ea typeface="Calibri" charset="0"/>
                <a:cs typeface="Gill Sans MT"/>
              </a:rPr>
              <a:t>Quick; </a:t>
            </a:r>
            <a:r>
              <a:rPr lang="en-US" sz="1800" dirty="0">
                <a:solidFill>
                  <a:srgbClr val="404040"/>
                </a:solidFill>
                <a:latin typeface="Gill Sans MT"/>
                <a:ea typeface="Calibri" charset="0"/>
                <a:cs typeface="Gill Sans MT"/>
              </a:rPr>
              <a:t>regulated post </a:t>
            </a:r>
            <a:r>
              <a:rPr lang="en-US" sz="1800" dirty="0" err="1">
                <a:solidFill>
                  <a:srgbClr val="404040"/>
                </a:solidFill>
                <a:latin typeface="Gill Sans MT"/>
                <a:ea typeface="Calibri" charset="0"/>
                <a:cs typeface="Gill Sans MT"/>
              </a:rPr>
              <a:t>translationally</a:t>
            </a:r>
            <a:r>
              <a:rPr lang="en-US" sz="1800" dirty="0">
                <a:solidFill>
                  <a:srgbClr val="404040"/>
                </a:solidFill>
                <a:latin typeface="Gill Sans MT"/>
                <a:ea typeface="Calibri" charset="0"/>
                <a:cs typeface="Gill Sans MT"/>
              </a:rPr>
              <a:t> by location in </a:t>
            </a:r>
            <a:r>
              <a:rPr lang="en-US" sz="1800" dirty="0" err="1">
                <a:solidFill>
                  <a:srgbClr val="404040"/>
                </a:solidFill>
                <a:latin typeface="Gill Sans MT"/>
                <a:ea typeface="Calibri" charset="0"/>
                <a:cs typeface="Gill Sans MT"/>
              </a:rPr>
              <a:t>secretory</a:t>
            </a:r>
            <a:r>
              <a:rPr lang="en-US" sz="1800" dirty="0">
                <a:solidFill>
                  <a:srgbClr val="404040"/>
                </a:solidFill>
                <a:latin typeface="Gill Sans MT"/>
                <a:ea typeface="Calibri" charset="0"/>
                <a:cs typeface="Gill Sans MT"/>
              </a:rPr>
              <a:t> </a:t>
            </a:r>
            <a:r>
              <a:rPr lang="en-US" sz="1800" dirty="0" smtClean="0">
                <a:solidFill>
                  <a:srgbClr val="404040"/>
                </a:solidFill>
                <a:latin typeface="Gill Sans MT"/>
                <a:ea typeface="Calibri" charset="0"/>
                <a:cs typeface="Gill Sans MT"/>
              </a:rPr>
              <a:t>vesicles</a:t>
            </a:r>
          </a:p>
          <a:p>
            <a:pPr lvl="2">
              <a:lnSpc>
                <a:spcPct val="80000"/>
              </a:lnSpc>
            </a:pPr>
            <a:endParaRPr lang="en-US" sz="1200" dirty="0" smtClean="0">
              <a:solidFill>
                <a:srgbClr val="404040"/>
              </a:solidFill>
              <a:ea typeface="Calibri" charset="0"/>
              <a:cs typeface="Calibri" charset="0"/>
            </a:endParaRPr>
          </a:p>
          <a:p>
            <a:pPr>
              <a:lnSpc>
                <a:spcPct val="80000"/>
              </a:lnSpc>
            </a:pPr>
            <a:r>
              <a:rPr lang="en-US" sz="2800" dirty="0">
                <a:ea typeface="Calibri" charset="0"/>
                <a:cs typeface="Calibri" charset="0"/>
              </a:rPr>
              <a:t>To obtain tissue specific functions</a:t>
            </a:r>
          </a:p>
          <a:p>
            <a:pPr lvl="1">
              <a:lnSpc>
                <a:spcPct val="80000"/>
              </a:lnSpc>
            </a:pPr>
            <a:r>
              <a:rPr lang="en-US" sz="2000" dirty="0" smtClean="0">
                <a:solidFill>
                  <a:srgbClr val="404040"/>
                </a:solidFill>
                <a:latin typeface="Gill Sans MT"/>
                <a:ea typeface="Calibri" charset="0"/>
                <a:cs typeface="Gill Sans MT"/>
              </a:rPr>
              <a:t> Skin </a:t>
            </a:r>
            <a:r>
              <a:rPr lang="en-US" sz="2000" dirty="0">
                <a:solidFill>
                  <a:srgbClr val="404040"/>
                </a:solidFill>
                <a:latin typeface="Gill Sans MT"/>
                <a:ea typeface="Calibri" charset="0"/>
                <a:cs typeface="Gill Sans MT"/>
              </a:rPr>
              <a:t>cell functions differently from the liver cell</a:t>
            </a:r>
          </a:p>
          <a:p>
            <a:pPr lvl="2">
              <a:lnSpc>
                <a:spcPct val="80000"/>
              </a:lnSpc>
            </a:pPr>
            <a:r>
              <a:rPr lang="en-US" sz="1800" dirty="0">
                <a:solidFill>
                  <a:srgbClr val="404040"/>
                </a:solidFill>
                <a:latin typeface="Gill Sans MT"/>
                <a:ea typeface="Calibri" charset="0"/>
                <a:cs typeface="Gill Sans MT"/>
              </a:rPr>
              <a:t>Housekeeping proteins are made in all cells all the time-permanently on</a:t>
            </a:r>
          </a:p>
          <a:p>
            <a:pPr lvl="2">
              <a:lnSpc>
                <a:spcPct val="80000"/>
              </a:lnSpc>
            </a:pPr>
            <a:r>
              <a:rPr lang="en-US" sz="1800" dirty="0" smtClean="0">
                <a:solidFill>
                  <a:srgbClr val="404040"/>
                </a:solidFill>
                <a:latin typeface="Gill Sans MT"/>
                <a:ea typeface="Calibri" charset="0"/>
                <a:cs typeface="Gill Sans MT"/>
              </a:rPr>
              <a:t>Cell-specific </a:t>
            </a:r>
            <a:r>
              <a:rPr lang="en-US" sz="1800" dirty="0">
                <a:solidFill>
                  <a:srgbClr val="404040"/>
                </a:solidFill>
                <a:latin typeface="Gill Sans MT"/>
                <a:ea typeface="Calibri" charset="0"/>
                <a:cs typeface="Gill Sans MT"/>
              </a:rPr>
              <a:t>proteins are only made in certain cells-permanently on or off</a:t>
            </a:r>
          </a:p>
          <a:p>
            <a:pPr lvl="1">
              <a:lnSpc>
                <a:spcPct val="80000"/>
              </a:lnSpc>
              <a:buFontTx/>
              <a:buNone/>
            </a:pPr>
            <a:endParaRPr lang="en-US" sz="1200" dirty="0">
              <a:solidFill>
                <a:srgbClr val="404040"/>
              </a:solidFill>
              <a:ea typeface="Calibri" charset="0"/>
              <a:cs typeface="Calibri" charset="0"/>
            </a:endParaRPr>
          </a:p>
          <a:p>
            <a:pPr>
              <a:lnSpc>
                <a:spcPct val="80000"/>
              </a:lnSpc>
            </a:pPr>
            <a:r>
              <a:rPr lang="en-US" sz="2800" dirty="0">
                <a:ea typeface="Calibri" charset="0"/>
                <a:cs typeface="Calibri" charset="0"/>
              </a:rPr>
              <a:t>To achieve appropriate developmental stages</a:t>
            </a:r>
          </a:p>
          <a:p>
            <a:pPr lvl="1">
              <a:lnSpc>
                <a:spcPct val="80000"/>
              </a:lnSpc>
            </a:pPr>
            <a:r>
              <a:rPr lang="en-US" sz="1800" dirty="0">
                <a:solidFill>
                  <a:srgbClr val="404040"/>
                </a:solidFill>
                <a:latin typeface="Gill Sans MT"/>
                <a:ea typeface="Calibri" charset="0"/>
                <a:cs typeface="Gill Sans MT"/>
              </a:rPr>
              <a:t>Hormone (small proteins) are regulated differently at different stages of development (adolescence, pregnancy, aging</a:t>
            </a:r>
            <a:r>
              <a:rPr lang="en-US" sz="1800" dirty="0" smtClean="0">
                <a:solidFill>
                  <a:srgbClr val="404040"/>
                </a:solidFill>
                <a:latin typeface="Gill Sans MT"/>
                <a:ea typeface="Calibri" charset="0"/>
                <a:cs typeface="Gill Sans MT"/>
              </a:rPr>
              <a:t>)</a:t>
            </a:r>
          </a:p>
          <a:p>
            <a:pPr marL="457200" lvl="1" indent="0">
              <a:lnSpc>
                <a:spcPct val="80000"/>
              </a:lnSpc>
              <a:buNone/>
            </a:pPr>
            <a:r>
              <a:rPr lang="en-US" sz="1200" dirty="0" smtClean="0">
                <a:solidFill>
                  <a:srgbClr val="404040"/>
                </a:solidFill>
                <a:latin typeface="Gill Sans MT"/>
                <a:ea typeface="Calibri" charset="0"/>
                <a:cs typeface="Gill Sans MT"/>
              </a:rPr>
              <a:t> </a:t>
            </a:r>
          </a:p>
          <a:p>
            <a:pPr>
              <a:lnSpc>
                <a:spcPct val="80000"/>
              </a:lnSpc>
            </a:pPr>
            <a:r>
              <a:rPr lang="en-US" sz="2800" dirty="0">
                <a:ea typeface="Calibri" charset="0"/>
                <a:cs typeface="Calibri" charset="0"/>
              </a:rPr>
              <a:t>To </a:t>
            </a:r>
            <a:r>
              <a:rPr lang="en-US" sz="2800" dirty="0" smtClean="0">
                <a:ea typeface="Calibri" charset="0"/>
                <a:cs typeface="Calibri" charset="0"/>
              </a:rPr>
              <a:t>regenerate tissues in response to signals (age, wound)</a:t>
            </a:r>
            <a:endParaRPr lang="en-US" sz="2800" dirty="0">
              <a:ea typeface="Calibri" charset="0"/>
              <a:cs typeface="Calibri" charset="0"/>
            </a:endParaRPr>
          </a:p>
          <a:p>
            <a:pPr lvl="1">
              <a:lnSpc>
                <a:spcPct val="80000"/>
              </a:lnSpc>
            </a:pPr>
            <a:r>
              <a:rPr lang="en-US" sz="1800" dirty="0" smtClean="0">
                <a:solidFill>
                  <a:srgbClr val="404040"/>
                </a:solidFill>
                <a:latin typeface="Gill Sans MT"/>
                <a:ea typeface="Calibri" charset="0"/>
                <a:cs typeface="Gill Sans MT"/>
              </a:rPr>
              <a:t>Stem cells disassociate from the basal layer of cells, this allows growth factors in ECM depot to signal cells to regenerate and create a pool of stem cells </a:t>
            </a:r>
          </a:p>
          <a:p>
            <a:pPr lvl="1">
              <a:lnSpc>
                <a:spcPct val="80000"/>
              </a:lnSpc>
            </a:pPr>
            <a:r>
              <a:rPr lang="en-US" sz="1800" dirty="0" smtClean="0">
                <a:solidFill>
                  <a:srgbClr val="404040"/>
                </a:solidFill>
                <a:latin typeface="Gill Sans MT"/>
                <a:ea typeface="Calibri" charset="0"/>
                <a:cs typeface="Gill Sans MT"/>
              </a:rPr>
              <a:t>If not, we would run out of intestine in 2 days, skin in 3 weeks, blood in  4 months </a:t>
            </a:r>
            <a:endParaRPr lang="en-US" sz="1800" dirty="0">
              <a:solidFill>
                <a:srgbClr val="404040"/>
              </a:solidFill>
              <a:latin typeface="Gill Sans MT"/>
              <a:ea typeface="Calibri" charset="0"/>
              <a:cs typeface="Gill Sans MT"/>
            </a:endParaRPr>
          </a:p>
          <a:p>
            <a:pPr lvl="1">
              <a:lnSpc>
                <a:spcPct val="80000"/>
              </a:lnSpc>
            </a:pPr>
            <a:endParaRPr lang="en-US" sz="1800" dirty="0">
              <a:solidFill>
                <a:srgbClr val="404040"/>
              </a:solidFill>
              <a:latin typeface="Gill Sans MT"/>
              <a:ea typeface="Calibri" charset="0"/>
              <a:cs typeface="Gill Sans MT"/>
            </a:endParaRPr>
          </a:p>
          <a:p>
            <a:pPr lvl="1">
              <a:lnSpc>
                <a:spcPct val="80000"/>
              </a:lnSpc>
            </a:pPr>
            <a:endParaRPr lang="en-US" sz="2000" dirty="0"/>
          </a:p>
        </p:txBody>
      </p:sp>
      <p:sp>
        <p:nvSpPr>
          <p:cNvPr id="37891" name="Rectangle 3"/>
          <p:cNvSpPr>
            <a:spLocks noGrp="1" noChangeArrowheads="1"/>
          </p:cNvSpPr>
          <p:nvPr>
            <p:ph type="title"/>
          </p:nvPr>
        </p:nvSpPr>
        <p:spPr>
          <a:xfrm>
            <a:off x="0" y="228600"/>
            <a:ext cx="9144000" cy="1143000"/>
          </a:xfrm>
        </p:spPr>
        <p:txBody>
          <a:bodyPr rtlCol="0">
            <a:normAutofit fontScale="90000"/>
          </a:bodyPr>
          <a:lstStyle/>
          <a:p>
            <a:pPr fontAlgn="auto">
              <a:spcAft>
                <a:spcPts val="0"/>
              </a:spcAft>
              <a:defRPr/>
            </a:pPr>
            <a:r>
              <a:rPr lang="en-US" sz="4000" dirty="0">
                <a:ea typeface="Calibri" charset="0"/>
                <a:cs typeface="Calibri" charset="0"/>
              </a:rPr>
              <a:t>Why Regulate Protein Activation</a:t>
            </a:r>
            <a:br>
              <a:rPr lang="en-US" sz="4000" dirty="0">
                <a:ea typeface="Calibri" charset="0"/>
                <a:cs typeface="Calibri" charset="0"/>
              </a:rPr>
            </a:br>
            <a:r>
              <a:rPr lang="en-US" sz="3200" i="1" dirty="0">
                <a:solidFill>
                  <a:schemeClr val="tx1">
                    <a:lumMod val="75000"/>
                    <a:lumOff val="25000"/>
                  </a:schemeClr>
                </a:solidFill>
                <a:ea typeface="Calibri" charset="0"/>
                <a:cs typeface="Calibri" charset="0"/>
              </a:rPr>
              <a:t>V</a:t>
            </a:r>
            <a:r>
              <a:rPr lang="en-US" sz="3200" i="1" dirty="0" smtClean="0">
                <a:solidFill>
                  <a:schemeClr val="tx1">
                    <a:lumMod val="75000"/>
                    <a:lumOff val="25000"/>
                  </a:schemeClr>
                </a:solidFill>
                <a:ea typeface="Calibri" charset="0"/>
                <a:cs typeface="Calibri" charset="0"/>
              </a:rPr>
              <a:t>aries </a:t>
            </a:r>
            <a:r>
              <a:rPr lang="en-US" sz="3200" i="1" dirty="0">
                <a:solidFill>
                  <a:schemeClr val="tx1">
                    <a:lumMod val="75000"/>
                    <a:lumOff val="25000"/>
                  </a:schemeClr>
                </a:solidFill>
                <a:ea typeface="Calibri" charset="0"/>
                <a:cs typeface="Calibri" charset="0"/>
              </a:rPr>
              <a:t>dependent on need</a:t>
            </a:r>
            <a:endParaRPr lang="en-US" sz="3200" i="1" dirty="0">
              <a:solidFill>
                <a:schemeClr val="tx1">
                  <a:lumMod val="75000"/>
                  <a:lumOff val="25000"/>
                </a:schemeClr>
              </a:solidFill>
              <a:effectLst>
                <a:outerShdw blurRad="38100" dist="38100" dir="2700000" algn="tl">
                  <a:srgbClr val="DDDDDD"/>
                </a:outerShdw>
              </a:effectLst>
              <a:ea typeface="Calibri" charset="0"/>
              <a:cs typeface="Calibri" charset="0"/>
            </a:endParaRPr>
          </a:p>
        </p:txBody>
      </p:sp>
    </p:spTree>
    <p:extLst>
      <p:ext uri="{BB962C8B-B14F-4D97-AF65-F5344CB8AC3E}">
        <p14:creationId xmlns:p14="http://schemas.microsoft.com/office/powerpoint/2010/main" val="12009769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62">
                                            <p:txEl>
                                              <p:pRg st="0" end="0"/>
                                            </p:txEl>
                                          </p:spTgt>
                                        </p:tgtEl>
                                        <p:attrNameLst>
                                          <p:attrName>style.visibility</p:attrName>
                                        </p:attrNameLst>
                                      </p:cBhvr>
                                      <p:to>
                                        <p:strVal val="visible"/>
                                      </p:to>
                                    </p:set>
                                    <p:animEffect transition="in" filter="fade">
                                      <p:cBhvr>
                                        <p:cTn id="7" dur="500"/>
                                        <p:tgtEl>
                                          <p:spTgt spid="4096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962">
                                            <p:txEl>
                                              <p:pRg st="1" end="1"/>
                                            </p:txEl>
                                          </p:spTgt>
                                        </p:tgtEl>
                                        <p:attrNameLst>
                                          <p:attrName>style.visibility</p:attrName>
                                        </p:attrNameLst>
                                      </p:cBhvr>
                                      <p:to>
                                        <p:strVal val="visible"/>
                                      </p:to>
                                    </p:set>
                                    <p:animEffect transition="in" filter="fade">
                                      <p:cBhvr>
                                        <p:cTn id="12" dur="500"/>
                                        <p:tgtEl>
                                          <p:spTgt spid="40962">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40962">
                                            <p:txEl>
                                              <p:pRg st="2" end="2"/>
                                            </p:txEl>
                                          </p:spTgt>
                                        </p:tgtEl>
                                        <p:attrNameLst>
                                          <p:attrName>style.visibility</p:attrName>
                                        </p:attrNameLst>
                                      </p:cBhvr>
                                      <p:to>
                                        <p:strVal val="visible"/>
                                      </p:to>
                                    </p:set>
                                    <p:animEffect transition="in" filter="fade">
                                      <p:cBhvr>
                                        <p:cTn id="15" dur="500"/>
                                        <p:tgtEl>
                                          <p:spTgt spid="40962">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40962">
                                            <p:txEl>
                                              <p:pRg st="3" end="3"/>
                                            </p:txEl>
                                          </p:spTgt>
                                        </p:tgtEl>
                                        <p:attrNameLst>
                                          <p:attrName>style.visibility</p:attrName>
                                        </p:attrNameLst>
                                      </p:cBhvr>
                                      <p:to>
                                        <p:strVal val="visible"/>
                                      </p:to>
                                    </p:set>
                                    <p:animEffect transition="in" filter="fade">
                                      <p:cBhvr>
                                        <p:cTn id="20" dur="500"/>
                                        <p:tgtEl>
                                          <p:spTgt spid="40962">
                                            <p:txEl>
                                              <p:pRg st="3" end="3"/>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40962">
                                            <p:txEl>
                                              <p:pRg st="4" end="4"/>
                                            </p:txEl>
                                          </p:spTgt>
                                        </p:tgtEl>
                                        <p:attrNameLst>
                                          <p:attrName>style.visibility</p:attrName>
                                        </p:attrNameLst>
                                      </p:cBhvr>
                                      <p:to>
                                        <p:strVal val="visible"/>
                                      </p:to>
                                    </p:set>
                                    <p:animEffect transition="in" filter="fade">
                                      <p:cBhvr>
                                        <p:cTn id="23" dur="500"/>
                                        <p:tgtEl>
                                          <p:spTgt spid="40962">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40962">
                                            <p:txEl>
                                              <p:pRg st="6" end="6"/>
                                            </p:txEl>
                                          </p:spTgt>
                                        </p:tgtEl>
                                        <p:attrNameLst>
                                          <p:attrName>style.visibility</p:attrName>
                                        </p:attrNameLst>
                                      </p:cBhvr>
                                      <p:to>
                                        <p:strVal val="visible"/>
                                      </p:to>
                                    </p:set>
                                    <p:animEffect transition="in" filter="fade">
                                      <p:cBhvr>
                                        <p:cTn id="28" dur="500"/>
                                        <p:tgtEl>
                                          <p:spTgt spid="40962">
                                            <p:txEl>
                                              <p:pRg st="6" end="6"/>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40962">
                                            <p:txEl>
                                              <p:pRg st="6" end="6"/>
                                            </p:txEl>
                                          </p:spTgt>
                                        </p:tgtEl>
                                        <p:attrNameLst>
                                          <p:attrName>style.visibility</p:attrName>
                                        </p:attrNameLst>
                                      </p:cBhvr>
                                      <p:to>
                                        <p:strVal val="visible"/>
                                      </p:to>
                                    </p:set>
                                    <p:animEffect transition="in" filter="fade">
                                      <p:cBhvr>
                                        <p:cTn id="33" dur="500"/>
                                        <p:tgtEl>
                                          <p:spTgt spid="40962">
                                            <p:txEl>
                                              <p:pRg st="6" end="6"/>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40962">
                                            <p:txEl>
                                              <p:pRg st="7" end="7"/>
                                            </p:txEl>
                                          </p:spTgt>
                                        </p:tgtEl>
                                        <p:attrNameLst>
                                          <p:attrName>style.visibility</p:attrName>
                                        </p:attrNameLst>
                                      </p:cBhvr>
                                      <p:to>
                                        <p:strVal val="visible"/>
                                      </p:to>
                                    </p:set>
                                    <p:animEffect transition="in" filter="fade">
                                      <p:cBhvr>
                                        <p:cTn id="36" dur="500"/>
                                        <p:tgtEl>
                                          <p:spTgt spid="40962">
                                            <p:txEl>
                                              <p:pRg st="7" end="7"/>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40962">
                                            <p:txEl>
                                              <p:pRg st="8" end="8"/>
                                            </p:txEl>
                                          </p:spTgt>
                                        </p:tgtEl>
                                        <p:attrNameLst>
                                          <p:attrName>style.visibility</p:attrName>
                                        </p:attrNameLst>
                                      </p:cBhvr>
                                      <p:to>
                                        <p:strVal val="visible"/>
                                      </p:to>
                                    </p:set>
                                    <p:animEffect transition="in" filter="fade">
                                      <p:cBhvr>
                                        <p:cTn id="41" dur="500"/>
                                        <p:tgtEl>
                                          <p:spTgt spid="40962">
                                            <p:txEl>
                                              <p:pRg st="8" end="8"/>
                                            </p:txEl>
                                          </p:spTgt>
                                        </p:tgtEl>
                                      </p:cBhvr>
                                    </p:animEffect>
                                  </p:childTnLst>
                                </p:cTn>
                              </p:par>
                              <p:par>
                                <p:cTn id="42" presetID="10" presetClass="entr" presetSubtype="0" fill="hold" nodeType="withEffect">
                                  <p:stCondLst>
                                    <p:cond delay="0"/>
                                  </p:stCondLst>
                                  <p:childTnLst>
                                    <p:set>
                                      <p:cBhvr>
                                        <p:cTn id="43" dur="1" fill="hold">
                                          <p:stCondLst>
                                            <p:cond delay="0"/>
                                          </p:stCondLst>
                                        </p:cTn>
                                        <p:tgtEl>
                                          <p:spTgt spid="40962">
                                            <p:txEl>
                                              <p:pRg st="9" end="9"/>
                                            </p:txEl>
                                          </p:spTgt>
                                        </p:tgtEl>
                                        <p:attrNameLst>
                                          <p:attrName>style.visibility</p:attrName>
                                        </p:attrNameLst>
                                      </p:cBhvr>
                                      <p:to>
                                        <p:strVal val="visible"/>
                                      </p:to>
                                    </p:set>
                                    <p:animEffect transition="in" filter="fade">
                                      <p:cBhvr>
                                        <p:cTn id="44" dur="500"/>
                                        <p:tgtEl>
                                          <p:spTgt spid="40962">
                                            <p:txEl>
                                              <p:pRg st="9" end="9"/>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40962">
                                            <p:txEl>
                                              <p:pRg st="11" end="11"/>
                                            </p:txEl>
                                          </p:spTgt>
                                        </p:tgtEl>
                                        <p:attrNameLst>
                                          <p:attrName>style.visibility</p:attrName>
                                        </p:attrNameLst>
                                      </p:cBhvr>
                                      <p:to>
                                        <p:strVal val="visible"/>
                                      </p:to>
                                    </p:set>
                                    <p:animEffect transition="in" filter="fade">
                                      <p:cBhvr>
                                        <p:cTn id="49" dur="500"/>
                                        <p:tgtEl>
                                          <p:spTgt spid="40962">
                                            <p:txEl>
                                              <p:pRg st="11" end="11"/>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40962">
                                            <p:txEl>
                                              <p:pRg st="12" end="12"/>
                                            </p:txEl>
                                          </p:spTgt>
                                        </p:tgtEl>
                                        <p:attrNameLst>
                                          <p:attrName>style.visibility</p:attrName>
                                        </p:attrNameLst>
                                      </p:cBhvr>
                                      <p:to>
                                        <p:strVal val="visible"/>
                                      </p:to>
                                    </p:set>
                                    <p:animEffect transition="in" filter="fade">
                                      <p:cBhvr>
                                        <p:cTn id="54" dur="500"/>
                                        <p:tgtEl>
                                          <p:spTgt spid="40962">
                                            <p:txEl>
                                              <p:pRg st="12" end="12"/>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40962">
                                            <p:txEl>
                                              <p:pRg st="14" end="14"/>
                                            </p:txEl>
                                          </p:spTgt>
                                        </p:tgtEl>
                                        <p:attrNameLst>
                                          <p:attrName>style.visibility</p:attrName>
                                        </p:attrNameLst>
                                      </p:cBhvr>
                                      <p:to>
                                        <p:strVal val="visible"/>
                                      </p:to>
                                    </p:set>
                                    <p:animEffect transition="in" filter="fade">
                                      <p:cBhvr>
                                        <p:cTn id="59" dur="500"/>
                                        <p:tgtEl>
                                          <p:spTgt spid="40962">
                                            <p:txEl>
                                              <p:pRg st="14" end="14"/>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nodeType="clickEffect">
                                  <p:stCondLst>
                                    <p:cond delay="0"/>
                                  </p:stCondLst>
                                  <p:childTnLst>
                                    <p:set>
                                      <p:cBhvr>
                                        <p:cTn id="63" dur="1" fill="hold">
                                          <p:stCondLst>
                                            <p:cond delay="0"/>
                                          </p:stCondLst>
                                        </p:cTn>
                                        <p:tgtEl>
                                          <p:spTgt spid="40962">
                                            <p:txEl>
                                              <p:pRg st="15" end="15"/>
                                            </p:txEl>
                                          </p:spTgt>
                                        </p:tgtEl>
                                        <p:attrNameLst>
                                          <p:attrName>style.visibility</p:attrName>
                                        </p:attrNameLst>
                                      </p:cBhvr>
                                      <p:to>
                                        <p:strVal val="visible"/>
                                      </p:to>
                                    </p:set>
                                    <p:animEffect transition="in" filter="fade">
                                      <p:cBhvr>
                                        <p:cTn id="64" dur="500"/>
                                        <p:tgtEl>
                                          <p:spTgt spid="40962">
                                            <p:txEl>
                                              <p:pRg st="15" end="15"/>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nodeType="clickEffect">
                                  <p:stCondLst>
                                    <p:cond delay="0"/>
                                  </p:stCondLst>
                                  <p:childTnLst>
                                    <p:set>
                                      <p:cBhvr>
                                        <p:cTn id="68" dur="1" fill="hold">
                                          <p:stCondLst>
                                            <p:cond delay="0"/>
                                          </p:stCondLst>
                                        </p:cTn>
                                        <p:tgtEl>
                                          <p:spTgt spid="40962">
                                            <p:txEl>
                                              <p:pRg st="16" end="16"/>
                                            </p:txEl>
                                          </p:spTgt>
                                        </p:tgtEl>
                                        <p:attrNameLst>
                                          <p:attrName>style.visibility</p:attrName>
                                        </p:attrNameLst>
                                      </p:cBhvr>
                                      <p:to>
                                        <p:strVal val="visible"/>
                                      </p:to>
                                    </p:set>
                                    <p:animEffect transition="in" filter="fade">
                                      <p:cBhvr>
                                        <p:cTn id="69" dur="500"/>
                                        <p:tgtEl>
                                          <p:spTgt spid="40962">
                                            <p:txEl>
                                              <p:pRg st="16" end="1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5"/>
          <p:cNvSpPr>
            <a:spLocks noGrp="1"/>
          </p:cNvSpPr>
          <p:nvPr>
            <p:ph type="title"/>
          </p:nvPr>
        </p:nvSpPr>
        <p:spPr bwMode="auto">
          <a:xfrm>
            <a:off x="598488" y="57150"/>
            <a:ext cx="8229600" cy="1073150"/>
          </a:xfrm>
        </p:spPr>
        <p:txBody>
          <a:bodyPr/>
          <a:lstStyle/>
          <a:p>
            <a:pPr eaLnBrk="1" hangingPunct="1"/>
            <a:r>
              <a:rPr lang="en-US" dirty="0">
                <a:effectLst/>
                <a:ea typeface="Helvetica" charset="0"/>
                <a:cs typeface="Helvetica" charset="0"/>
              </a:rPr>
              <a:t>Video Search Exercise</a:t>
            </a:r>
            <a:endParaRPr lang="en-US" sz="4800" i="1" dirty="0">
              <a:effectLst/>
              <a:ea typeface="Helvetica" charset="0"/>
              <a:cs typeface="Helvetica" charset="0"/>
            </a:endParaRPr>
          </a:p>
        </p:txBody>
      </p:sp>
      <p:sp>
        <p:nvSpPr>
          <p:cNvPr id="5" name="TextBox 4"/>
          <p:cNvSpPr txBox="1">
            <a:spLocks noChangeArrowheads="1"/>
          </p:cNvSpPr>
          <p:nvPr/>
        </p:nvSpPr>
        <p:spPr bwMode="auto">
          <a:xfrm>
            <a:off x="592138" y="4204203"/>
            <a:ext cx="8829675" cy="2770187"/>
          </a:xfrm>
          <a:prstGeom prst="rect">
            <a:avLst/>
          </a:prstGeom>
          <a:noFill/>
          <a:ln w="9525">
            <a:noFill/>
            <a:miter lim="800000"/>
            <a:headEnd/>
            <a:tailEnd/>
          </a:ln>
        </p:spPr>
        <p:txBody>
          <a:bodyPr>
            <a:prstTxWarp prst="textNoShape">
              <a:avLst/>
            </a:prstTxWarp>
            <a:spAutoFit/>
          </a:bodyPr>
          <a:lstStyle/>
          <a:p>
            <a:pPr marL="342900" indent="-342900">
              <a:spcAft>
                <a:spcPts val="600"/>
              </a:spcAft>
              <a:buFont typeface="Century Gothic" charset="0"/>
              <a:buAutoNum type="arabicPeriod"/>
            </a:pPr>
            <a:r>
              <a:rPr lang="en-US" dirty="0"/>
              <a:t>What was your main reason for choosing the key phrase? </a:t>
            </a:r>
          </a:p>
          <a:p>
            <a:pPr marL="342900" indent="-342900">
              <a:spcAft>
                <a:spcPts val="600"/>
              </a:spcAft>
              <a:buFont typeface="Century Gothic" charset="0"/>
              <a:buAutoNum type="arabicPeriod"/>
            </a:pPr>
            <a:r>
              <a:rPr lang="en-US" dirty="0"/>
              <a:t>What were the main reasons you did not choose other phrases?</a:t>
            </a:r>
          </a:p>
          <a:p>
            <a:pPr marL="342900" indent="-342900">
              <a:spcAft>
                <a:spcPts val="600"/>
              </a:spcAft>
              <a:buFont typeface="Century Gothic" charset="0"/>
              <a:buAutoNum type="arabicPeriod"/>
            </a:pPr>
            <a:r>
              <a:rPr lang="en-US" dirty="0"/>
              <a:t>Are protein dynamics shown, or do you need to infer that they are at work? </a:t>
            </a:r>
          </a:p>
          <a:p>
            <a:pPr marL="342900" indent="-342900">
              <a:spcAft>
                <a:spcPts val="600"/>
              </a:spcAft>
              <a:buFont typeface="Century Gothic" charset="0"/>
              <a:buAutoNum type="arabicPeriod"/>
            </a:pPr>
            <a:r>
              <a:rPr lang="en-US" dirty="0"/>
              <a:t>How confident are you in your answers? Why? What else would you need to know to increase your confidence?  </a:t>
            </a:r>
          </a:p>
          <a:p>
            <a:pPr marL="342900" indent="-342900">
              <a:spcAft>
                <a:spcPts val="600"/>
              </a:spcAft>
              <a:buFont typeface="Century Gothic" charset="0"/>
              <a:buAutoNum type="arabicPeriod"/>
            </a:pPr>
            <a:r>
              <a:rPr lang="en-US" dirty="0"/>
              <a:t>What questions does the video prompt you to ask?</a:t>
            </a:r>
          </a:p>
          <a:p>
            <a:pPr marL="342900" indent="-342900">
              <a:spcAft>
                <a:spcPts val="600"/>
              </a:spcAft>
            </a:pPr>
            <a:endParaRPr lang="en-US" dirty="0"/>
          </a:p>
          <a:p>
            <a:pPr marL="342900" indent="-342900">
              <a:buFont typeface="Century Gothic" charset="0"/>
              <a:buAutoNum type="arabicPeriod"/>
            </a:pPr>
            <a:endParaRPr lang="en-US" dirty="0"/>
          </a:p>
        </p:txBody>
      </p:sp>
      <p:sp>
        <p:nvSpPr>
          <p:cNvPr id="6" name="Title 5"/>
          <p:cNvSpPr txBox="1">
            <a:spLocks/>
          </p:cNvSpPr>
          <p:nvPr/>
        </p:nvSpPr>
        <p:spPr bwMode="auto">
          <a:xfrm>
            <a:off x="592138" y="468258"/>
            <a:ext cx="8229600" cy="1073150"/>
          </a:xfrm>
          <a:prstGeom prst="rect">
            <a:avLst/>
          </a:prstGeom>
          <a:noFill/>
          <a:ln w="9525">
            <a:noFill/>
            <a:miter lim="800000"/>
            <a:headEnd/>
            <a:tailEnd/>
          </a:ln>
        </p:spPr>
        <p:txBody>
          <a:bodyPr anchor="b">
            <a:prstTxWarp prst="textNoShape">
              <a:avLst/>
            </a:prstTxWarp>
          </a:bodyPr>
          <a:lstStyle/>
          <a:p>
            <a:pPr algn="ctr">
              <a:lnSpc>
                <a:spcPts val="5800"/>
              </a:lnSpc>
            </a:pPr>
            <a:r>
              <a:rPr lang="en-US" sz="3200" i="1" dirty="0">
                <a:solidFill>
                  <a:srgbClr val="7F7F7F"/>
                </a:solidFill>
                <a:latin typeface="+mj-lt"/>
                <a:ea typeface="Helvetica" charset="0"/>
                <a:cs typeface="Helvetica" charset="0"/>
              </a:rPr>
              <a:t>Think Pair Share</a:t>
            </a:r>
          </a:p>
        </p:txBody>
      </p:sp>
      <p:sp>
        <p:nvSpPr>
          <p:cNvPr id="7" name="TextBox 6"/>
          <p:cNvSpPr txBox="1">
            <a:spLocks noChangeArrowheads="1"/>
          </p:cNvSpPr>
          <p:nvPr/>
        </p:nvSpPr>
        <p:spPr bwMode="auto">
          <a:xfrm>
            <a:off x="719138" y="1703555"/>
            <a:ext cx="7732712" cy="2862263"/>
          </a:xfrm>
          <a:prstGeom prst="rect">
            <a:avLst/>
          </a:prstGeom>
          <a:noFill/>
          <a:ln w="9525">
            <a:noFill/>
            <a:miter lim="800000"/>
            <a:headEnd/>
            <a:tailEnd/>
          </a:ln>
        </p:spPr>
        <p:txBody>
          <a:bodyPr>
            <a:prstTxWarp prst="textNoShape">
              <a:avLst/>
            </a:prstTxWarp>
            <a:spAutoFit/>
          </a:bodyPr>
          <a:lstStyle/>
          <a:p>
            <a:pPr marL="342900" indent="-342900">
              <a:buFontTx/>
              <a:buAutoNum type="arabicPeriod"/>
            </a:pPr>
            <a:r>
              <a:rPr lang="en-US" dirty="0"/>
              <a:t>With your </a:t>
            </a:r>
            <a:r>
              <a:rPr lang="en-US" dirty="0" smtClean="0"/>
              <a:t>peer, go </a:t>
            </a:r>
            <a:r>
              <a:rPr lang="en-US" dirty="0"/>
              <a:t>to You Tube</a:t>
            </a:r>
          </a:p>
          <a:p>
            <a:pPr marL="342900" indent="-342900">
              <a:buFontTx/>
              <a:buAutoNum type="arabicPeriod"/>
            </a:pPr>
            <a:r>
              <a:rPr lang="en-US" dirty="0"/>
              <a:t>Search for video using one of these key phrases </a:t>
            </a:r>
          </a:p>
          <a:p>
            <a:pPr marL="800100" lvl="1" indent="-342900">
              <a:buFont typeface="Arial" charset="0"/>
              <a:buChar char="•"/>
            </a:pPr>
            <a:r>
              <a:rPr lang="en-US" dirty="0" err="1"/>
              <a:t>Treadmilling</a:t>
            </a:r>
            <a:r>
              <a:rPr lang="en-US" dirty="0"/>
              <a:t> Macrophage</a:t>
            </a:r>
          </a:p>
          <a:p>
            <a:pPr marL="800100" lvl="1" indent="-342900">
              <a:buFont typeface="Arial" charset="0"/>
              <a:buChar char="•"/>
            </a:pPr>
            <a:r>
              <a:rPr lang="en-US" dirty="0"/>
              <a:t>Crawling </a:t>
            </a:r>
            <a:r>
              <a:rPr lang="en-US" dirty="0" err="1"/>
              <a:t>Neutrophil</a:t>
            </a:r>
            <a:r>
              <a:rPr lang="en-US" dirty="0"/>
              <a:t> Chasing a bacterium</a:t>
            </a:r>
          </a:p>
          <a:p>
            <a:pPr marL="800100" lvl="1" indent="-342900">
              <a:buFont typeface="Arial" charset="0"/>
              <a:buChar char="•"/>
            </a:pPr>
            <a:r>
              <a:rPr lang="en-US" dirty="0" err="1"/>
              <a:t>Cyclosis/Cytoplasmic</a:t>
            </a:r>
            <a:r>
              <a:rPr lang="en-US" dirty="0"/>
              <a:t> streaming in plant cells</a:t>
            </a:r>
          </a:p>
          <a:p>
            <a:pPr marL="800100" lvl="1" indent="-342900">
              <a:buFont typeface="Arial" charset="0"/>
              <a:buChar char="•"/>
            </a:pPr>
            <a:r>
              <a:rPr lang="en-US" dirty="0"/>
              <a:t>Microtubule Dynamic Instability</a:t>
            </a:r>
          </a:p>
          <a:p>
            <a:pPr marL="800100" lvl="1" indent="-342900">
              <a:buFont typeface="Arial" charset="0"/>
              <a:buChar char="•"/>
            </a:pPr>
            <a:r>
              <a:rPr lang="en-US" dirty="0"/>
              <a:t>Apoptosis (</a:t>
            </a:r>
            <a:r>
              <a:rPr lang="en-US" dirty="0" err="1"/>
              <a:t>garlandscience</a:t>
            </a:r>
            <a:r>
              <a:rPr lang="en-US" dirty="0"/>
              <a:t>) </a:t>
            </a:r>
          </a:p>
          <a:p>
            <a:pPr marL="800100" lvl="1" indent="-342900">
              <a:buFont typeface="Arial" charset="0"/>
              <a:buChar char="•"/>
            </a:pPr>
            <a:r>
              <a:rPr lang="en-US" dirty="0"/>
              <a:t>Be still my beating stem cell heart</a:t>
            </a:r>
          </a:p>
          <a:p>
            <a:pPr marL="800100" lvl="1" indent="-342900">
              <a:buFont typeface="Arial" charset="0"/>
              <a:buChar char="•"/>
            </a:pPr>
            <a:endParaRPr lang="en-US" dirty="0"/>
          </a:p>
          <a:p>
            <a:pPr marL="800100" lvl="1" indent="-342900">
              <a:buFont typeface="Arial" charset="0"/>
              <a:buChar char="•"/>
            </a:pPr>
            <a:endParaRPr lang="en-US" dirty="0"/>
          </a:p>
        </p:txBody>
      </p:sp>
      <p:pic>
        <p:nvPicPr>
          <p:cNvPr id="8" name="Picture 7" descr="Logo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8482" y="6370090"/>
            <a:ext cx="2255242" cy="342184"/>
          </a:xfrm>
          <a:prstGeom prst="rect">
            <a:avLst/>
          </a:prstGeom>
        </p:spPr>
      </p:pic>
    </p:spTree>
    <p:extLst>
      <p:ext uri="{BB962C8B-B14F-4D97-AF65-F5344CB8AC3E}">
        <p14:creationId xmlns:p14="http://schemas.microsoft.com/office/powerpoint/2010/main" val="1335424188"/>
      </p:ext>
    </p:extLst>
  </p:cSld>
  <p:clrMapOvr>
    <a:masterClrMapping/>
  </p:clrMapOvr>
  <p:transition xmlns:p14="http://schemas.microsoft.com/office/powerpoint/2010/main" spd="slow"/>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5"/>
          <p:cNvSpPr>
            <a:spLocks noGrp="1"/>
          </p:cNvSpPr>
          <p:nvPr>
            <p:ph type="title"/>
          </p:nvPr>
        </p:nvSpPr>
        <p:spPr bwMode="auto">
          <a:xfrm>
            <a:off x="598488" y="2619375"/>
            <a:ext cx="8229600" cy="1600200"/>
          </a:xfrm>
        </p:spPr>
        <p:txBody>
          <a:bodyPr/>
          <a:lstStyle/>
          <a:p>
            <a:pPr eaLnBrk="1" hangingPunct="1"/>
            <a:r>
              <a:rPr lang="en-US" dirty="0">
                <a:effectLst/>
                <a:ea typeface="Helvetica" charset="0"/>
                <a:cs typeface="Helvetica" charset="0"/>
              </a:rPr>
              <a:t>How Did We Arrive At This Definition of a Cell?</a:t>
            </a:r>
          </a:p>
        </p:txBody>
      </p:sp>
      <p:pic>
        <p:nvPicPr>
          <p:cNvPr id="3" name="Picture 2" descr="Logo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9330" y="6291690"/>
            <a:ext cx="2255242" cy="342184"/>
          </a:xfrm>
          <a:prstGeom prst="rect">
            <a:avLst/>
          </a:prstGeom>
        </p:spPr>
      </p:pic>
    </p:spTree>
    <p:extLst>
      <p:ext uri="{BB962C8B-B14F-4D97-AF65-F5344CB8AC3E}">
        <p14:creationId xmlns:p14="http://schemas.microsoft.com/office/powerpoint/2010/main" val="3444621769"/>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5"/>
          <p:cNvSpPr>
            <a:spLocks noGrp="1"/>
          </p:cNvSpPr>
          <p:nvPr>
            <p:ph type="title"/>
          </p:nvPr>
        </p:nvSpPr>
        <p:spPr bwMode="auto">
          <a:xfrm>
            <a:off x="-156776" y="2751642"/>
            <a:ext cx="9144000" cy="1073150"/>
          </a:xfrm>
        </p:spPr>
        <p:txBody>
          <a:bodyPr/>
          <a:lstStyle/>
          <a:p>
            <a:r>
              <a:rPr lang="en-US" dirty="0">
                <a:effectLst/>
                <a:ea typeface="Helvetica" charset="0"/>
                <a:cs typeface="Helvetica" charset="0"/>
              </a:rPr>
              <a:t>Evolution of </a:t>
            </a:r>
            <a:r>
              <a:rPr lang="en-US" dirty="0" smtClean="0">
                <a:effectLst/>
                <a:ea typeface="Helvetica" charset="0"/>
                <a:cs typeface="Helvetica" charset="0"/>
              </a:rPr>
              <a:t/>
            </a:r>
            <a:br>
              <a:rPr lang="en-US" dirty="0" smtClean="0">
                <a:effectLst/>
                <a:ea typeface="Helvetica" charset="0"/>
                <a:cs typeface="Helvetica" charset="0"/>
              </a:rPr>
            </a:br>
            <a:r>
              <a:rPr lang="en-US" dirty="0" smtClean="0">
                <a:effectLst/>
                <a:ea typeface="Helvetica" charset="0"/>
                <a:cs typeface="Helvetica" charset="0"/>
              </a:rPr>
              <a:t>Eukaryotic </a:t>
            </a:r>
            <a:r>
              <a:rPr lang="en-US" dirty="0">
                <a:effectLst/>
                <a:ea typeface="Helvetica" charset="0"/>
                <a:cs typeface="Helvetica" charset="0"/>
              </a:rPr>
              <a:t>Cells</a:t>
            </a:r>
            <a:br>
              <a:rPr lang="en-US" dirty="0">
                <a:effectLst/>
                <a:ea typeface="Helvetica" charset="0"/>
                <a:cs typeface="Helvetica" charset="0"/>
              </a:rPr>
            </a:br>
            <a:r>
              <a:rPr lang="en-US" sz="3200" i="1" dirty="0" smtClean="0">
                <a:solidFill>
                  <a:srgbClr val="7F7F7F"/>
                </a:solidFill>
                <a:effectLst/>
                <a:latin typeface="Helvetica" charset="0"/>
                <a:ea typeface="Helvetica" charset="0"/>
                <a:cs typeface="Helvetica" charset="0"/>
              </a:rPr>
              <a:t> </a:t>
            </a:r>
            <a:r>
              <a:rPr lang="en-US" sz="3200" i="1" dirty="0">
                <a:solidFill>
                  <a:srgbClr val="7F7F7F"/>
                </a:solidFill>
                <a:effectLst/>
                <a:latin typeface="Helvetica" charset="0"/>
                <a:ea typeface="Helvetica" charset="0"/>
                <a:cs typeface="Helvetica" charset="0"/>
              </a:rPr>
              <a:t>Lynn </a:t>
            </a:r>
            <a:r>
              <a:rPr lang="en-US" sz="3200" i="1" dirty="0">
                <a:solidFill>
                  <a:srgbClr val="7F7F7F"/>
                </a:solidFill>
                <a:latin typeface="Helvetica" charset="0"/>
                <a:ea typeface="Helvetica" charset="0"/>
                <a:cs typeface="Helvetica" charset="0"/>
              </a:rPr>
              <a:t>Margulis1970</a:t>
            </a:r>
            <a:r>
              <a:rPr lang="en-US" sz="3200" i="1" dirty="0" smtClean="0">
                <a:solidFill>
                  <a:srgbClr val="7F7F7F"/>
                </a:solidFill>
                <a:effectLst/>
                <a:latin typeface="Helvetica" charset="0"/>
                <a:ea typeface="Helvetica" charset="0"/>
                <a:cs typeface="Helvetica" charset="0"/>
              </a:rPr>
              <a:t> </a:t>
            </a:r>
            <a:r>
              <a:rPr lang="en-US" sz="3200" i="1" dirty="0">
                <a:solidFill>
                  <a:srgbClr val="7F7F7F"/>
                </a:solidFill>
                <a:effectLst/>
                <a:latin typeface="Helvetica" charset="0"/>
                <a:ea typeface="Helvetica" charset="0"/>
                <a:cs typeface="Helvetica" charset="0"/>
              </a:rPr>
              <a:t/>
            </a:r>
            <a:br>
              <a:rPr lang="en-US" sz="3200" i="1" dirty="0">
                <a:solidFill>
                  <a:srgbClr val="7F7F7F"/>
                </a:solidFill>
                <a:effectLst/>
                <a:latin typeface="Helvetica" charset="0"/>
                <a:ea typeface="Helvetica" charset="0"/>
                <a:cs typeface="Helvetica" charset="0"/>
              </a:rPr>
            </a:br>
            <a:r>
              <a:rPr lang="en-US" sz="3200" i="1" dirty="0" smtClean="0">
                <a:solidFill>
                  <a:srgbClr val="7F7F7F"/>
                </a:solidFill>
                <a:effectLst/>
                <a:latin typeface="Helvetica" charset="0"/>
                <a:ea typeface="Helvetica" charset="0"/>
                <a:cs typeface="Helvetica" charset="0"/>
              </a:rPr>
              <a:t>McGraw Hill Chapt 4: Endosymbiosis  </a:t>
            </a:r>
            <a:r>
              <a:rPr lang="en-US" sz="3200" i="1" dirty="0">
                <a:solidFill>
                  <a:srgbClr val="7F7F7F"/>
                </a:solidFill>
                <a:effectLst/>
                <a:latin typeface="Helvetica" charset="0"/>
                <a:ea typeface="Helvetica" charset="0"/>
                <a:cs typeface="Helvetica" charset="0"/>
              </a:rPr>
              <a:t/>
            </a:r>
            <a:br>
              <a:rPr lang="en-US" sz="3200" i="1" dirty="0">
                <a:solidFill>
                  <a:srgbClr val="7F7F7F"/>
                </a:solidFill>
                <a:effectLst/>
                <a:latin typeface="Helvetica" charset="0"/>
                <a:ea typeface="Helvetica" charset="0"/>
                <a:cs typeface="Helvetica" charset="0"/>
              </a:rPr>
            </a:br>
            <a:endParaRPr lang="en-US" sz="3200" dirty="0">
              <a:solidFill>
                <a:srgbClr val="7F7F7F"/>
              </a:solidFill>
              <a:effectLst/>
              <a:latin typeface="Helvetica" charset="0"/>
              <a:ea typeface="Helvetica" charset="0"/>
              <a:cs typeface="Helvetica" charset="0"/>
            </a:endParaRPr>
          </a:p>
        </p:txBody>
      </p:sp>
      <p:pic>
        <p:nvPicPr>
          <p:cNvPr id="3" name="Picture 2" descr="Logo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9330" y="6291690"/>
            <a:ext cx="2255242" cy="342184"/>
          </a:xfrm>
          <a:prstGeom prst="rect">
            <a:avLst/>
          </a:prstGeom>
        </p:spPr>
      </p:pic>
      <p:pic>
        <p:nvPicPr>
          <p:cNvPr id="4" name="Picture 3" descr="Video_icon1.png">
            <a:hlinkClick r:id="rId4"/>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13486" y="4501647"/>
            <a:ext cx="559345" cy="418489"/>
          </a:xfrm>
          <a:prstGeom prst="rect">
            <a:avLst/>
          </a:prstGeom>
        </p:spPr>
      </p:pic>
    </p:spTree>
    <p:extLst>
      <p:ext uri="{BB962C8B-B14F-4D97-AF65-F5344CB8AC3E}">
        <p14:creationId xmlns:p14="http://schemas.microsoft.com/office/powerpoint/2010/main" val="4269563202"/>
      </p:ext>
    </p:extLst>
  </p:cSld>
  <p:clrMapOvr>
    <a:masterClrMapping/>
  </p:clrMapOvr>
  <p:transition xmlns:p14="http://schemas.microsoft.com/office/powerpoint/2010/main" spd="slow"/>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5"/>
          <p:cNvSpPr>
            <a:spLocks noGrp="1"/>
          </p:cNvSpPr>
          <p:nvPr>
            <p:ph type="title"/>
          </p:nvPr>
        </p:nvSpPr>
        <p:spPr bwMode="auto">
          <a:xfrm>
            <a:off x="598488" y="149225"/>
            <a:ext cx="8229600" cy="1381125"/>
          </a:xfrm>
        </p:spPr>
        <p:txBody>
          <a:bodyPr/>
          <a:lstStyle/>
          <a:p>
            <a:r>
              <a:rPr lang="en-US" dirty="0">
                <a:effectLst/>
                <a:ea typeface="Helvetica" charset="0"/>
                <a:cs typeface="Helvetica" charset="0"/>
              </a:rPr>
              <a:t>Cell Theory: Structure</a:t>
            </a:r>
            <a:r>
              <a:rPr lang="en-US" dirty="0">
                <a:solidFill>
                  <a:srgbClr val="404040"/>
                </a:solidFill>
                <a:effectLst/>
                <a:latin typeface="Helvetica" charset="0"/>
                <a:ea typeface="Helvetica" charset="0"/>
                <a:cs typeface="Helvetica" charset="0"/>
              </a:rPr>
              <a:t/>
            </a:r>
            <a:br>
              <a:rPr lang="en-US" dirty="0">
                <a:solidFill>
                  <a:srgbClr val="404040"/>
                </a:solidFill>
                <a:effectLst/>
                <a:latin typeface="Helvetica" charset="0"/>
                <a:ea typeface="Helvetica" charset="0"/>
                <a:cs typeface="Helvetica" charset="0"/>
              </a:rPr>
            </a:br>
            <a:r>
              <a:rPr lang="en-US" sz="3200" i="1" dirty="0">
                <a:solidFill>
                  <a:schemeClr val="tx1">
                    <a:lumMod val="50000"/>
                    <a:lumOff val="50000"/>
                  </a:schemeClr>
                </a:solidFill>
                <a:effectLst/>
                <a:ea typeface="Helvetica" charset="0"/>
                <a:cs typeface="Helvetica" charset="0"/>
              </a:rPr>
              <a:t>Robert Hooke </a:t>
            </a:r>
            <a:r>
              <a:rPr lang="en-US" sz="3200" i="1" dirty="0" err="1" smtClean="0">
                <a:solidFill>
                  <a:schemeClr val="tx1">
                    <a:lumMod val="50000"/>
                    <a:lumOff val="50000"/>
                  </a:schemeClr>
                </a:solidFill>
                <a:effectLst/>
                <a:ea typeface="Helvetica" charset="0"/>
                <a:cs typeface="Helvetica" charset="0"/>
              </a:rPr>
              <a:t>Micrographia</a:t>
            </a:r>
            <a:r>
              <a:rPr lang="en-US" sz="3200" i="1" dirty="0">
                <a:solidFill>
                  <a:schemeClr val="tx1">
                    <a:lumMod val="50000"/>
                    <a:lumOff val="50000"/>
                  </a:schemeClr>
                </a:solidFill>
                <a:ea typeface="Helvetica" charset="0"/>
                <a:cs typeface="Helvetica" charset="0"/>
              </a:rPr>
              <a:t> 1665 </a:t>
            </a:r>
            <a:endParaRPr lang="en-US" sz="3200" i="1" dirty="0">
              <a:solidFill>
                <a:schemeClr val="tx1">
                  <a:lumMod val="50000"/>
                  <a:lumOff val="50000"/>
                </a:schemeClr>
              </a:solidFill>
              <a:effectLst/>
              <a:ea typeface="Helvetica" charset="0"/>
              <a:cs typeface="Helvetica" charset="0"/>
            </a:endParaRPr>
          </a:p>
        </p:txBody>
      </p:sp>
      <p:pic>
        <p:nvPicPr>
          <p:cNvPr id="4" name="Picture 3"/>
          <p:cNvPicPr>
            <a:picLocks noChangeAspect="1"/>
          </p:cNvPicPr>
          <p:nvPr/>
        </p:nvPicPr>
        <p:blipFill>
          <a:blip r:embed="rId3"/>
          <a:stretch>
            <a:fillRect/>
          </a:stretch>
        </p:blipFill>
        <p:spPr>
          <a:xfrm>
            <a:off x="2641054" y="1414062"/>
            <a:ext cx="3419158" cy="4934985"/>
          </a:xfrm>
          <a:prstGeom prst="roundRect">
            <a:avLst>
              <a:gd name="adj" fmla="val 8594"/>
            </a:avLst>
          </a:prstGeom>
          <a:solidFill>
            <a:srgbClr val="FFFFFF">
              <a:shade val="85000"/>
            </a:srgbClr>
          </a:solidFill>
          <a:ln>
            <a:noFill/>
          </a:ln>
          <a:effectLst/>
        </p:spPr>
      </p:pic>
      <p:sp>
        <p:nvSpPr>
          <p:cNvPr id="24580" name="Rectangle 4"/>
          <p:cNvSpPr>
            <a:spLocks noChangeArrowheads="1"/>
          </p:cNvSpPr>
          <p:nvPr/>
        </p:nvSpPr>
        <p:spPr bwMode="auto">
          <a:xfrm>
            <a:off x="3101975" y="6292850"/>
            <a:ext cx="2768600" cy="522288"/>
          </a:xfrm>
          <a:prstGeom prst="rect">
            <a:avLst/>
          </a:prstGeom>
          <a:noFill/>
          <a:ln w="9525">
            <a:noFill/>
            <a:miter lim="800000"/>
            <a:headEnd/>
            <a:tailEnd/>
          </a:ln>
        </p:spPr>
        <p:txBody>
          <a:bodyPr>
            <a:prstTxWarp prst="textNoShape">
              <a:avLst/>
            </a:prstTxWarp>
            <a:spAutoFit/>
          </a:bodyPr>
          <a:lstStyle/>
          <a:p>
            <a:r>
              <a:rPr lang="en-US" sz="1400">
                <a:solidFill>
                  <a:srgbClr val="404040"/>
                </a:solidFill>
                <a:latin typeface="Helvetica" charset="0"/>
                <a:ea typeface="Helvetica" charset="0"/>
                <a:cs typeface="Helvetica" charset="0"/>
              </a:rPr>
              <a:t>Drawing of the structure of </a:t>
            </a:r>
          </a:p>
          <a:p>
            <a:r>
              <a:rPr lang="en-US" sz="1400">
                <a:solidFill>
                  <a:srgbClr val="404040"/>
                </a:solidFill>
                <a:latin typeface="Helvetica" charset="0"/>
                <a:ea typeface="Helvetica" charset="0"/>
                <a:cs typeface="Helvetica" charset="0"/>
              </a:rPr>
              <a:t>cork by Hooke in </a:t>
            </a:r>
            <a:r>
              <a:rPr lang="en-US" sz="1400" i="1">
                <a:latin typeface="Palatino Linotype" pitchFamily="-84" charset="0"/>
                <a:hlinkClick r:id="rId4"/>
              </a:rPr>
              <a:t>Micrographia</a:t>
            </a:r>
            <a:endParaRPr lang="en-US" sz="1400">
              <a:latin typeface="Palatino Linotype" pitchFamily="-84" charset="0"/>
            </a:endParaRPr>
          </a:p>
        </p:txBody>
      </p:sp>
    </p:spTree>
    <p:extLst>
      <p:ext uri="{BB962C8B-B14F-4D97-AF65-F5344CB8AC3E}">
        <p14:creationId xmlns:p14="http://schemas.microsoft.com/office/powerpoint/2010/main" val="1471450331"/>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5"/>
          <p:cNvSpPr>
            <a:spLocks noGrp="1"/>
          </p:cNvSpPr>
          <p:nvPr>
            <p:ph type="title"/>
          </p:nvPr>
        </p:nvSpPr>
        <p:spPr bwMode="auto">
          <a:xfrm>
            <a:off x="598488" y="149225"/>
            <a:ext cx="8229600" cy="1381125"/>
          </a:xfrm>
        </p:spPr>
        <p:txBody>
          <a:bodyPr/>
          <a:lstStyle/>
          <a:p>
            <a:pPr eaLnBrk="1" hangingPunct="1"/>
            <a:r>
              <a:rPr lang="en-US" dirty="0">
                <a:effectLst/>
                <a:ea typeface="Helvetica" charset="0"/>
                <a:cs typeface="Helvetica" charset="0"/>
              </a:rPr>
              <a:t>Cell Theory: Composition</a:t>
            </a:r>
            <a:br>
              <a:rPr lang="en-US" dirty="0">
                <a:effectLst/>
                <a:ea typeface="Helvetica" charset="0"/>
                <a:cs typeface="Helvetica" charset="0"/>
              </a:rPr>
            </a:br>
            <a:r>
              <a:rPr lang="en-US" sz="3200" i="1" dirty="0">
                <a:solidFill>
                  <a:schemeClr val="tx1">
                    <a:lumMod val="50000"/>
                    <a:lumOff val="50000"/>
                  </a:schemeClr>
                </a:solidFill>
                <a:effectLst/>
                <a:latin typeface="Helvetica" charset="0"/>
                <a:ea typeface="Helvetica" charset="0"/>
                <a:cs typeface="Helvetica" charset="0"/>
              </a:rPr>
              <a:t>Anton Van Leeuwenhoek 1683</a:t>
            </a:r>
          </a:p>
        </p:txBody>
      </p:sp>
      <p:sp>
        <p:nvSpPr>
          <p:cNvPr id="26627" name="Rectangle 4"/>
          <p:cNvSpPr>
            <a:spLocks noChangeArrowheads="1"/>
          </p:cNvSpPr>
          <p:nvPr/>
        </p:nvSpPr>
        <p:spPr bwMode="auto">
          <a:xfrm>
            <a:off x="1566863" y="6164625"/>
            <a:ext cx="6772275" cy="306388"/>
          </a:xfrm>
          <a:prstGeom prst="rect">
            <a:avLst/>
          </a:prstGeom>
          <a:noFill/>
          <a:ln w="9525">
            <a:noFill/>
            <a:miter lim="800000"/>
            <a:headEnd/>
            <a:tailEnd/>
          </a:ln>
        </p:spPr>
        <p:txBody>
          <a:bodyPr>
            <a:prstTxWarp prst="textNoShape">
              <a:avLst/>
            </a:prstTxWarp>
            <a:spAutoFit/>
          </a:bodyPr>
          <a:lstStyle/>
          <a:p>
            <a:r>
              <a:rPr lang="en-US" sz="1400" dirty="0">
                <a:solidFill>
                  <a:srgbClr val="404040"/>
                </a:solidFill>
                <a:latin typeface="Helvetica" charset="0"/>
                <a:ea typeface="Helvetica" charset="0"/>
                <a:cs typeface="Helvetica" charset="0"/>
              </a:rPr>
              <a:t>Microscope sketch to capture the first living bacteria, red blood cells and sperm.</a:t>
            </a:r>
            <a:endParaRPr lang="en-US" sz="1400" dirty="0">
              <a:latin typeface="Palatino Linotype" pitchFamily="-84" charset="0"/>
            </a:endParaRPr>
          </a:p>
        </p:txBody>
      </p:sp>
      <p:pic>
        <p:nvPicPr>
          <p:cNvPr id="6" name="Picture 5"/>
          <p:cNvPicPr>
            <a:picLocks noChangeAspect="1"/>
          </p:cNvPicPr>
          <p:nvPr/>
        </p:nvPicPr>
        <p:blipFill>
          <a:blip r:embed="rId3"/>
          <a:stretch>
            <a:fillRect/>
          </a:stretch>
        </p:blipFill>
        <p:spPr>
          <a:xfrm>
            <a:off x="1316561" y="1531505"/>
            <a:ext cx="6783211" cy="458354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Picture 4" descr="Logos.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4414" y="6464170"/>
            <a:ext cx="2255242" cy="342184"/>
          </a:xfrm>
          <a:prstGeom prst="rect">
            <a:avLst/>
          </a:prstGeom>
        </p:spPr>
      </p:pic>
    </p:spTree>
    <p:extLst>
      <p:ext uri="{BB962C8B-B14F-4D97-AF65-F5344CB8AC3E}">
        <p14:creationId xmlns:p14="http://schemas.microsoft.com/office/powerpoint/2010/main" val="2314841519"/>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5"/>
          <p:cNvSpPr>
            <a:spLocks noGrp="1"/>
          </p:cNvSpPr>
          <p:nvPr>
            <p:ph type="title"/>
          </p:nvPr>
        </p:nvSpPr>
        <p:spPr bwMode="auto">
          <a:xfrm>
            <a:off x="598488" y="326360"/>
            <a:ext cx="8229600" cy="942975"/>
          </a:xfrm>
        </p:spPr>
        <p:txBody>
          <a:bodyPr/>
          <a:lstStyle/>
          <a:p>
            <a:r>
              <a:rPr lang="en-US" dirty="0">
                <a:effectLst/>
                <a:latin typeface="Helvetica" charset="0"/>
                <a:ea typeface="Helvetica" charset="0"/>
                <a:cs typeface="Helvetica" charset="0"/>
              </a:rPr>
              <a:t>Cell Theory: Unit of Life</a:t>
            </a:r>
            <a:br>
              <a:rPr lang="en-US" dirty="0">
                <a:effectLst/>
                <a:latin typeface="Helvetica" charset="0"/>
                <a:ea typeface="Helvetica" charset="0"/>
                <a:cs typeface="Helvetica" charset="0"/>
              </a:rPr>
            </a:br>
            <a:r>
              <a:rPr lang="en-US" sz="3200" i="1" dirty="0" err="1">
                <a:solidFill>
                  <a:schemeClr val="tx1">
                    <a:lumMod val="50000"/>
                    <a:lumOff val="50000"/>
                  </a:schemeClr>
                </a:solidFill>
                <a:effectLst/>
                <a:latin typeface="Helvetica" charset="0"/>
                <a:ea typeface="Helvetica" charset="0"/>
                <a:cs typeface="Helvetica" charset="0"/>
              </a:rPr>
              <a:t>Schleiden</a:t>
            </a:r>
            <a:r>
              <a:rPr lang="en-US" sz="3200" i="1" dirty="0">
                <a:solidFill>
                  <a:schemeClr val="tx1">
                    <a:lumMod val="50000"/>
                    <a:lumOff val="50000"/>
                  </a:schemeClr>
                </a:solidFill>
                <a:effectLst/>
                <a:latin typeface="Helvetica" charset="0"/>
                <a:ea typeface="Helvetica" charset="0"/>
                <a:cs typeface="Helvetica" charset="0"/>
              </a:rPr>
              <a:t> &amp; Schwann </a:t>
            </a:r>
            <a:r>
              <a:rPr lang="en-US" sz="3200" i="1" dirty="0">
                <a:solidFill>
                  <a:schemeClr val="tx1">
                    <a:lumMod val="50000"/>
                    <a:lumOff val="50000"/>
                  </a:schemeClr>
                </a:solidFill>
                <a:latin typeface="Helvetica" charset="0"/>
                <a:ea typeface="Helvetica" charset="0"/>
                <a:cs typeface="Helvetica" charset="0"/>
              </a:rPr>
              <a:t>Das Meer1839 </a:t>
            </a:r>
            <a:endParaRPr lang="en-US" sz="3200" i="1" dirty="0">
              <a:solidFill>
                <a:schemeClr val="tx1">
                  <a:lumMod val="50000"/>
                  <a:lumOff val="50000"/>
                </a:schemeClr>
              </a:solidFill>
              <a:effectLst/>
              <a:latin typeface="Helvetica" charset="0"/>
              <a:ea typeface="Helvetica" charset="0"/>
              <a:cs typeface="Helvetica" charset="0"/>
            </a:endParaRPr>
          </a:p>
        </p:txBody>
      </p:sp>
      <p:pic>
        <p:nvPicPr>
          <p:cNvPr id="7" name="Picture 6"/>
          <p:cNvPicPr>
            <a:picLocks noChangeAspect="1"/>
          </p:cNvPicPr>
          <p:nvPr/>
        </p:nvPicPr>
        <p:blipFill>
          <a:blip r:embed="rId3"/>
          <a:stretch>
            <a:fillRect/>
          </a:stretch>
        </p:blipFill>
        <p:spPr>
          <a:xfrm>
            <a:off x="3041380" y="1556653"/>
            <a:ext cx="3188874" cy="4735950"/>
          </a:xfrm>
          <a:prstGeom prst="roundRect">
            <a:avLst>
              <a:gd name="adj" fmla="val 4717"/>
            </a:avLst>
          </a:prstGeom>
          <a:solidFill>
            <a:srgbClr val="FFFFFF">
              <a:shade val="85000"/>
            </a:srgbClr>
          </a:solidFill>
          <a:ln>
            <a:noFill/>
          </a:ln>
          <a:effectLst/>
        </p:spPr>
      </p:pic>
      <p:sp>
        <p:nvSpPr>
          <p:cNvPr id="28676" name="Rectangle 7"/>
          <p:cNvSpPr>
            <a:spLocks noChangeArrowheads="1"/>
          </p:cNvSpPr>
          <p:nvPr/>
        </p:nvSpPr>
        <p:spPr bwMode="auto">
          <a:xfrm>
            <a:off x="3130550" y="6292850"/>
            <a:ext cx="3028950" cy="522288"/>
          </a:xfrm>
          <a:prstGeom prst="rect">
            <a:avLst/>
          </a:prstGeom>
          <a:noFill/>
          <a:ln w="9525">
            <a:noFill/>
            <a:miter lim="800000"/>
            <a:headEnd/>
            <a:tailEnd/>
          </a:ln>
        </p:spPr>
        <p:txBody>
          <a:bodyPr>
            <a:prstTxWarp prst="textNoShape">
              <a:avLst/>
            </a:prstTxWarp>
            <a:spAutoFit/>
          </a:bodyPr>
          <a:lstStyle/>
          <a:p>
            <a:pPr algn="ctr"/>
            <a:r>
              <a:rPr lang="en-US" sz="1400" i="1">
                <a:solidFill>
                  <a:srgbClr val="262626"/>
                </a:solidFill>
                <a:latin typeface="Helvetica" charset="0"/>
                <a:ea typeface="Helvetica" charset="0"/>
                <a:cs typeface="Helvetica" charset="0"/>
              </a:rPr>
              <a:t>"The Development of the Medusæ</a:t>
            </a:r>
            <a:r>
              <a:rPr lang="ja-JP" altLang="en-US" sz="1400" i="1">
                <a:solidFill>
                  <a:srgbClr val="262626"/>
                </a:solidFill>
                <a:latin typeface="Helvetica" charset="0"/>
                <a:ea typeface="Helvetica" charset="0"/>
                <a:cs typeface="Helvetica" charset="0"/>
              </a:rPr>
              <a:t>”</a:t>
            </a:r>
            <a:r>
              <a:rPr lang="en-US" altLang="ja-JP" sz="1400">
                <a:solidFill>
                  <a:srgbClr val="262626"/>
                </a:solidFill>
                <a:latin typeface="Helvetica" charset="0"/>
                <a:ea typeface="Helvetica" charset="0"/>
                <a:cs typeface="Helvetica" charset="0"/>
              </a:rPr>
              <a:t> by Schleiden in </a:t>
            </a:r>
            <a:r>
              <a:rPr lang="en-US" altLang="ja-JP" sz="1400" i="1">
                <a:solidFill>
                  <a:srgbClr val="262626"/>
                </a:solidFill>
                <a:latin typeface="Helvetica" charset="0"/>
                <a:ea typeface="Helvetica" charset="0"/>
                <a:cs typeface="Helvetica" charset="0"/>
              </a:rPr>
              <a:t>Das Meer</a:t>
            </a:r>
            <a:endParaRPr lang="en-US" sz="1400" i="1">
              <a:solidFill>
                <a:srgbClr val="262626"/>
              </a:solidFill>
              <a:latin typeface="Helvetica" charset="0"/>
              <a:ea typeface="Helvetica" charset="0"/>
              <a:cs typeface="Helvetica" charset="0"/>
            </a:endParaRPr>
          </a:p>
        </p:txBody>
      </p:sp>
      <p:pic>
        <p:nvPicPr>
          <p:cNvPr id="5" name="Picture 4" descr="Logos.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9330" y="6291690"/>
            <a:ext cx="2255242" cy="342184"/>
          </a:xfrm>
          <a:prstGeom prst="rect">
            <a:avLst/>
          </a:prstGeom>
        </p:spPr>
      </p:pic>
    </p:spTree>
    <p:extLst>
      <p:ext uri="{BB962C8B-B14F-4D97-AF65-F5344CB8AC3E}">
        <p14:creationId xmlns:p14="http://schemas.microsoft.com/office/powerpoint/2010/main" val="2218310322"/>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5"/>
          <p:cNvSpPr>
            <a:spLocks noGrp="1"/>
          </p:cNvSpPr>
          <p:nvPr>
            <p:ph type="title"/>
          </p:nvPr>
        </p:nvSpPr>
        <p:spPr bwMode="auto">
          <a:xfrm>
            <a:off x="598488" y="429157"/>
            <a:ext cx="8229600" cy="942975"/>
          </a:xfrm>
        </p:spPr>
        <p:txBody>
          <a:bodyPr/>
          <a:lstStyle/>
          <a:p>
            <a:pPr eaLnBrk="1" hangingPunct="1"/>
            <a:r>
              <a:rPr lang="en-US" dirty="0">
                <a:effectLst/>
                <a:ea typeface="Helvetica" charset="0"/>
                <a:cs typeface="Helvetica" charset="0"/>
              </a:rPr>
              <a:t>Cell Theory: Regeneration</a:t>
            </a:r>
            <a:r>
              <a:rPr lang="en-US" dirty="0">
                <a:effectLst/>
                <a:latin typeface="Helvetica" charset="0"/>
                <a:ea typeface="Helvetica" charset="0"/>
                <a:cs typeface="Helvetica" charset="0"/>
              </a:rPr>
              <a:t/>
            </a:r>
            <a:br>
              <a:rPr lang="en-US" dirty="0">
                <a:effectLst/>
                <a:latin typeface="Helvetica" charset="0"/>
                <a:ea typeface="Helvetica" charset="0"/>
                <a:cs typeface="Helvetica" charset="0"/>
              </a:rPr>
            </a:br>
            <a:r>
              <a:rPr lang="en-US" sz="3200" i="1" dirty="0">
                <a:solidFill>
                  <a:schemeClr val="tx1">
                    <a:lumMod val="50000"/>
                    <a:lumOff val="50000"/>
                  </a:schemeClr>
                </a:solidFill>
                <a:effectLst/>
                <a:latin typeface="Helvetica" charset="0"/>
                <a:ea typeface="Helvetica" charset="0"/>
                <a:cs typeface="Helvetica" charset="0"/>
              </a:rPr>
              <a:t>Virchow &amp; </a:t>
            </a:r>
            <a:r>
              <a:rPr lang="en-US" sz="3200" i="1" dirty="0" err="1">
                <a:solidFill>
                  <a:schemeClr val="tx1">
                    <a:lumMod val="50000"/>
                    <a:lumOff val="50000"/>
                  </a:schemeClr>
                </a:solidFill>
                <a:effectLst/>
                <a:latin typeface="Helvetica" charset="0"/>
                <a:ea typeface="Helvetica" charset="0"/>
                <a:cs typeface="Helvetica" charset="0"/>
              </a:rPr>
              <a:t>Remak</a:t>
            </a:r>
            <a:r>
              <a:rPr lang="en-US" sz="3200" i="1" dirty="0">
                <a:solidFill>
                  <a:schemeClr val="tx1">
                    <a:lumMod val="50000"/>
                    <a:lumOff val="50000"/>
                  </a:schemeClr>
                </a:solidFill>
                <a:effectLst/>
                <a:latin typeface="Helvetica" charset="0"/>
                <a:ea typeface="Helvetica" charset="0"/>
                <a:cs typeface="Helvetica" charset="0"/>
              </a:rPr>
              <a:t> </a:t>
            </a:r>
            <a:r>
              <a:rPr lang="en-US" sz="3200" i="1" dirty="0">
                <a:solidFill>
                  <a:srgbClr val="7F7F7F"/>
                </a:solidFill>
                <a:effectLst/>
                <a:latin typeface="Helvetica" charset="0"/>
                <a:ea typeface="Helvetica" charset="0"/>
                <a:cs typeface="Helvetica" charset="0"/>
              </a:rPr>
              <a:t>1855  </a:t>
            </a:r>
          </a:p>
        </p:txBody>
      </p:sp>
      <p:sp>
        <p:nvSpPr>
          <p:cNvPr id="30724" name="Rectangle 10"/>
          <p:cNvSpPr>
            <a:spLocks noChangeArrowheads="1"/>
          </p:cNvSpPr>
          <p:nvPr/>
        </p:nvSpPr>
        <p:spPr bwMode="auto">
          <a:xfrm>
            <a:off x="1041400" y="5866175"/>
            <a:ext cx="7086600" cy="523220"/>
          </a:xfrm>
          <a:prstGeom prst="rect">
            <a:avLst/>
          </a:prstGeom>
          <a:noFill/>
          <a:ln w="9525">
            <a:noFill/>
            <a:miter lim="800000"/>
            <a:headEnd/>
            <a:tailEnd/>
          </a:ln>
        </p:spPr>
        <p:txBody>
          <a:bodyPr wrap="square">
            <a:prstTxWarp prst="textNoShape">
              <a:avLst/>
            </a:prstTxWarp>
            <a:spAutoFit/>
          </a:bodyPr>
          <a:lstStyle/>
          <a:p>
            <a:pPr algn="ctr"/>
            <a:r>
              <a:rPr lang="en-US" sz="1400" dirty="0" smtClean="0">
                <a:solidFill>
                  <a:srgbClr val="262626"/>
                </a:solidFill>
                <a:latin typeface="Helvetica" charset="0"/>
                <a:ea typeface="Helvetica" charset="0"/>
                <a:cs typeface="Helvetica" charset="0"/>
              </a:rPr>
              <a:t>Immunofluorescence confocal </a:t>
            </a:r>
            <a:r>
              <a:rPr lang="en-US" sz="1400" dirty="0">
                <a:solidFill>
                  <a:srgbClr val="262626"/>
                </a:solidFill>
                <a:latin typeface="Helvetica" charset="0"/>
                <a:ea typeface="Helvetica" charset="0"/>
                <a:cs typeface="Helvetica" charset="0"/>
              </a:rPr>
              <a:t>image of </a:t>
            </a:r>
            <a:r>
              <a:rPr lang="en-US" sz="1400" dirty="0" smtClean="0">
                <a:solidFill>
                  <a:srgbClr val="262626"/>
                </a:solidFill>
                <a:latin typeface="Helvetica" charset="0"/>
                <a:ea typeface="Helvetica" charset="0"/>
                <a:cs typeface="Helvetica" charset="0"/>
              </a:rPr>
              <a:t>a dividing sea </a:t>
            </a:r>
            <a:r>
              <a:rPr lang="en-US" sz="1400" dirty="0">
                <a:solidFill>
                  <a:srgbClr val="262626"/>
                </a:solidFill>
                <a:latin typeface="Helvetica" charset="0"/>
                <a:ea typeface="Helvetica" charset="0"/>
                <a:cs typeface="Helvetica" charset="0"/>
              </a:rPr>
              <a:t>urchin embryo undergoing cell </a:t>
            </a:r>
            <a:r>
              <a:rPr lang="en-US" sz="1400" dirty="0" smtClean="0">
                <a:solidFill>
                  <a:srgbClr val="262626"/>
                </a:solidFill>
                <a:latin typeface="Helvetica" charset="0"/>
                <a:ea typeface="Helvetica" charset="0"/>
                <a:cs typeface="Helvetica" charset="0"/>
              </a:rPr>
              <a:t>division taken by </a:t>
            </a:r>
            <a:r>
              <a:rPr lang="en-US" sz="1400" dirty="0" err="1" smtClean="0">
                <a:solidFill>
                  <a:srgbClr val="262626"/>
                </a:solidFill>
                <a:latin typeface="Helvetica" charset="0"/>
                <a:ea typeface="Helvetica" charset="0"/>
                <a:cs typeface="Helvetica" charset="0"/>
              </a:rPr>
              <a:t>Amro</a:t>
            </a:r>
            <a:r>
              <a:rPr lang="en-US" sz="1400" dirty="0" smtClean="0">
                <a:solidFill>
                  <a:srgbClr val="262626"/>
                </a:solidFill>
                <a:latin typeface="Helvetica" charset="0"/>
                <a:ea typeface="Helvetica" charset="0"/>
                <a:cs typeface="Helvetica" charset="0"/>
              </a:rPr>
              <a:t> </a:t>
            </a:r>
            <a:r>
              <a:rPr lang="en-US" sz="1400" dirty="0" err="1" smtClean="0">
                <a:solidFill>
                  <a:srgbClr val="262626"/>
                </a:solidFill>
                <a:latin typeface="Helvetica" charset="0"/>
                <a:ea typeface="Helvetica" charset="0"/>
                <a:cs typeface="Helvetica" charset="0"/>
              </a:rPr>
              <a:t>Hamdoun</a:t>
            </a:r>
            <a:r>
              <a:rPr lang="en-US" sz="1400" dirty="0" smtClean="0">
                <a:solidFill>
                  <a:srgbClr val="262626"/>
                </a:solidFill>
                <a:latin typeface="Helvetica" charset="0"/>
                <a:ea typeface="Helvetica" charset="0"/>
                <a:cs typeface="Helvetica" charset="0"/>
              </a:rPr>
              <a:t> UCSD</a:t>
            </a:r>
            <a:r>
              <a:rPr lang="en-US" sz="1400" dirty="0">
                <a:solidFill>
                  <a:srgbClr val="262626"/>
                </a:solidFill>
                <a:latin typeface="Helvetica" charset="0"/>
                <a:ea typeface="Helvetica" charset="0"/>
                <a:cs typeface="Helvetica" charset="0"/>
              </a:rPr>
              <a:t>. </a:t>
            </a:r>
            <a:r>
              <a:rPr lang="en-US" sz="1400" dirty="0" smtClean="0">
                <a:solidFill>
                  <a:srgbClr val="262626"/>
                </a:solidFill>
                <a:latin typeface="Helvetica" charset="0"/>
                <a:ea typeface="Helvetica" charset="0"/>
                <a:cs typeface="Helvetica" charset="0"/>
                <a:hlinkClick r:id="rId3"/>
              </a:rPr>
              <a:t>Link</a:t>
            </a:r>
            <a:endParaRPr lang="en-US" sz="1400" dirty="0">
              <a:solidFill>
                <a:srgbClr val="262626"/>
              </a:solidFill>
              <a:latin typeface="Helvetica" charset="0"/>
              <a:ea typeface="Helvetica" charset="0"/>
              <a:cs typeface="Helvetica" charset="0"/>
            </a:endParaRPr>
          </a:p>
        </p:txBody>
      </p:sp>
      <p:pic>
        <p:nvPicPr>
          <p:cNvPr id="5" name="Picture 4" descr="Logos.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5347" y="6462782"/>
            <a:ext cx="2255242" cy="342184"/>
          </a:xfrm>
          <a:prstGeom prst="rect">
            <a:avLst/>
          </a:prstGeom>
        </p:spPr>
      </p:pic>
      <p:pic>
        <p:nvPicPr>
          <p:cNvPr id="2" name="Picture 1" descr="2_cell_dividing Hamdoun.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73044" y="1728966"/>
            <a:ext cx="4202013" cy="404845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049098597"/>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Theme">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5879B"/>
      </a:hlink>
      <a:folHlink>
        <a:srgbClr val="826D7A"/>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Default Theme.thmx</Template>
  <TotalTime>716</TotalTime>
  <Words>10022</Words>
  <Application>Microsoft Macintosh PowerPoint</Application>
  <PresentationFormat>On-screen Show (4:3)</PresentationFormat>
  <Paragraphs>457</Paragraphs>
  <Slides>36</Slides>
  <Notes>34</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Default Theme</vt:lpstr>
      <vt:lpstr>PowerPoint Presentation</vt:lpstr>
      <vt:lpstr>Draw a Cell Exercise</vt:lpstr>
      <vt:lpstr>PowerPoint Presentation</vt:lpstr>
      <vt:lpstr>How Did We Arrive At This Definition of a Cell?</vt:lpstr>
      <vt:lpstr>Evolution of  Eukaryotic Cells  Lynn Margulis1970  McGraw Hill Chapt 4: Endosymbiosis   </vt:lpstr>
      <vt:lpstr>Cell Theory: Structure Robert Hooke Micrographia 1665 </vt:lpstr>
      <vt:lpstr>Cell Theory: Composition Anton Van Leeuwenhoek 1683</vt:lpstr>
      <vt:lpstr>Cell Theory: Unit of Life Schleiden &amp; Schwann Das Meer1839 </vt:lpstr>
      <vt:lpstr>Cell Theory: Regeneration Virchow &amp; Remak 1855  </vt:lpstr>
      <vt:lpstr>Cell Theory</vt:lpstr>
      <vt:lpstr>PowerPoint Presentation</vt:lpstr>
      <vt:lpstr>PowerPoint Presentation</vt:lpstr>
      <vt:lpstr>PowerPoint Presentation</vt:lpstr>
      <vt:lpstr>Dynamic Organelles Dynamic Endoplasmic Reticulum</vt:lpstr>
      <vt:lpstr>What is a Cell Line? ATCC</vt:lpstr>
      <vt:lpstr>PowerPoint Presentation</vt:lpstr>
      <vt:lpstr>PowerPoint Presentation</vt:lpstr>
      <vt:lpstr>PowerPoint Presentation</vt:lpstr>
      <vt:lpstr>PowerPoint Presentation</vt:lpstr>
      <vt:lpstr>PowerPoint Presentation</vt:lpstr>
      <vt:lpstr>Moving from  2D to 3D Culture Moving from in vitro to in vivo </vt:lpstr>
      <vt:lpstr>PowerPoint Presentation</vt:lpstr>
      <vt:lpstr>PowerPoint Presentation</vt:lpstr>
      <vt:lpstr>Making Body Parts Rebuilding Soldiers</vt:lpstr>
      <vt:lpstr>ECM extracellular matrix &amp; interstitial space </vt:lpstr>
      <vt:lpstr>How Does a Cell Respond  to Its Environment? Slime Mold Physarum Maze</vt:lpstr>
      <vt:lpstr>PowerPoint Presentation</vt:lpstr>
      <vt:lpstr>PowerPoint Presentation</vt:lpstr>
      <vt:lpstr>“The Central Dogma”  Appropriate Responses to Environmental Signals </vt:lpstr>
      <vt:lpstr>PowerPoint Presentation</vt:lpstr>
      <vt:lpstr>PowerPoint Presentation</vt:lpstr>
      <vt:lpstr>PowerPoint Presentation</vt:lpstr>
      <vt:lpstr>Amoeba Dictystelium cAMP signal</vt:lpstr>
      <vt:lpstr>PowerPoint Presentation</vt:lpstr>
      <vt:lpstr>Why Regulate Protein Activation Varies dependent on need</vt:lpstr>
      <vt:lpstr>Video Search Exercise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Emmanuel Nunez</dc:creator>
  <cp:lastModifiedBy>Katayoun Chamany</cp:lastModifiedBy>
  <cp:revision>62</cp:revision>
  <dcterms:created xsi:type="dcterms:W3CDTF">2013-08-14T15:41:22Z</dcterms:created>
  <dcterms:modified xsi:type="dcterms:W3CDTF">2016-02-26T08:40:17Z</dcterms:modified>
</cp:coreProperties>
</file>