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sldIdLst>
    <p:sldId id="263" r:id="rId2"/>
    <p:sldId id="294" r:id="rId3"/>
    <p:sldId id="272" r:id="rId4"/>
    <p:sldId id="291" r:id="rId5"/>
    <p:sldId id="273" r:id="rId6"/>
    <p:sldId id="282" r:id="rId7"/>
    <p:sldId id="274" r:id="rId8"/>
    <p:sldId id="289" r:id="rId9"/>
    <p:sldId id="290" r:id="rId10"/>
    <p:sldId id="276" r:id="rId11"/>
    <p:sldId id="278" r:id="rId12"/>
    <p:sldId id="285" r:id="rId13"/>
    <p:sldId id="286" r:id="rId14"/>
    <p:sldId id="295" r:id="rId15"/>
    <p:sldId id="288" r:id="rId16"/>
    <p:sldId id="296" r:id="rId17"/>
    <p:sldId id="299" r:id="rId18"/>
    <p:sldId id="269" r:id="rId19"/>
    <p:sldId id="297" r:id="rId20"/>
    <p:sldId id="292" r:id="rId21"/>
    <p:sldId id="293" r:id="rId22"/>
    <p:sldId id="284" r:id="rId23"/>
    <p:sldId id="279" r:id="rId24"/>
    <p:sldId id="280" r:id="rId25"/>
    <p:sldId id="281" r:id="rId26"/>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D8D8D"/>
    <a:srgbClr val="59ABB7"/>
    <a:srgbClr val="51A6B2"/>
    <a:srgbClr val="D948D9"/>
    <a:srgbClr val="DAD821"/>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906" autoAdjust="0"/>
  </p:normalViewPr>
  <p:slideViewPr>
    <p:cSldViewPr snapToGrid="0" snapToObjects="1">
      <p:cViewPr>
        <p:scale>
          <a:sx n="150" d="100"/>
          <a:sy n="150" d="100"/>
        </p:scale>
        <p:origin x="64" y="56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printerSettings" Target="printerSettings/printerSettings1.bin"/><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fld id="{530B4027-A0BC-D24F-BFF5-1BAFA186593D}" type="datetime1">
              <a:rPr lang="en-US"/>
              <a:pPr/>
              <a:t>2/7/16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fld id="{C432B4D8-27E8-8B40-B486-63F91BE80DC2}" type="slidenum">
              <a:rPr lang="en-US"/>
              <a:pPr/>
              <a:t>‹#›</a:t>
            </a:fld>
            <a:endParaRPr lang="en-US"/>
          </a:p>
        </p:txBody>
      </p:sp>
    </p:spTree>
    <p:extLst>
      <p:ext uri="{BB962C8B-B14F-4D97-AF65-F5344CB8AC3E}">
        <p14:creationId xmlns:p14="http://schemas.microsoft.com/office/powerpoint/2010/main" val="11780773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nytimes.com/2005/10/16/style/tmagazine/t_b_2136_2141_stemcell_.html?pagewanted=all&amp;_r=0" TargetMode="External"/><Relationship Id="rId4" Type="http://schemas.openxmlformats.org/officeDocument/2006/relationships/hyperlink" Target="http://www.scientificamerican.com/article.cfm?id=stem-cell-cosmetics" TargetMode="External"/><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nytimes.com/2005/10/16/style/tmagazine/t_b_2136_2141_stemcell_.html?pagewanted=all&amp;_r=0" TargetMode="External"/><Relationship Id="rId4" Type="http://schemas.openxmlformats.org/officeDocument/2006/relationships/hyperlink" Target="http://www.scientificamerican.com/article.cfm?id=stem-cell-cosmetics" TargetMode="External"/><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nytimes.com/2005/10/16/style/tmagazine/t_b_2136_2141_stemcell_.html?pagewanted=all&amp;_r=0" TargetMode="External"/><Relationship Id="rId4" Type="http://schemas.openxmlformats.org/officeDocument/2006/relationships/hyperlink" Target="http://www.scientificamerican.com/article.cfm?id=stem-cell-cosmetics" TargetMode="External"/><Relationship Id="rId5" Type="http://schemas.openxmlformats.org/officeDocument/2006/relationships/hyperlink" Target="http://personalcellsciences.com/stem-cells/" TargetMode="External"/><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hyperlink" Target="http://www.nbcnews.com/video/rock-center/47824570%2347824570"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 Id="rId3" Type="http://schemas.openxmlformats.org/officeDocument/2006/relationships/hyperlink" Target="http://www.cell-action.com/cell_cycle/cell_cycle.html"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ea typeface="ＭＳ Ｐゴシック" charset="0"/>
                <a:cs typeface="ＭＳ Ｐゴシック" charset="0"/>
              </a:rPr>
              <a:t>Each adult body cell ( somatic cell) has a finite life span, and can only divide a finite number of times before undergoing cell death. This is referred to as the </a:t>
            </a:r>
            <a:r>
              <a:rPr lang="en-US" dirty="0" err="1" smtClean="0">
                <a:latin typeface="Calibri" charset="0"/>
                <a:ea typeface="ＭＳ Ｐゴシック" charset="0"/>
                <a:cs typeface="ＭＳ Ｐゴシック" charset="0"/>
              </a:rPr>
              <a:t>Hayflick</a:t>
            </a:r>
            <a:r>
              <a:rPr lang="en-US" dirty="0" smtClean="0">
                <a:latin typeface="Calibri" charset="0"/>
                <a:ea typeface="ＭＳ Ｐゴシック" charset="0"/>
                <a:cs typeface="ＭＳ Ｐゴシック" charset="0"/>
              </a:rPr>
              <a:t> Limit.  At different points in our life span our cells respond to environmental signals in very specific ways. </a:t>
            </a:r>
          </a:p>
          <a:p>
            <a:pPr eaLnBrk="1" hangingPunct="1">
              <a:spcBef>
                <a:spcPct val="0"/>
              </a:spcBef>
            </a:pPr>
            <a:endParaRPr lang="en-US" dirty="0" smtClean="0">
              <a:latin typeface="Calibri" charset="0"/>
              <a:ea typeface="ＭＳ Ｐゴシック" charset="0"/>
              <a:cs typeface="ＭＳ Ｐゴシック" charset="0"/>
            </a:endParaRPr>
          </a:p>
          <a:p>
            <a:pPr eaLnBrk="1" hangingPunct="1">
              <a:spcBef>
                <a:spcPct val="0"/>
              </a:spcBef>
            </a:pPr>
            <a:r>
              <a:rPr lang="en-US" dirty="0" smtClean="0">
                <a:latin typeface="Calibri" charset="0"/>
                <a:ea typeface="ＭＳ Ｐゴシック" charset="0"/>
                <a:cs typeface="ＭＳ Ｐゴシック" charset="0"/>
              </a:rPr>
              <a:t>When trauma or infection occurs, cells die via programmed cell death and send a signal to other cells to migrate, differentiate, and repopulate the dying population of cells.</a:t>
            </a:r>
          </a:p>
          <a:p>
            <a:pPr eaLnBrk="1" hangingPunct="1">
              <a:spcBef>
                <a:spcPct val="0"/>
              </a:spcBef>
            </a:pPr>
            <a:endParaRPr lang="en-US" dirty="0" smtClean="0">
              <a:latin typeface="Calibri" charset="0"/>
              <a:ea typeface="ＭＳ Ｐゴシック" charset="0"/>
              <a:cs typeface="ＭＳ Ｐゴシック" charset="0"/>
            </a:endParaRPr>
          </a:p>
          <a:p>
            <a:pPr eaLnBrk="1" hangingPunct="1">
              <a:spcBef>
                <a:spcPct val="0"/>
              </a:spcBef>
            </a:pPr>
            <a:r>
              <a:rPr lang="en-US" dirty="0" smtClean="0">
                <a:latin typeface="Calibri" charset="0"/>
                <a:ea typeface="ＭＳ Ｐゴシック" charset="0"/>
                <a:cs typeface="ＭＳ Ｐゴシック" charset="0"/>
              </a:rPr>
              <a:t>As we age, our cells lose vital DNA information and undergo other cell structure changes that result in an inability to undergo cell division while maintaining genomic integrity and again undergo programmed cell death. </a:t>
            </a:r>
          </a:p>
          <a:p>
            <a:pPr eaLnBrk="1" hangingPunct="1">
              <a:spcBef>
                <a:spcPct val="0"/>
              </a:spcBef>
            </a:pPr>
            <a:r>
              <a:rPr lang="en-US" dirty="0" smtClean="0">
                <a:latin typeface="Calibri" charset="0"/>
                <a:ea typeface="ＭＳ Ｐゴシック" charset="0"/>
                <a:cs typeface="ＭＳ Ｐゴシック" charset="0"/>
              </a:rPr>
              <a:t>During embryonic development cells must undergo cell division rapidly and this is triggered by the fusion of the sperm and egg nuclei and the subsequent increase in calcium concentration in the cytoplasm of the zygote. </a:t>
            </a:r>
          </a:p>
          <a:p>
            <a:pPr eaLnBrk="1" hangingPunct="1">
              <a:spcBef>
                <a:spcPct val="0"/>
              </a:spcBef>
            </a:pPr>
            <a:r>
              <a:rPr lang="en-US" dirty="0" smtClean="0">
                <a:latin typeface="Calibri" charset="0"/>
                <a:ea typeface="ＭＳ Ｐゴシック" charset="0"/>
                <a:cs typeface="ＭＳ Ｐゴシック" charset="0"/>
              </a:rPr>
              <a:t>Cells can adopt these different responses at different times in our lives. They remain dynamic so that they can respond appropriately to signals in their environment</a:t>
            </a:r>
          </a:p>
          <a:p>
            <a:pPr eaLnBrk="1" hangingPunct="1">
              <a:spcBef>
                <a:spcPct val="0"/>
              </a:spcBef>
            </a:pPr>
            <a:r>
              <a:rPr lang="en-US" dirty="0" smtClean="0">
                <a:latin typeface="Calibri" charset="0"/>
                <a:ea typeface="ＭＳ Ｐゴシック" charset="0"/>
                <a:cs typeface="ＭＳ Ｐゴシック" charset="0"/>
              </a:rPr>
              <a:t>The response is dependent on the type of signal that is received by the cell, and the cell</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s ability to detect and respond to it </a:t>
            </a:r>
          </a:p>
          <a:p>
            <a:pPr eaLnBrk="1" hangingPunct="1">
              <a:spcBef>
                <a:spcPct val="0"/>
              </a:spcBef>
            </a:pPr>
            <a:endParaRPr lang="en-US" dirty="0" smtClean="0">
              <a:latin typeface="Calibri" charset="0"/>
              <a:ea typeface="ＭＳ Ｐゴシック" charset="0"/>
              <a:cs typeface="ＭＳ Ｐゴシック" charset="0"/>
            </a:endParaRPr>
          </a:p>
          <a:p>
            <a:pPr eaLnBrk="1" hangingPunct="1">
              <a:spcBef>
                <a:spcPct val="0"/>
              </a:spcBef>
            </a:pPr>
            <a:endParaRPr lang="en-US" dirty="0">
              <a:latin typeface="Calibri" charset="0"/>
              <a:ea typeface="ＭＳ Ｐゴシック" charset="0"/>
              <a:cs typeface="ＭＳ Ｐゴシック" charset="0"/>
            </a:endParaRPr>
          </a:p>
        </p:txBody>
      </p:sp>
      <p:sp>
        <p:nvSpPr>
          <p:cNvPr id="15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D65C7F1-A100-B648-B9A2-3AF26F8F5B88}" type="slidenum">
              <a:rPr lang="en-US" sz="1200">
                <a:latin typeface="Calibri" charset="0"/>
              </a:rPr>
              <a:pPr eaLnBrk="1" hangingPunct="1"/>
              <a:t>1</a:t>
            </a:fld>
            <a:endParaRPr lang="en-US" sz="1200">
              <a:latin typeface="Calibri"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en-US" dirty="0" smtClean="0">
                <a:latin typeface="Calibri" charset="0"/>
                <a:ea typeface="ＭＳ Ｐゴシック" charset="0"/>
                <a:cs typeface="ＭＳ Ｐゴシック" charset="0"/>
              </a:rPr>
              <a:t>The </a:t>
            </a:r>
            <a:r>
              <a:rPr lang="en-US" dirty="0" err="1" smtClean="0">
                <a:latin typeface="Calibri" charset="0"/>
                <a:ea typeface="ＭＳ Ｐゴシック" charset="0"/>
                <a:cs typeface="ＭＳ Ｐゴシック" charset="0"/>
              </a:rPr>
              <a:t>Hayflick</a:t>
            </a:r>
            <a:r>
              <a:rPr lang="en-US" dirty="0" smtClean="0">
                <a:latin typeface="Calibri" charset="0"/>
                <a:ea typeface="ＭＳ Ｐゴシック" charset="0"/>
                <a:cs typeface="ＭＳ Ｐゴシック" charset="0"/>
              </a:rPr>
              <a:t> Limit was discovered by Leonard </a:t>
            </a:r>
            <a:r>
              <a:rPr lang="en-US" dirty="0" err="1" smtClean="0">
                <a:latin typeface="Calibri" charset="0"/>
                <a:ea typeface="ＭＳ Ｐゴシック" charset="0"/>
                <a:cs typeface="ＭＳ Ｐゴシック" charset="0"/>
              </a:rPr>
              <a:t>Hayflick</a:t>
            </a:r>
            <a:r>
              <a:rPr lang="en-US" dirty="0" smtClean="0">
                <a:latin typeface="Calibri" charset="0"/>
                <a:ea typeface="ＭＳ Ｐゴシック" charset="0"/>
                <a:cs typeface="ＭＳ Ｐゴシック" charset="0"/>
              </a:rPr>
              <a:t> in 1961</a:t>
            </a:r>
            <a:r>
              <a:rPr lang="en-US" baseline="0" dirty="0" smtClean="0">
                <a:latin typeface="Calibri" charset="0"/>
                <a:ea typeface="ＭＳ Ｐゴシック" charset="0"/>
                <a:cs typeface="ＭＳ Ｐゴシック" charset="0"/>
              </a:rPr>
              <a:t>, as the finite number of divisions that most somatic cells undergo during the lifetime of the human organism. This number is between 40-60 cell divisions and is result of telomere shortening in cells that do not express telomerase. This phenomenon was discovered when </a:t>
            </a:r>
            <a:r>
              <a:rPr lang="en-US" baseline="0" dirty="0" err="1" smtClean="0">
                <a:latin typeface="Calibri" charset="0"/>
                <a:ea typeface="ＭＳ Ｐゴシック" charset="0"/>
                <a:cs typeface="ＭＳ Ｐゴシック" charset="0"/>
              </a:rPr>
              <a:t>Hayflick</a:t>
            </a:r>
            <a:r>
              <a:rPr lang="en-US" baseline="0" dirty="0" smtClean="0">
                <a:latin typeface="Calibri" charset="0"/>
                <a:ea typeface="ＭＳ Ｐゴシック" charset="0"/>
                <a:cs typeface="ＭＳ Ｐゴシック" charset="0"/>
              </a:rPr>
              <a:t> isolated fetal stem cells from medically terminated abortions and found that they would only divide a specific number of times in cell culture.  Later Jack </a:t>
            </a:r>
            <a:r>
              <a:rPr lang="en-US" baseline="0" dirty="0" err="1" smtClean="0">
                <a:latin typeface="Calibri" charset="0"/>
                <a:ea typeface="ＭＳ Ｐゴシック" charset="0"/>
                <a:cs typeface="ＭＳ Ｐゴシック" charset="0"/>
              </a:rPr>
              <a:t>Szostak</a:t>
            </a:r>
            <a:r>
              <a:rPr lang="en-US" baseline="0" dirty="0" smtClean="0">
                <a:latin typeface="Calibri" charset="0"/>
                <a:ea typeface="ＭＳ Ｐゴシック" charset="0"/>
                <a:cs typeface="ＭＳ Ｐゴシック" charset="0"/>
              </a:rPr>
              <a:t>, Elizabeth Blackburn and Carole  </a:t>
            </a:r>
            <a:r>
              <a:rPr lang="en-US" baseline="0" dirty="0" err="1" smtClean="0">
                <a:latin typeface="Calibri" charset="0"/>
                <a:ea typeface="ＭＳ Ｐゴシック" charset="0"/>
                <a:cs typeface="ＭＳ Ｐゴシック" charset="0"/>
              </a:rPr>
              <a:t>Greider</a:t>
            </a:r>
            <a:r>
              <a:rPr lang="en-US" baseline="0" dirty="0" smtClean="0">
                <a:latin typeface="Calibri" charset="0"/>
                <a:ea typeface="ＭＳ Ｐゴシック" charset="0"/>
                <a:cs typeface="ＭＳ Ｐゴシック" charset="0"/>
              </a:rPr>
              <a:t> identify the nature of the telomere and the enzyme that maintains this stretch of non-coding DNA at the tips of chromosomes that protect against loss of vital DNA </a:t>
            </a:r>
            <a:r>
              <a:rPr lang="en-US" baseline="0" dirty="0" err="1" smtClean="0">
                <a:latin typeface="Calibri" charset="0"/>
                <a:ea typeface="ＭＳ Ｐゴシック" charset="0"/>
                <a:cs typeface="ＭＳ Ｐゴシック" charset="0"/>
              </a:rPr>
              <a:t>inforrmation</a:t>
            </a:r>
            <a:r>
              <a:rPr lang="en-US" baseline="0" dirty="0" smtClean="0">
                <a:latin typeface="Calibri" charset="0"/>
                <a:ea typeface="ＭＳ Ｐゴシック" charset="0"/>
                <a:cs typeface="ＭＳ Ｐゴシック" charset="0"/>
              </a:rPr>
              <a:t> with rounds of cell division. Their work was collectively recognized in 2009 with the Nobel Prize.  The work also led to the understanding of why stem cells and cancer cells activate telomerase leading to their immortality phenotype, and to a better understanding of the effects of the social and built environment on the length of telomeres. Some researchers have found that disrupted Circadian sleep cycles, and care giving have been shown to be correlated to shorter telomere length, however, others have not seen the telomere length changes in those that experience life course adversity. In relation to cloning,  some clones exhibit either shorter or longer telomere length and the length variations appear to be dependent on the source of nuclear DNA and the age of the animal. </a:t>
            </a:r>
          </a:p>
          <a:p>
            <a:pPr>
              <a:lnSpc>
                <a:spcPct val="90000"/>
              </a:lnSpc>
            </a:pPr>
            <a:endParaRPr lang="en-US" dirty="0" smtClean="0">
              <a:latin typeface="Calibri" charset="0"/>
              <a:ea typeface="ＭＳ Ｐゴシック" charset="0"/>
              <a:cs typeface="ＭＳ Ｐゴシック" charset="0"/>
            </a:endParaRPr>
          </a:p>
          <a:p>
            <a:r>
              <a:rPr lang="en-US" b="1" dirty="0" smtClean="0"/>
              <a:t>References:</a:t>
            </a:r>
            <a:endParaRPr lang="en-US" dirty="0" smtClean="0"/>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dirty="0" smtClean="0"/>
              <a:t>Review: </a:t>
            </a:r>
            <a:r>
              <a:rPr lang="en-US" dirty="0" err="1" smtClean="0"/>
              <a:t>Wadman</a:t>
            </a:r>
            <a:r>
              <a:rPr lang="en-US" dirty="0" smtClean="0"/>
              <a:t>,</a:t>
            </a:r>
            <a:r>
              <a:rPr lang="en-US" baseline="0" dirty="0" smtClean="0"/>
              <a:t> M. June 26, 2013. Medical research: Cell division. Nature. 498:422-426. http://</a:t>
            </a:r>
            <a:r>
              <a:rPr lang="en-US" baseline="0" dirty="0" err="1" smtClean="0"/>
              <a:t>www.nature.com</a:t>
            </a:r>
            <a:r>
              <a:rPr lang="en-US" baseline="0" dirty="0" smtClean="0"/>
              <a:t>/news/medical-research-cell-division-1.13273</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baseline="0" dirty="0" err="1" smtClean="0"/>
              <a:t>Website:</a:t>
            </a:r>
            <a:r>
              <a:rPr lang="en-US" baseline="0" dirty="0" err="1" smtClean="0"/>
              <a:t>The</a:t>
            </a:r>
            <a:r>
              <a:rPr lang="en-US" baseline="0" dirty="0" smtClean="0"/>
              <a:t> 2009 Nobel Prize in Physiology or Medicine - Press Release". </a:t>
            </a:r>
            <a:r>
              <a:rPr lang="en-US" baseline="0" dirty="0" err="1" smtClean="0"/>
              <a:t>Nobelprize.org</a:t>
            </a:r>
            <a:r>
              <a:rPr lang="en-US" baseline="0" dirty="0" smtClean="0"/>
              <a:t>. Nobel Media AB 2013. Web. 29 Jun 2014.  Nobel Prize for the Discovery of How Chromosomes Are Protected by Telomeres and the Enzyme Telomerase. http://</a:t>
            </a:r>
            <a:r>
              <a:rPr lang="en-US" baseline="0" dirty="0" err="1" smtClean="0"/>
              <a:t>www.nobelprize.org</a:t>
            </a:r>
            <a:r>
              <a:rPr lang="en-US" baseline="0" dirty="0" smtClean="0"/>
              <a:t>/</a:t>
            </a:r>
            <a:r>
              <a:rPr lang="en-US" baseline="0" dirty="0" err="1" smtClean="0"/>
              <a:t>nobel_prizes</a:t>
            </a:r>
            <a:r>
              <a:rPr lang="en-US" baseline="0" dirty="0" smtClean="0"/>
              <a:t>/medicine/laureates/2009/</a:t>
            </a:r>
            <a:r>
              <a:rPr lang="en-US" baseline="0" dirty="0" err="1" smtClean="0"/>
              <a:t>press.html</a:t>
            </a:r>
            <a:endParaRPr lang="en-US" baseline="0" dirty="0" smtClean="0"/>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baseline="0" dirty="0" smtClean="0"/>
              <a:t>Research Article: </a:t>
            </a:r>
            <a:r>
              <a:rPr lang="en-US" b="0" baseline="0" dirty="0" err="1" smtClean="0"/>
              <a:t>Epel</a:t>
            </a:r>
            <a:r>
              <a:rPr lang="en-US" b="0" baseline="0" dirty="0" smtClean="0"/>
              <a:t>, E. et al. 2004. Accelerated telomere shortening in response to life stress. PNAS. 101(49): 17312-35. http://</a:t>
            </a:r>
            <a:r>
              <a:rPr lang="en-US" b="0" baseline="0" dirty="0" err="1" smtClean="0"/>
              <a:t>www.pnas.org</a:t>
            </a:r>
            <a:r>
              <a:rPr lang="en-US" b="0" baseline="0" dirty="0" smtClean="0"/>
              <a:t>/content/101/49/17312.full</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baseline="0" dirty="0" smtClean="0"/>
              <a:t>Research Article. </a:t>
            </a:r>
            <a:r>
              <a:rPr lang="en-US" b="0" baseline="0" dirty="0" err="1" smtClean="0"/>
              <a:t>Jodczyk</a:t>
            </a:r>
            <a:r>
              <a:rPr lang="en-US" b="0" baseline="0" dirty="0" smtClean="0"/>
              <a:t>, S. et al. 2014.  No association between mean telomere length and life stress observed in a 30 year birth cohort. </a:t>
            </a:r>
            <a:r>
              <a:rPr lang="en-US" b="0" baseline="0" dirty="0" err="1" smtClean="0"/>
              <a:t>PLOSone</a:t>
            </a:r>
            <a:r>
              <a:rPr lang="en-US" b="0" baseline="0" dirty="0" smtClean="0"/>
              <a:t>. http://</a:t>
            </a:r>
            <a:r>
              <a:rPr lang="en-US" b="0" baseline="0" dirty="0" err="1" smtClean="0"/>
              <a:t>www.plosone.org</a:t>
            </a:r>
            <a:r>
              <a:rPr lang="en-US" b="0" baseline="0" dirty="0" smtClean="0"/>
              <a:t>/article/info%3Adoi%2F10.1371%2Fjournal.pone.0097102</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r>
              <a:rPr lang="en-US" b="1" baseline="0" dirty="0" smtClean="0"/>
              <a:t>Research Article: </a:t>
            </a:r>
            <a:r>
              <a:rPr lang="en-US" b="0" baseline="0" dirty="0" smtClean="0"/>
              <a:t>Miyashita, N. et al. June 2002. Remarkable differences  in telomere length among cloned cattle derived from different cell types. Biology of Reproduction.  66 (6): 1649-1655. http://</a:t>
            </a:r>
            <a:r>
              <a:rPr lang="en-US" b="0" baseline="0" dirty="0" err="1" smtClean="0"/>
              <a:t>www.biolreprod.org</a:t>
            </a:r>
            <a:r>
              <a:rPr lang="en-US" b="0" baseline="0" dirty="0" smtClean="0"/>
              <a:t>/content/66/6/1649.long</a:t>
            </a:r>
          </a:p>
          <a:p>
            <a:pPr marL="228600" marR="0" lvl="0" indent="-228600" algn="l" defTabSz="457200" rtl="0" eaLnBrk="1" fontAlgn="auto" latinLnBrk="0" hangingPunct="1">
              <a:lnSpc>
                <a:spcPct val="100000"/>
              </a:lnSpc>
              <a:spcBef>
                <a:spcPts val="0"/>
              </a:spcBef>
              <a:spcAft>
                <a:spcPts val="0"/>
              </a:spcAft>
              <a:buClrTx/>
              <a:buSzTx/>
              <a:buFont typeface="+mj-lt"/>
              <a:buAutoNum type="arabicPeriod"/>
              <a:tabLst/>
              <a:defRPr/>
            </a:pPr>
            <a:endParaRPr lang="en-US" b="0" dirty="0">
              <a:latin typeface="Calibri" charset="0"/>
              <a:ea typeface="ＭＳ Ｐゴシック" charset="0"/>
              <a:cs typeface="ＭＳ Ｐゴシック" charset="0"/>
            </a:endParaRPr>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3D39EBC-E5DA-B647-9681-B4B9419A861D}" type="slidenum">
              <a:rPr lang="en-US" sz="1200">
                <a:latin typeface="Calibri" charset="0"/>
              </a:rPr>
              <a:pPr eaLnBrk="1" hangingPunct="1"/>
              <a:t>11</a:t>
            </a:fld>
            <a:endParaRPr lang="en-US" sz="1200">
              <a:latin typeface="Calibri"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p:cNvSpPr>
          <p:nvPr>
            <p:ph type="sldImg"/>
          </p:nvPr>
        </p:nvSpPr>
        <p:spPr bwMode="auto">
          <a:noFill/>
          <a:ln>
            <a:solidFill>
              <a:srgbClr val="000000"/>
            </a:solidFill>
            <a:miter lim="800000"/>
            <a:headEnd/>
            <a:tailEnd/>
          </a:ln>
        </p:spPr>
      </p:sp>
      <p:sp>
        <p:nvSpPr>
          <p:cNvPr id="153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err="1" smtClean="0">
                <a:ea typeface="ＭＳ Ｐゴシック" charset="-128"/>
                <a:cs typeface="ＭＳ Ｐゴシック" charset="-128"/>
              </a:rPr>
              <a:t>Observatoin</a:t>
            </a:r>
            <a:r>
              <a:rPr lang="en-US" dirty="0" smtClean="0">
                <a:ea typeface="ＭＳ Ｐゴシック" charset="-128"/>
                <a:cs typeface="ＭＳ Ｐゴシック" charset="-128"/>
              </a:rPr>
              <a:t> </a:t>
            </a:r>
            <a:r>
              <a:rPr lang="en-US" dirty="0" smtClean="0">
                <a:ea typeface="ＭＳ Ｐゴシック" charset="-128"/>
                <a:cs typeface="ＭＳ Ｐゴシック" charset="-128"/>
              </a:rPr>
              <a:t>1: It was known</a:t>
            </a:r>
            <a:r>
              <a:rPr lang="en-US" baseline="0" dirty="0" smtClean="0">
                <a:ea typeface="ＭＳ Ｐゴシック" charset="-128"/>
                <a:cs typeface="ＭＳ Ｐゴシック" charset="-128"/>
              </a:rPr>
              <a:t> that cells that rapidly divide such as embryonic human cells, cancer cells, and single celled organisms such as yeast divided indefinitely</a:t>
            </a:r>
          </a:p>
          <a:p>
            <a:r>
              <a:rPr lang="en-US" baseline="0" dirty="0" smtClean="0">
                <a:ea typeface="ＭＳ Ｐゴシック" charset="-128"/>
                <a:cs typeface="ＭＳ Ｐゴシック" charset="-128"/>
              </a:rPr>
              <a:t>Question1</a:t>
            </a:r>
            <a:r>
              <a:rPr lang="en-US" baseline="0" dirty="0" smtClean="0">
                <a:ea typeface="ＭＳ Ｐゴシック" charset="-128"/>
                <a:cs typeface="ＭＳ Ｐゴシック" charset="-128"/>
              </a:rPr>
              <a:t>: But why didn’t somatic cells of the body? Why did we age?</a:t>
            </a:r>
          </a:p>
          <a:p>
            <a:endParaRPr lang="en-US" baseline="0" dirty="0" smtClean="0">
              <a:ea typeface="ＭＳ Ｐゴシック" charset="-128"/>
              <a:cs typeface="ＭＳ Ｐゴシック" charset="-128"/>
            </a:endParaRPr>
          </a:p>
          <a:p>
            <a:r>
              <a:rPr lang="en-US" baseline="0" dirty="0" smtClean="0">
                <a:ea typeface="ＭＳ Ｐゴシック" charset="-128"/>
                <a:cs typeface="ＭＳ Ｐゴシック" charset="-128"/>
              </a:rPr>
              <a:t>Observation 2: </a:t>
            </a:r>
            <a:r>
              <a:rPr lang="en-US" baseline="0" dirty="0" smtClean="0">
                <a:ea typeface="ＭＳ Ｐゴシック" charset="-128"/>
                <a:cs typeface="ＭＳ Ｐゴシック" charset="-128"/>
              </a:rPr>
              <a:t>Discovery of DNA replication showed DNA was lost with every generation, but how could this be? </a:t>
            </a:r>
          </a:p>
          <a:p>
            <a:r>
              <a:rPr lang="en-US" baseline="0" dirty="0" smtClean="0">
                <a:ea typeface="ＭＳ Ｐゴシック" charset="-128"/>
                <a:cs typeface="ＭＳ Ｐゴシック" charset="-128"/>
              </a:rPr>
              <a:t>Question 2: </a:t>
            </a:r>
            <a:r>
              <a:rPr lang="en-US" baseline="0" dirty="0" smtClean="0">
                <a:ea typeface="ＭＳ Ｐゴシック" charset="-128"/>
                <a:cs typeface="ＭＳ Ｐゴシック" charset="-128"/>
              </a:rPr>
              <a:t>How does the cell maintain vital genetic information? </a:t>
            </a:r>
          </a:p>
        </p:txBody>
      </p:sp>
      <p:sp>
        <p:nvSpPr>
          <p:cNvPr id="15364" name="Slide Number Placeholder 3"/>
          <p:cNvSpPr>
            <a:spLocks noGrp="1"/>
          </p:cNvSpPr>
          <p:nvPr>
            <p:ph type="sldNum" sz="quarter" idx="5"/>
          </p:nvPr>
        </p:nvSpPr>
        <p:spPr bwMode="auto">
          <a:noFill/>
          <a:ln>
            <a:miter lim="800000"/>
            <a:headEnd/>
            <a:tailEnd/>
          </a:ln>
        </p:spPr>
        <p:txBody>
          <a:bodyPr/>
          <a:lstStyle/>
          <a:p>
            <a:fld id="{3C83C30A-4419-524D-9F0B-6DD017BF9B71}" type="slidenum">
              <a:rPr lang="en-US" smtClean="0"/>
              <a:pPr/>
              <a:t>12</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a:t>
            </a:r>
            <a:r>
              <a:rPr lang="en-US" baseline="0" dirty="0" smtClean="0"/>
              <a:t> science there are two kinds of reasoning that can be used to understand the world around us. These two approaches both involve observation and pattern recognition and feed into one another, hence creating a cycle of thought and investigation. </a:t>
            </a:r>
          </a:p>
          <a:p>
            <a:endParaRPr lang="en-US" baseline="0" dirty="0" smtClean="0"/>
          </a:p>
          <a:p>
            <a:r>
              <a:rPr lang="en-US" baseline="0" dirty="0" smtClean="0"/>
              <a:t>Inductive </a:t>
            </a:r>
            <a:r>
              <a:rPr lang="en-US" baseline="0" dirty="0" smtClean="0"/>
              <a:t>reasoning involves a keen sense of observation, recognition of patterns, and the formation of questions, hypotheses, and predictions. It is mainly descriptive and can be considered as describing phenomena. </a:t>
            </a:r>
          </a:p>
          <a:p>
            <a:endParaRPr lang="en-US" baseline="0" dirty="0" smtClean="0"/>
          </a:p>
          <a:p>
            <a:r>
              <a:rPr lang="en-US" baseline="0" dirty="0" smtClean="0"/>
              <a:t>Deductive </a:t>
            </a:r>
            <a:r>
              <a:rPr lang="en-US" baseline="0" dirty="0" smtClean="0"/>
              <a:t>reasoning involves taking those ideas from inductive reasoning and manipulating systems to test the predictions. It also involves a keen sense of observation and pattern recognition in understanding and interpreting results.</a:t>
            </a:r>
            <a:endParaRPr lang="en-US" dirty="0"/>
          </a:p>
        </p:txBody>
      </p:sp>
      <p:sp>
        <p:nvSpPr>
          <p:cNvPr id="4" name="Slide Number Placeholder 3"/>
          <p:cNvSpPr>
            <a:spLocks noGrp="1"/>
          </p:cNvSpPr>
          <p:nvPr>
            <p:ph type="sldNum" sz="quarter" idx="10"/>
          </p:nvPr>
        </p:nvSpPr>
        <p:spPr/>
        <p:txBody>
          <a:bodyPr/>
          <a:lstStyle/>
          <a:p>
            <a:fld id="{C432B4D8-27E8-8B40-B486-63F91BE80DC2}"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In deductive reasoning, often the researcher is manipulating a system in the course of experimentation. There are independent variables (those that are being manipulated) and there are dependent variables ( those that occur due to a the manipulation of a specific independent variable.  Scientists must pay careful attention to manipulation of variables to test hypotheses. These variables can be “controlled”  by the researcher, however, sometimes sloppy language results in </a:t>
            </a:r>
            <a:r>
              <a:rPr lang="en-US" baseline="0" dirty="0" smtClean="0"/>
              <a:t>the </a:t>
            </a:r>
            <a:r>
              <a:rPr lang="en-US" baseline="0" dirty="0" smtClean="0"/>
              <a:t>use of the phrase  “positive control” or “ negative control” but these are actually referring to the manipulation (controlling) of the variables and are included so scientists have reference points for their predictions. If a scientist  wants to know if  signaling factor X  acts as a neuronal growth factor and influences neuronal development, the variable that is controlled in the experiment is the signaling factor . So the “positive control” would be cells exposed to a known neuronal growth factor. The “negative control” would be cells exposed to no signaling factors, and the “experimental sample” would be the cells exposed to signaling factor X. In this way the experimenter is assured that human error or reagent degeneration are not playing a role in the experimental outcomes.  In the case of the identification of the enzyme telomerase, </a:t>
            </a:r>
            <a:r>
              <a:rPr lang="en-US" baseline="0" dirty="0" err="1" smtClean="0"/>
              <a:t>Grieder</a:t>
            </a:r>
            <a:r>
              <a:rPr lang="en-US" baseline="0" dirty="0" smtClean="0"/>
              <a:t> exposed synthetic telomere primers to </a:t>
            </a:r>
            <a:r>
              <a:rPr lang="en-US" baseline="0" dirty="0" err="1" smtClean="0"/>
              <a:t>Tetrahymena</a:t>
            </a:r>
            <a:r>
              <a:rPr lang="en-US" baseline="0" dirty="0" smtClean="0"/>
              <a:t> cell extracts ( containing proteins and enzymes) and compared the results to a negative control (exposure to the buffer and no enzyme).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C432B4D8-27E8-8B40-B486-63F91BE80DC2}" type="slidenum">
              <a:rPr lang="en-US" smtClean="0"/>
              <a:pPr/>
              <a:t>14</a:t>
            </a:fld>
            <a:endParaRPr lang="en-US"/>
          </a:p>
        </p:txBody>
      </p:sp>
    </p:spTree>
    <p:extLst>
      <p:ext uri="{BB962C8B-B14F-4D97-AF65-F5344CB8AC3E}">
        <p14:creationId xmlns:p14="http://schemas.microsoft.com/office/powerpoint/2010/main" val="15978488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As can be seen in this animation, germ cells (those that give rise to sperm and egg) stem cells, and cancer cells are the only cells in the human body in which telomerase enzyme is active. Telomerase needs an RNA component coded for by the TERC DNA sequence, and this sequences is used to produce the RNA component in stem cells, germ cells, and cancer cells. In cancer, cells may have multiple copies of TERC scattered about the genome as a result of genomic instability, and thus have overactive telomerase.  Most cells of the body (soma) contain a genome in which there are only two copies of TERC DNA sequence (one from each parent) and in both cases the DNA is modified to be inactive. Thus, tissues in the body in which stem cells are not activated eventually experience cell loss and reduced function, because as cells continue to divide they lose vital genetic information at the tips of the chromosomes. </a:t>
            </a:r>
            <a:endParaRPr lang="en-US" dirty="0" smtClean="0"/>
          </a:p>
          <a:p>
            <a:endParaRPr lang="en-US" dirty="0"/>
          </a:p>
        </p:txBody>
      </p:sp>
      <p:sp>
        <p:nvSpPr>
          <p:cNvPr id="4" name="Slide Number Placeholder 3"/>
          <p:cNvSpPr>
            <a:spLocks noGrp="1"/>
          </p:cNvSpPr>
          <p:nvPr>
            <p:ph type="sldNum" sz="quarter" idx="10"/>
          </p:nvPr>
        </p:nvSpPr>
        <p:spPr/>
        <p:txBody>
          <a:bodyPr/>
          <a:lstStyle/>
          <a:p>
            <a:fld id="{78B06E18-463B-B74A-98B1-499A1AC57557}" type="slidenum">
              <a:rPr lang="en-US" smtClean="0"/>
              <a:pPr/>
              <a:t>15</a:t>
            </a:fld>
            <a:endParaRPr lang="en-US"/>
          </a:p>
        </p:txBody>
      </p:sp>
    </p:spTree>
    <p:extLst>
      <p:ext uri="{BB962C8B-B14F-4D97-AF65-F5344CB8AC3E}">
        <p14:creationId xmlns:p14="http://schemas.microsoft.com/office/powerpoint/2010/main" val="14149353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US" b="1" dirty="0" smtClean="0">
                <a:latin typeface="Calibri" charset="0"/>
                <a:ea typeface="ＭＳ Ｐゴシック" charset="0"/>
                <a:cs typeface="ＭＳ Ｐゴシック" charset="0"/>
              </a:rPr>
              <a:t> References: </a:t>
            </a:r>
          </a:p>
          <a:p>
            <a:pPr>
              <a:lnSpc>
                <a:spcPct val="90000"/>
              </a:lnSpc>
            </a:pPr>
            <a:endParaRPr lang="en-US" dirty="0" smtClean="0">
              <a:latin typeface="Calibri" charset="0"/>
              <a:ea typeface="ＭＳ Ｐゴシック" charset="0"/>
              <a:cs typeface="ＭＳ Ｐゴシック" charset="0"/>
            </a:endParaRPr>
          </a:p>
          <a:p>
            <a:pPr>
              <a:lnSpc>
                <a:spcPct val="90000"/>
              </a:lnSpc>
            </a:pPr>
            <a:r>
              <a:rPr lang="en-US" dirty="0" smtClean="0">
                <a:latin typeface="Calibri" charset="0"/>
                <a:ea typeface="ＭＳ Ｐゴシック" charset="0"/>
                <a:cs typeface="ＭＳ Ｐゴシック" charset="0"/>
              </a:rPr>
              <a:t>1.</a:t>
            </a:r>
            <a:r>
              <a:rPr lang="en-US" b="1" dirty="0" smtClean="0">
                <a:latin typeface="Calibri" charset="0"/>
                <a:ea typeface="ＭＳ Ｐゴシック" charset="0"/>
                <a:cs typeface="ＭＳ Ｐゴシック" charset="0"/>
              </a:rPr>
              <a:t> Review Article: </a:t>
            </a:r>
            <a:r>
              <a:rPr lang="en-US" dirty="0" smtClean="0">
                <a:latin typeface="Calibri" charset="0"/>
                <a:ea typeface="ＭＳ Ｐゴシック" charset="0"/>
                <a:cs typeface="ＭＳ Ｐゴシック" charset="0"/>
              </a:rPr>
              <a:t>Lander, A. et al. March  9, 2012. What does the concept of the stem cell niche really mean today. BMC Biology. 10:19. http://</a:t>
            </a:r>
            <a:r>
              <a:rPr lang="en-US" dirty="0" err="1" smtClean="0">
                <a:latin typeface="Calibri" charset="0"/>
                <a:ea typeface="ＭＳ Ｐゴシック" charset="0"/>
                <a:cs typeface="ＭＳ Ｐゴシック" charset="0"/>
              </a:rPr>
              <a:t>www.biomedcentral.com</a:t>
            </a:r>
            <a:r>
              <a:rPr lang="en-US" dirty="0" smtClean="0">
                <a:latin typeface="Calibri" charset="0"/>
                <a:ea typeface="ＭＳ Ｐゴシック" charset="0"/>
                <a:cs typeface="ＭＳ Ｐゴシック" charset="0"/>
              </a:rPr>
              <a:t>/1741-7007/10/19. </a:t>
            </a:r>
          </a:p>
          <a:p>
            <a:pPr>
              <a:lnSpc>
                <a:spcPct val="90000"/>
              </a:lnSpc>
            </a:pPr>
            <a:r>
              <a:rPr lang="en-US" dirty="0" smtClean="0">
                <a:latin typeface="Calibri" charset="0"/>
                <a:ea typeface="ＭＳ Ｐゴシック" charset="0"/>
                <a:cs typeface="ＭＳ Ｐゴシック" charset="0"/>
              </a:rPr>
              <a:t>Lander explains that developments in visualizing, monitoring, tracing, and manipulating cells and tissues have contributed to an evolving understanding of the stem cell niche with three main reasons why stem cell niches are necessary for stem cell propagation 1) NUTRITIVE FUNCTION: Metabolic demands that necessitate special support, such that the increased energy needs necessary for frequent cell division do not result in accumulation of genetic damage as a result of oxidation because stem cells utilize neighboring cells</a:t>
            </a:r>
            <a:r>
              <a:rPr lang="ja-JP" altLang="en-US" dirty="0" smtClean="0">
                <a:latin typeface="Calibri" charset="0"/>
                <a:ea typeface="ＭＳ Ｐゴシック" charset="0"/>
                <a:cs typeface="ＭＳ Ｐゴシック" charset="0"/>
              </a:rPr>
              <a:t>’</a:t>
            </a:r>
            <a:r>
              <a:rPr lang="en-US" dirty="0" smtClean="0">
                <a:latin typeface="Calibri" charset="0"/>
                <a:ea typeface="ＭＳ Ｐゴシック" charset="0"/>
                <a:cs typeface="ＭＳ Ｐゴシック" charset="0"/>
              </a:rPr>
              <a:t> energy.   2) FEEDBACK CONTROL: Cells in the niche act as relay cells communicating the tissue states to the stem cells resulting in a dynamic populations of cells capable of adjusting or switching cell fates as needed. 3) COORDINATION: cells in the niche must cooperate and coordinate function among </a:t>
            </a:r>
            <a:r>
              <a:rPr lang="en-US" dirty="0" err="1" smtClean="0">
                <a:latin typeface="Calibri" charset="0"/>
                <a:ea typeface="ＭＳ Ｐゴシック" charset="0"/>
                <a:cs typeface="ＭＳ Ｐゴシック" charset="0"/>
              </a:rPr>
              <a:t>heterogenous</a:t>
            </a:r>
            <a:r>
              <a:rPr lang="en-US" dirty="0" smtClean="0">
                <a:latin typeface="Calibri" charset="0"/>
                <a:ea typeface="ＭＳ Ｐゴシック" charset="0"/>
                <a:cs typeface="ＭＳ Ｐゴシック" charset="0"/>
              </a:rPr>
              <a:t> cells. </a:t>
            </a:r>
          </a:p>
          <a:p>
            <a:endParaRPr lang="en-US" dirty="0"/>
          </a:p>
        </p:txBody>
      </p:sp>
      <p:sp>
        <p:nvSpPr>
          <p:cNvPr id="4" name="Slide Number Placeholder 3"/>
          <p:cNvSpPr>
            <a:spLocks noGrp="1"/>
          </p:cNvSpPr>
          <p:nvPr>
            <p:ph type="sldNum" sz="quarter" idx="10"/>
          </p:nvPr>
        </p:nvSpPr>
        <p:spPr/>
        <p:txBody>
          <a:bodyPr/>
          <a:lstStyle/>
          <a:p>
            <a:fld id="{C432B4D8-27E8-8B40-B486-63F91BE80DC2}" type="slidenum">
              <a:rPr lang="en-US" smtClean="0"/>
              <a:pPr/>
              <a:t>16</a:t>
            </a:fld>
            <a:endParaRPr lang="en-US"/>
          </a:p>
        </p:txBody>
      </p:sp>
    </p:spTree>
    <p:extLst>
      <p:ext uri="{BB962C8B-B14F-4D97-AF65-F5344CB8AC3E}">
        <p14:creationId xmlns:p14="http://schemas.microsoft.com/office/powerpoint/2010/main" val="32500800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CELL</a:t>
            </a:r>
            <a:r>
              <a:rPr lang="en-US" baseline="0" dirty="0" smtClean="0"/>
              <a:t> DIVISION IS HIGHLY CONTROLLED in TIME and SPACE</a:t>
            </a:r>
          </a:p>
          <a:p>
            <a:endParaRPr lang="en-US" baseline="0" dirty="0" smtClean="0"/>
          </a:p>
          <a:p>
            <a:r>
              <a:rPr lang="en-US" baseline="0" dirty="0" smtClean="0"/>
              <a:t>When cells are surrounding by the extracellular matrix and other cells they experience contact inhibition and realize that there is limited space and resources. </a:t>
            </a:r>
          </a:p>
          <a:p>
            <a:r>
              <a:rPr lang="en-US" baseline="0" dirty="0" smtClean="0"/>
              <a:t>When cells round up and lose contact inhibition they are unaware of their surrounding environments and begin to undergo rapid cell division. This shift in cell division regulation can result in DNA replication mistakes that accumulate and can develop into cancer. </a:t>
            </a:r>
          </a:p>
          <a:p>
            <a:endParaRPr lang="en-US" baseline="0" dirty="0" smtClean="0"/>
          </a:p>
          <a:p>
            <a:r>
              <a:rPr lang="en-US" baseline="0" dirty="0" smtClean="0"/>
              <a:t>If cells accumulate too much DNA damage, or are unable to organize their chromosomes or cell organelles properly, they will halt cell division. This regulated halt is a result of check point proteins that “ check” to see if the milestones of the cell cycle are progressing properly. Any aberrations will result in a halt, and the cell will await repair, if the repair does not occur, tumor suppressor proteins become active and stimulate a cascade of events to happen then result in programmed cell death or apoptosis. If the cell’s tumor suppressor genes are mutated or not active, the cell will miss this opportunity to eliminate these cells and they will continue to duplicate and proliferate.  Thus many cancer drugs target these pathways in hopes of treating the cancer and halting further cell division. </a:t>
            </a:r>
          </a:p>
          <a:p>
            <a:endParaRPr lang="en-US" baseline="0" dirty="0" smtClean="0"/>
          </a:p>
          <a:p>
            <a:r>
              <a:rPr lang="en-US" sz="1200" b="1" dirty="0" smtClean="0">
                <a:solidFill>
                  <a:srgbClr val="404040"/>
                </a:solidFill>
                <a:latin typeface="Arial"/>
                <a:ea typeface="ＭＳ Ｐゴシック" charset="0"/>
                <a:cs typeface="Arial"/>
              </a:rPr>
              <a:t>Reference</a:t>
            </a:r>
            <a:r>
              <a:rPr lang="en-US" sz="1200" b="1" dirty="0" smtClean="0">
                <a:solidFill>
                  <a:srgbClr val="404040"/>
                </a:solidFill>
                <a:latin typeface="Arial"/>
                <a:ea typeface="ＭＳ Ｐゴシック" charset="0"/>
                <a:cs typeface="Arial"/>
              </a:rPr>
              <a:t>: </a:t>
            </a:r>
          </a:p>
          <a:p>
            <a:pPr marL="0" marR="0" indent="0" algn="l" defTabSz="457200" rtl="0" eaLnBrk="0" fontAlgn="base" latinLnBrk="0" hangingPunct="0">
              <a:lnSpc>
                <a:spcPct val="100000"/>
              </a:lnSpc>
              <a:spcBef>
                <a:spcPct val="30000"/>
              </a:spcBef>
              <a:spcAft>
                <a:spcPct val="0"/>
              </a:spcAft>
              <a:buClrTx/>
              <a:buSzTx/>
              <a:buFontTx/>
              <a:buNone/>
              <a:tabLst/>
              <a:defRPr/>
            </a:pPr>
            <a:r>
              <a:rPr lang="en-US" dirty="0" smtClean="0"/>
              <a:t>1. </a:t>
            </a:r>
            <a:r>
              <a:rPr lang="en-US" dirty="0" err="1" smtClean="0"/>
              <a:t>Bohan</a:t>
            </a:r>
            <a:r>
              <a:rPr lang="en-US" dirty="0" smtClean="0"/>
              <a:t>, M. 2005. Checkpoints and Cell Cycle Control. President and</a:t>
            </a:r>
            <a:r>
              <a:rPr lang="en-US" baseline="0" dirty="0" smtClean="0"/>
              <a:t> Fellows of Harvard College and MCB- HHMI Outreach. </a:t>
            </a:r>
            <a:r>
              <a:rPr lang="en-US" dirty="0" smtClean="0"/>
              <a:t>  http://</a:t>
            </a:r>
            <a:r>
              <a:rPr lang="en-US" dirty="0" err="1" smtClean="0"/>
              <a:t>www.learnerstv.com</a:t>
            </a:r>
            <a:r>
              <a:rPr lang="en-US" dirty="0" smtClean="0"/>
              <a:t>/animation/</a:t>
            </a:r>
            <a:r>
              <a:rPr lang="en-US" dirty="0" err="1" smtClean="0"/>
              <a:t>animation.php?ani</a:t>
            </a:r>
            <a:r>
              <a:rPr lang="en-US" dirty="0" smtClean="0"/>
              <a:t>=206&amp;cat=biology  OR on Learners TV</a:t>
            </a:r>
            <a:r>
              <a:rPr lang="en-US" baseline="0" dirty="0" smtClean="0"/>
              <a:t>  </a:t>
            </a:r>
            <a:r>
              <a:rPr lang="en-US" dirty="0" smtClean="0"/>
              <a:t>http://</a:t>
            </a:r>
            <a:r>
              <a:rPr lang="en-US" dirty="0" err="1" smtClean="0"/>
              <a:t>outreach.mcb.harvard.edu</a:t>
            </a:r>
            <a:r>
              <a:rPr lang="en-US" dirty="0" smtClean="0"/>
              <a:t>/animations/</a:t>
            </a:r>
            <a:r>
              <a:rPr lang="en-US" dirty="0" err="1" smtClean="0"/>
              <a:t>checkpoints.swf</a:t>
            </a:r>
            <a:r>
              <a:rPr lang="en-US" dirty="0" smtClean="0"/>
              <a:t> </a:t>
            </a:r>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smtClean="0"/>
              <a:t>This animation was originally made in a summer institute workshop (MCB-HHMI Outreach)  focused on molecular and cellular biology  for high school teachers at Harvard. https://</a:t>
            </a:r>
            <a:r>
              <a:rPr lang="en-US" baseline="0" dirty="0" err="1" smtClean="0"/>
              <a:t>www.mcb.harvard.edu</a:t>
            </a:r>
            <a:r>
              <a:rPr lang="en-US" baseline="0" dirty="0" smtClean="0"/>
              <a:t>/</a:t>
            </a:r>
            <a:r>
              <a:rPr lang="en-US" baseline="0" dirty="0" err="1" smtClean="0"/>
              <a:t>mcb</a:t>
            </a:r>
            <a:r>
              <a:rPr lang="en-US" baseline="0" dirty="0" smtClean="0"/>
              <a:t>/news/news-detail/3295/high-school-teachers-create-multimedia-teaching-tools/</a:t>
            </a:r>
          </a:p>
          <a:p>
            <a:endParaRPr lang="en-US" dirty="0"/>
          </a:p>
        </p:txBody>
      </p:sp>
      <p:sp>
        <p:nvSpPr>
          <p:cNvPr id="4" name="Slide Number Placeholder 3"/>
          <p:cNvSpPr>
            <a:spLocks noGrp="1"/>
          </p:cNvSpPr>
          <p:nvPr>
            <p:ph type="sldNum" sz="quarter" idx="10"/>
          </p:nvPr>
        </p:nvSpPr>
        <p:spPr/>
        <p:txBody>
          <a:bodyPr/>
          <a:lstStyle/>
          <a:p>
            <a:fld id="{C432B4D8-27E8-8B40-B486-63F91BE80DC2}"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ea typeface="ＭＳ Ｐゴシック" charset="0"/>
                <a:cs typeface="ＭＳ Ｐゴシック" charset="0"/>
              </a:rPr>
              <a:t>Crockett,</a:t>
            </a:r>
            <a:r>
              <a:rPr lang="en-US" baseline="0" dirty="0" smtClean="0">
                <a:latin typeface="Calibri" charset="0"/>
                <a:ea typeface="ＭＳ Ｐゴシック" charset="0"/>
                <a:cs typeface="ＭＳ Ｐゴシック" charset="0"/>
              </a:rPr>
              <a:t> B. 2000. Ecce Homo.  Whitney Biennial. New York. </a:t>
            </a:r>
          </a:p>
          <a:p>
            <a:pPr eaLnBrk="1" hangingPunct="1">
              <a:spcBef>
                <a:spcPct val="0"/>
              </a:spcBef>
            </a:pPr>
            <a:r>
              <a:rPr lang="en-US" baseline="0" dirty="0" smtClean="0">
                <a:latin typeface="Calibri" charset="0"/>
                <a:ea typeface="ＭＳ Ｐゴシック" charset="0"/>
                <a:cs typeface="ＭＳ Ｐゴシック" charset="0"/>
              </a:rPr>
              <a:t>From Mouse Interrupted Blog. http://</a:t>
            </a:r>
            <a:r>
              <a:rPr lang="en-US" baseline="0" dirty="0" err="1" smtClean="0">
                <a:latin typeface="Calibri" charset="0"/>
                <a:ea typeface="ＭＳ Ｐゴシック" charset="0"/>
                <a:cs typeface="ＭＳ Ｐゴシック" charset="0"/>
              </a:rPr>
              <a:t>mouseinterrupted.wordpress.com/tag/oncomouse</a:t>
            </a:r>
            <a:r>
              <a:rPr lang="en-US" baseline="0" dirty="0" smtClean="0">
                <a:latin typeface="Calibri" charset="0"/>
                <a:ea typeface="ＭＳ Ｐゴシック" charset="0"/>
                <a:cs typeface="ＭＳ Ｐゴシック" charset="0"/>
              </a:rPr>
              <a:t>/ </a:t>
            </a:r>
          </a:p>
          <a:p>
            <a:pPr eaLnBrk="1" hangingPunct="1">
              <a:spcBef>
                <a:spcPct val="0"/>
              </a:spcBef>
            </a:pPr>
            <a:r>
              <a:rPr lang="en-US" sz="1200" kern="1200" baseline="0" dirty="0" smtClean="0">
                <a:solidFill>
                  <a:schemeClr val="tx1"/>
                </a:solidFill>
                <a:latin typeface="Calibri" charset="0"/>
                <a:ea typeface="ＭＳ Ｐゴシック" charset="0"/>
                <a:cs typeface="ＭＳ Ｐゴシック" charset="0"/>
              </a:rPr>
              <a:t>“</a:t>
            </a:r>
            <a:r>
              <a:rPr lang="en-US" sz="1200" kern="1200" dirty="0" smtClean="0">
                <a:solidFill>
                  <a:schemeClr val="tx1"/>
                </a:solidFill>
                <a:latin typeface="+mn-lt"/>
                <a:ea typeface="ＭＳ Ｐゴシック" charset="-128"/>
                <a:cs typeface="ＭＳ Ｐゴシック" charset="-128"/>
              </a:rPr>
              <a:t>In 2000 Bryan Crockett, for one, turned from his resin-dipped balloon sculptures—that simulated human ‘innards’ and earned him a place in the Whitney [Museum of American Art] Biennial three years earlier—to sculpting and casting mice. The first of these, </a:t>
            </a:r>
            <a:r>
              <a:rPr lang="en-US" sz="1200" i="1" kern="1200" dirty="0" smtClean="0">
                <a:solidFill>
                  <a:schemeClr val="tx1"/>
                </a:solidFill>
                <a:latin typeface="+mn-lt"/>
                <a:ea typeface="ＭＳ Ｐゴシック" charset="-128"/>
                <a:cs typeface="ＭＳ Ｐゴシック" charset="-128"/>
              </a:rPr>
              <a:t>Ecce Homo, </a:t>
            </a:r>
            <a:r>
              <a:rPr lang="en-US" sz="1200" i="0" kern="1200" dirty="0" smtClean="0">
                <a:solidFill>
                  <a:schemeClr val="tx1"/>
                </a:solidFill>
                <a:latin typeface="+mn-lt"/>
                <a:ea typeface="ＭＳ Ｐゴシック" charset="-128"/>
                <a:cs typeface="ＭＳ Ｐゴシック" charset="-128"/>
              </a:rPr>
              <a:t>made from a faux-marble composite, in a classical vein, was his human-size interpretation of the </a:t>
            </a:r>
            <a:r>
              <a:rPr lang="en-US" sz="1200" i="0" kern="1200" dirty="0" err="1" smtClean="0">
                <a:solidFill>
                  <a:schemeClr val="tx1"/>
                </a:solidFill>
                <a:latin typeface="+mn-lt"/>
                <a:ea typeface="ＭＳ Ｐゴシック" charset="-128"/>
                <a:cs typeface="ＭＳ Ｐゴシック" charset="-128"/>
              </a:rPr>
              <a:t>oncomouse</a:t>
            </a:r>
            <a:r>
              <a:rPr lang="en-US" sz="1200" i="0" kern="1200" dirty="0" smtClean="0">
                <a:solidFill>
                  <a:schemeClr val="tx1"/>
                </a:solidFill>
                <a:latin typeface="+mn-lt"/>
                <a:ea typeface="ＭＳ Ｐゴシック" charset="-128"/>
                <a:cs typeface="ＭＳ Ｐゴシック" charset="-128"/>
              </a:rPr>
              <a:t>. He said at the time, “This sculpture is intended to be a monument to the test object of modern science, human kind’s symbolic and literal stand-in personified.” Two years later he came back hauling in more rodents for a show, titled “Cultured.” This time he had made seven meticulously detailed sculptures of hairless baby lab mice and named each of them for the seven deadly sins—each represented the outcome of genetic engineering. Lust was a mouse ‘altered to have extremely sensitive skin’ and Envy had human ears, while Gluttony was an immensely fat mouse who had been given a gene for obesity. No matter your position on animal testing, the mouse, I hope you agree, is ‘the unsung hero of scientific progress.’”</a:t>
            </a:r>
          </a:p>
          <a:p>
            <a:pPr eaLnBrk="1" hangingPunct="1">
              <a:spcBef>
                <a:spcPct val="0"/>
              </a:spcBef>
            </a:pPr>
            <a:endParaRPr lang="en-US" i="0" dirty="0">
              <a:latin typeface="Calibri" charset="0"/>
              <a:ea typeface="ＭＳ Ｐゴシック" charset="0"/>
              <a:cs typeface="ＭＳ Ｐゴシック" charset="0"/>
            </a:endParaRP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E50A388E-3E1B-724B-B102-45988509E6EC}" type="slidenum">
              <a:rPr lang="en-US" sz="1200">
                <a:latin typeface="Calibri" charset="0"/>
              </a:rPr>
              <a:pPr eaLnBrk="1" hangingPunct="1"/>
              <a:t>18</a:t>
            </a:fld>
            <a:endParaRPr lang="en-US" sz="1200">
              <a:latin typeface="Calibri"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dirty="0" smtClean="0"/>
              <a:t>ECM SCAFFOLDS NECESSARY for HEALING: CROSS SPECIES HELP to MOVE CELLS INTO</a:t>
            </a:r>
            <a:r>
              <a:rPr lang="en-US" baseline="0" dirty="0" smtClean="0"/>
              <a:t> POSITION</a:t>
            </a:r>
            <a:endParaRPr lang="en-US" dirty="0" smtClean="0"/>
          </a:p>
          <a:p>
            <a:pPr eaLnBrk="1" hangingPunct="1"/>
            <a:r>
              <a:rPr lang="en-US" dirty="0" smtClean="0"/>
              <a:t>This </a:t>
            </a:r>
            <a:r>
              <a:rPr lang="en-US" dirty="0"/>
              <a:t>news story is part of a three-part series in which various techniques are used to stimulate cell regeneration and differentiation in the therapeutic context. This particular story highlights the use of a the ECM scaffold in pig urinary bladders that when injected into human muscle, stimulates its breakdown which then creates the extracellular signal </a:t>
            </a:r>
            <a:r>
              <a:rPr lang="en-US" dirty="0" smtClean="0"/>
              <a:t>for human endogenous </a:t>
            </a:r>
            <a:r>
              <a:rPr lang="en-US" dirty="0"/>
              <a:t>myoblasts to begin regeneration and differentiation restoring the muscle mass and function. This news piece is related to another published by Katie Drummond September 24, 2012 titled War Healer </a:t>
            </a:r>
            <a:r>
              <a:rPr lang="en-US" dirty="0" smtClean="0"/>
              <a:t>in</a:t>
            </a:r>
            <a:r>
              <a:rPr lang="en-US" i="1" dirty="0" smtClean="0"/>
              <a:t> </a:t>
            </a:r>
            <a:r>
              <a:rPr lang="en-US" i="1" dirty="0"/>
              <a:t>Wired </a:t>
            </a:r>
            <a:r>
              <a:rPr lang="en-US" dirty="0"/>
              <a:t> Magazine</a:t>
            </a:r>
            <a:r>
              <a:rPr lang="ja-JP" altLang="en-US" dirty="0"/>
              <a:t>’</a:t>
            </a:r>
            <a:r>
              <a:rPr lang="en-US" altLang="ja-JP" dirty="0"/>
              <a:t>s Heroes online section http://www.wired.com/dangerroom/2012/09/worlds-most-wired-joachim-kohn/</a:t>
            </a:r>
            <a:r>
              <a:rPr lang="en-US" altLang="ja-JP" dirty="0" smtClean="0"/>
              <a:t> This work connects to the readings and</a:t>
            </a:r>
            <a:r>
              <a:rPr lang="en-US" altLang="ja-JP" baseline="0" dirty="0" smtClean="0"/>
              <a:t> work of the Army’s Center for Regenerative Medicine Research and US investment in SCR in the context of national security and is a social commentary on the emphasis of the return to normal and the lack of resources for social models of support such as accessible buildings, improved devices and mobility services, etc. </a:t>
            </a:r>
          </a:p>
          <a:p>
            <a:pPr eaLnBrk="1" hangingPunct="1"/>
            <a:endParaRPr lang="en-US" altLang="ja-JP" baseline="0" dirty="0" smtClean="0"/>
          </a:p>
          <a:p>
            <a:pPr eaLnBrk="1" hangingPunct="1"/>
            <a:r>
              <a:rPr lang="en-US" altLang="ja-JP" b="1" baseline="0" dirty="0" smtClean="0"/>
              <a:t>References:</a:t>
            </a:r>
            <a:endParaRPr lang="en-US" altLang="ja-JP" baseline="0" dirty="0" smtClean="0"/>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dirty="0" err="1" smtClean="0"/>
              <a:t>Fountatin</a:t>
            </a:r>
            <a:r>
              <a:rPr lang="en-US" dirty="0" smtClean="0"/>
              <a:t>, H. Sept 17, 2012. Damon Winter/ photo. Human Muscle Regrown on Animal Scaffolding. NYTIMES: A1. http://</a:t>
            </a:r>
            <a:r>
              <a:rPr lang="en-US" dirty="0" err="1" smtClean="0"/>
              <a:t>www.nytimes.com</a:t>
            </a:r>
            <a:r>
              <a:rPr lang="en-US" dirty="0" smtClean="0"/>
              <a:t>/2012/09/17/health/research/</a:t>
            </a:r>
            <a:r>
              <a:rPr lang="en-US" dirty="0" err="1" smtClean="0"/>
              <a:t>human-muscle-regenerated-with-animal-help.html?src</a:t>
            </a:r>
            <a:r>
              <a:rPr lang="en-US" dirty="0" smtClean="0"/>
              <a:t>=</a:t>
            </a:r>
            <a:r>
              <a:rPr lang="en-US" dirty="0" err="1" smtClean="0"/>
              <a:t>recg</a:t>
            </a:r>
            <a:r>
              <a:rPr lang="en-US" dirty="0" smtClean="0"/>
              <a:t>  </a:t>
            </a:r>
            <a:r>
              <a:rPr lang="en-US" dirty="0" err="1" smtClean="0"/>
              <a:t>MCGowan</a:t>
            </a:r>
            <a:r>
              <a:rPr lang="en-US" dirty="0" smtClean="0"/>
              <a:t> Institute for Regenerative Medicine </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dirty="0" err="1" smtClean="0"/>
              <a:t>Founatin</a:t>
            </a:r>
            <a:r>
              <a:rPr lang="en-US" dirty="0" smtClean="0"/>
              <a:t>,</a:t>
            </a:r>
            <a:r>
              <a:rPr lang="en-US" baseline="0" dirty="0" smtClean="0"/>
              <a:t> H. and V. Singh. Sept 2012. Extracellular Matrix Video. (4:23”) </a:t>
            </a:r>
            <a:r>
              <a:rPr lang="en-US" dirty="0" smtClean="0"/>
              <a:t>http://</a:t>
            </a:r>
            <a:r>
              <a:rPr lang="en-US" dirty="0" err="1" smtClean="0"/>
              <a:t>www.nytimes.com</a:t>
            </a:r>
            <a:r>
              <a:rPr lang="en-US" dirty="0" smtClean="0"/>
              <a:t>/2012/09/17/health/research/</a:t>
            </a:r>
            <a:r>
              <a:rPr lang="en-US" dirty="0" err="1" smtClean="0"/>
              <a:t>human-muscle-regenerated-with-animal-help.html?src</a:t>
            </a:r>
            <a:r>
              <a:rPr lang="en-US" dirty="0" smtClean="0"/>
              <a:t>=</a:t>
            </a:r>
            <a:r>
              <a:rPr lang="en-US" dirty="0" err="1" smtClean="0"/>
              <a:t>recg</a:t>
            </a:r>
            <a:endParaRPr lang="en-US" dirty="0" smtClean="0"/>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dirty="0" smtClean="0"/>
              <a:t>Drummond,</a:t>
            </a:r>
            <a:r>
              <a:rPr lang="en-US" baseline="0" dirty="0" smtClean="0"/>
              <a:t> K. Sept 24, 2012. War Healer. </a:t>
            </a:r>
            <a:r>
              <a:rPr lang="en-US" baseline="0" dirty="0" err="1" smtClean="0"/>
              <a:t>Wired.com</a:t>
            </a:r>
            <a:r>
              <a:rPr lang="en-US" baseline="0" dirty="0" smtClean="0"/>
              <a:t>. </a:t>
            </a:r>
            <a:r>
              <a:rPr lang="en-US" altLang="ja-JP" dirty="0" smtClean="0"/>
              <a:t>http://</a:t>
            </a:r>
            <a:r>
              <a:rPr lang="en-US" altLang="ja-JP" dirty="0" err="1" smtClean="0"/>
              <a:t>www.wired.com</a:t>
            </a:r>
            <a:r>
              <a:rPr lang="en-US" altLang="ja-JP" dirty="0" smtClean="0"/>
              <a:t>/</a:t>
            </a:r>
            <a:r>
              <a:rPr lang="en-US" altLang="ja-JP" dirty="0" err="1" smtClean="0"/>
              <a:t>dangerroom</a:t>
            </a:r>
            <a:r>
              <a:rPr lang="en-US" altLang="ja-JP" dirty="0" smtClean="0"/>
              <a:t>/2012/09/worlds-most-wired-</a:t>
            </a:r>
            <a:r>
              <a:rPr lang="en-US" altLang="ja-JP" dirty="0" err="1" smtClean="0"/>
              <a:t>joachim</a:t>
            </a:r>
            <a:r>
              <a:rPr lang="en-US" altLang="ja-JP" dirty="0" smtClean="0"/>
              <a:t>-</a:t>
            </a:r>
            <a:r>
              <a:rPr lang="en-US" altLang="ja-JP" dirty="0" err="1" smtClean="0"/>
              <a:t>kohn</a:t>
            </a:r>
            <a:r>
              <a:rPr lang="en-US" altLang="ja-JP" dirty="0" smtClean="0"/>
              <a:t>/</a:t>
            </a:r>
            <a:r>
              <a:rPr lang="en-US" altLang="ja-JP" baseline="0" dirty="0" smtClean="0"/>
              <a:t> </a:t>
            </a:r>
          </a:p>
          <a:p>
            <a:pPr marL="228600" marR="0" indent="-228600" algn="l" defTabSz="457200" rtl="0" eaLnBrk="1" fontAlgn="base" latinLnBrk="0" hangingPunct="1">
              <a:lnSpc>
                <a:spcPct val="100000"/>
              </a:lnSpc>
              <a:spcBef>
                <a:spcPct val="30000"/>
              </a:spcBef>
              <a:spcAft>
                <a:spcPct val="0"/>
              </a:spcAft>
              <a:buClrTx/>
              <a:buSzTx/>
              <a:buFontTx/>
              <a:buAutoNum type="arabicPeriod"/>
              <a:tabLst/>
              <a:defRPr/>
            </a:pPr>
            <a:r>
              <a:rPr lang="en-US" baseline="0" dirty="0" smtClean="0"/>
              <a:t>Dean, W. 2011. The Armed Forces Institute of Regenerative Medicine: A collaborative approach to Department of Defense-relevant research. Regenerative Medicine. 6 (6 </a:t>
            </a:r>
            <a:r>
              <a:rPr lang="en-US" baseline="0" dirty="0" err="1" smtClean="0"/>
              <a:t>Suppl</a:t>
            </a:r>
            <a:r>
              <a:rPr lang="en-US" baseline="0" dirty="0" smtClean="0"/>
              <a:t>): 71-74. http://</a:t>
            </a:r>
            <a:r>
              <a:rPr lang="en-US" baseline="0" dirty="0" err="1" smtClean="0"/>
              <a:t>www.futuremedicine.com</a:t>
            </a:r>
            <a:r>
              <a:rPr lang="en-US" baseline="0" dirty="0" smtClean="0"/>
              <a:t>/</a:t>
            </a:r>
            <a:r>
              <a:rPr lang="en-US" baseline="0" dirty="0" err="1" smtClean="0"/>
              <a:t>doi</a:t>
            </a:r>
            <a:r>
              <a:rPr lang="en-US" baseline="0" dirty="0" smtClean="0"/>
              <a:t>/</a:t>
            </a:r>
            <a:r>
              <a:rPr lang="en-US" baseline="0" dirty="0" err="1" smtClean="0"/>
              <a:t>pdf</a:t>
            </a:r>
            <a:r>
              <a:rPr lang="en-US" baseline="0" dirty="0" smtClean="0"/>
              <a:t>/10.2217/rme.11.52</a:t>
            </a:r>
            <a:endParaRPr lang="en-US" dirty="0"/>
          </a:p>
        </p:txBody>
      </p:sp>
      <p:sp>
        <p:nvSpPr>
          <p:cNvPr id="52228" name="Slide Number Placeholder 3"/>
          <p:cNvSpPr>
            <a:spLocks noGrp="1"/>
          </p:cNvSpPr>
          <p:nvPr>
            <p:ph type="sldNum" sz="quarter" idx="5"/>
          </p:nvPr>
        </p:nvSpPr>
        <p:spPr bwMode="auto">
          <a:noFill/>
          <a:ln>
            <a:miter lim="800000"/>
            <a:headEnd/>
            <a:tailEnd/>
          </a:ln>
        </p:spPr>
        <p:txBody>
          <a:bodyPr/>
          <a:lstStyle/>
          <a:p>
            <a:fld id="{BEE32229-E269-1541-8717-9C65E0F47732}" type="slidenum">
              <a:rPr lang="en-US"/>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latin typeface="Calibri" charset="0"/>
                <a:ea typeface="ＭＳ Ｐゴシック" charset="0"/>
                <a:cs typeface="ＭＳ Ｐゴシック" charset="0"/>
              </a:rPr>
              <a:t>This chart depicts</a:t>
            </a:r>
            <a:r>
              <a:rPr lang="en-US" baseline="0" dirty="0" smtClean="0">
                <a:latin typeface="Calibri" charset="0"/>
                <a:ea typeface="ＭＳ Ｐゴシック" charset="0"/>
                <a:cs typeface="ＭＳ Ｐゴシック" charset="0"/>
              </a:rPr>
              <a:t> the ways in which  mitosis and meiosis </a:t>
            </a:r>
            <a:r>
              <a:rPr lang="en-US" dirty="0" smtClean="0">
                <a:latin typeface="Calibri" charset="0"/>
                <a:ea typeface="ＭＳ Ｐゴシック" charset="0"/>
                <a:cs typeface="ＭＳ Ｐゴシック" charset="0"/>
              </a:rPr>
              <a:t> are different.</a:t>
            </a:r>
            <a:r>
              <a:rPr lang="en-US" baseline="0" dirty="0" smtClean="0">
                <a:latin typeface="Calibri" charset="0"/>
                <a:ea typeface="ＭＳ Ｐゴシック" charset="0"/>
                <a:cs typeface="ＭＳ Ｐゴシック" charset="0"/>
              </a:rPr>
              <a:t> Beyond this simple list, the two types of division differ in their organization cell structures and the timing and sequencing of events. It may be useful for students to be asked to represent these differences through a drawing exercise. </a:t>
            </a:r>
            <a:endParaRPr lang="en-US" dirty="0">
              <a:latin typeface="Calibri" charset="0"/>
              <a:ea typeface="ＭＳ Ｐゴシック" charset="0"/>
              <a:cs typeface="ＭＳ Ｐゴシック" charset="0"/>
            </a:endParaRPr>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542E367-5550-5A45-A96B-6330D4EDA3AD}" type="slidenum">
              <a:rPr lang="en-US" sz="1200">
                <a:latin typeface="Calibri" charset="0"/>
              </a:rPr>
              <a:pPr eaLnBrk="1" hangingPunct="1"/>
              <a:t>20</a:t>
            </a:fld>
            <a:endParaRPr lang="en-US" sz="1200">
              <a:latin typeface="Calibri"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Calibri" charset="0"/>
                <a:ea typeface="ＭＳ Ｐゴシック" charset="0"/>
                <a:cs typeface="ＭＳ Ｐゴシック" charset="0"/>
              </a:rPr>
              <a:t>Each adult body cell ( somatic cell) has a finite life span, and can only divide a finite number of times ( 60-70 times) before undergoing cell death. This is referred to as the </a:t>
            </a:r>
            <a:r>
              <a:rPr lang="en-US" dirty="0" err="1">
                <a:latin typeface="Calibri" charset="0"/>
                <a:ea typeface="ＭＳ Ｐゴシック" charset="0"/>
                <a:cs typeface="ＭＳ Ｐゴシック" charset="0"/>
              </a:rPr>
              <a:t>Hayflick</a:t>
            </a:r>
            <a:r>
              <a:rPr lang="en-US" dirty="0">
                <a:latin typeface="Calibri" charset="0"/>
                <a:ea typeface="ＭＳ Ｐゴシック" charset="0"/>
                <a:cs typeface="ＭＳ Ｐゴシック" charset="0"/>
              </a:rPr>
              <a:t> Limit.  At different points in our life span our cells respond to environmental signals in very specific ways. </a:t>
            </a:r>
          </a:p>
          <a:p>
            <a:pPr eaLnBrk="1" hangingPunct="1">
              <a:spcBef>
                <a:spcPct val="0"/>
              </a:spcBef>
            </a:pPr>
            <a:r>
              <a:rPr lang="en-US" dirty="0">
                <a:latin typeface="Calibri" charset="0"/>
                <a:ea typeface="ＭＳ Ｐゴシック" charset="0"/>
                <a:cs typeface="ＭＳ Ｐゴシック" charset="0"/>
              </a:rPr>
              <a:t>During embryonic development cells must undergo cell division rapidly and this is triggered by the fusion of the sperm and egg nuclei and the subsequent increase in calcium concentration in the cytoplasm of the zygote. </a:t>
            </a:r>
          </a:p>
          <a:p>
            <a:pPr eaLnBrk="1" hangingPunct="1">
              <a:spcBef>
                <a:spcPct val="0"/>
              </a:spcBef>
            </a:pPr>
            <a:r>
              <a:rPr lang="en-US" dirty="0">
                <a:latin typeface="Calibri" charset="0"/>
                <a:ea typeface="ＭＳ Ｐゴシック" charset="0"/>
                <a:cs typeface="ＭＳ Ｐゴシック" charset="0"/>
              </a:rPr>
              <a:t>When trauma or infection occurs, cells die via programmed cell death and send a signal to other cells to migrate, differentiate, and repopulate the dying population of cells</a:t>
            </a:r>
          </a:p>
          <a:p>
            <a:pPr eaLnBrk="1" hangingPunct="1">
              <a:spcBef>
                <a:spcPct val="0"/>
              </a:spcBef>
            </a:pPr>
            <a:r>
              <a:rPr lang="en-US" dirty="0">
                <a:latin typeface="Calibri" charset="0"/>
                <a:ea typeface="ＭＳ Ｐゴシック" charset="0"/>
                <a:cs typeface="ＭＳ Ｐゴシック" charset="0"/>
              </a:rPr>
              <a:t>As we age, our cells lose vital DNA information and undergo other cell structure changes that result in an inability to undergo cell division while maintaining genomic integrity and again undergo programmed cell death.</a:t>
            </a:r>
            <a:r>
              <a:rPr lang="en-US" dirty="0" smtClean="0">
                <a:latin typeface="Calibri" charset="0"/>
                <a:ea typeface="ＭＳ Ｐゴシック" charset="0"/>
                <a:cs typeface="ＭＳ Ｐゴシック" charset="0"/>
              </a:rPr>
              <a:t> </a:t>
            </a:r>
          </a:p>
          <a:p>
            <a:pPr marL="0" marR="0" indent="0" algn="l" defTabSz="457200" rtl="0" eaLnBrk="1" fontAlgn="base" latinLnBrk="0" hangingPunct="1">
              <a:lnSpc>
                <a:spcPct val="100000"/>
              </a:lnSpc>
              <a:spcBef>
                <a:spcPct val="0"/>
              </a:spcBef>
              <a:spcAft>
                <a:spcPct val="0"/>
              </a:spcAft>
              <a:buClrTx/>
              <a:buSzTx/>
              <a:buFontTx/>
              <a:buNone/>
              <a:tabLst/>
              <a:defRPr/>
            </a:pPr>
            <a:r>
              <a:rPr lang="en-US" dirty="0" smtClean="0">
                <a:latin typeface="Calibri" charset="0"/>
                <a:ea typeface="ＭＳ Ｐゴシック" charset="0"/>
                <a:cs typeface="ＭＳ Ｐゴシック" charset="0"/>
              </a:rPr>
              <a:t>During embryonic development cells must undergo cell division rapidly and this is triggered by the fusion of the sperm and egg nuclei and the subsequent increase in calcium concentration in the cytoplasm of the zygote. </a:t>
            </a:r>
          </a:p>
          <a:p>
            <a:pPr eaLnBrk="1" hangingPunct="1">
              <a:spcBef>
                <a:spcPct val="0"/>
              </a:spcBef>
            </a:pPr>
            <a:endParaRPr lang="en-US" dirty="0" smtClean="0">
              <a:latin typeface="Calibri" charset="0"/>
              <a:ea typeface="ＭＳ Ｐゴシック" charset="0"/>
              <a:cs typeface="ＭＳ Ｐゴシック" charset="0"/>
            </a:endParaRPr>
          </a:p>
          <a:p>
            <a:pPr eaLnBrk="1" hangingPunct="1">
              <a:spcBef>
                <a:spcPct val="0"/>
              </a:spcBef>
            </a:pPr>
            <a:r>
              <a:rPr lang="en-US" dirty="0">
                <a:latin typeface="Calibri" charset="0"/>
                <a:ea typeface="ＭＳ Ｐゴシック" charset="0"/>
                <a:cs typeface="ＭＳ Ｐゴシック" charset="0"/>
              </a:rPr>
              <a:t>Cells can adopt these different responses at different times in our lives. They remain dynamic so that they can respond appropriately to signals in their environment</a:t>
            </a:r>
          </a:p>
          <a:p>
            <a:pPr eaLnBrk="1" hangingPunct="1">
              <a:spcBef>
                <a:spcPct val="0"/>
              </a:spcBef>
            </a:pPr>
            <a:r>
              <a:rPr lang="en-US" dirty="0">
                <a:latin typeface="Calibri" charset="0"/>
                <a:ea typeface="ＭＳ Ｐゴシック" charset="0"/>
                <a:cs typeface="ＭＳ Ｐゴシック" charset="0"/>
              </a:rPr>
              <a:t>The response is dependent on the type of signal that is received by the cell, and the cell</a:t>
            </a:r>
            <a:r>
              <a:rPr lang="ja-JP" altLang="en-US" dirty="0">
                <a:latin typeface="Calibri" charset="0"/>
                <a:ea typeface="ＭＳ Ｐゴシック" charset="0"/>
                <a:cs typeface="ＭＳ Ｐゴシック" charset="0"/>
              </a:rPr>
              <a:t>’</a:t>
            </a:r>
            <a:r>
              <a:rPr lang="en-US" altLang="ja-JP" dirty="0" err="1">
                <a:latin typeface="Calibri" charset="0"/>
                <a:ea typeface="ＭＳ Ｐゴシック" charset="0"/>
                <a:cs typeface="ＭＳ Ｐゴシック" charset="0"/>
              </a:rPr>
              <a:t>s</a:t>
            </a:r>
            <a:r>
              <a:rPr lang="en-US" altLang="ja-JP" dirty="0">
                <a:latin typeface="Calibri" charset="0"/>
                <a:ea typeface="ＭＳ Ｐゴシック" charset="0"/>
                <a:cs typeface="ＭＳ Ｐゴシック" charset="0"/>
              </a:rPr>
              <a:t> ability to detect and respond to it </a:t>
            </a:r>
          </a:p>
          <a:p>
            <a:pPr eaLnBrk="1" hangingPunct="1">
              <a:spcBef>
                <a:spcPct val="0"/>
              </a:spcBef>
            </a:pPr>
            <a:endParaRPr lang="en-US" dirty="0">
              <a:latin typeface="Calibri" charset="0"/>
              <a:ea typeface="ＭＳ Ｐゴシック" charset="0"/>
              <a:cs typeface="ＭＳ Ｐゴシック" charset="0"/>
            </a:endParaRPr>
          </a:p>
          <a:p>
            <a:endParaRPr lang="en-US" dirty="0">
              <a:latin typeface="Calibri" charset="0"/>
              <a:ea typeface="ＭＳ Ｐゴシック" charset="0"/>
              <a:cs typeface="ＭＳ Ｐゴシック" charset="0"/>
            </a:endParaRPr>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8D9D957-5F9C-A642-A810-FCB0F23C27A0}" type="slidenum">
              <a:rPr lang="en-US" sz="1200">
                <a:latin typeface="Calibri" charset="0"/>
              </a:rPr>
              <a:pPr eaLnBrk="1" hangingPunct="1"/>
              <a:t>3</a:t>
            </a:fld>
            <a:endParaRPr lang="en-US" sz="1200">
              <a:latin typeface="Calibri"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are some examples of individuals who appear to have stopped aging. Dr. Richard Walker has been </a:t>
            </a:r>
            <a:r>
              <a:rPr lang="en-US" baseline="0" dirty="0" err="1" smtClean="0"/>
              <a:t>studiying</a:t>
            </a:r>
            <a:r>
              <a:rPr lang="en-US" baseline="0" dirty="0" smtClean="0"/>
              <a:t> these individuals in hopes of understanding the process of aging. The most well known case is Brooke Greenberg, who at the age of 20 passed away having the body of a five-year old- the age in which she stopping aging. During her first few years life she suffered many physical ailments and healed from all of them including a brain tumor. The only tissues that continued to grow are her hair and nails. Lawrence </a:t>
            </a:r>
            <a:r>
              <a:rPr lang="en-US" baseline="0" dirty="0" err="1" smtClean="0"/>
              <a:t>Pakula</a:t>
            </a:r>
            <a:r>
              <a:rPr lang="en-US" baseline="0" dirty="0" smtClean="0"/>
              <a:t>, her pediatrician,  describes the search to identify the DNA change responsible for this phenotype through whole genome </a:t>
            </a:r>
            <a:r>
              <a:rPr lang="en-US" baseline="0" dirty="0" err="1" smtClean="0"/>
              <a:t>sequencing,and</a:t>
            </a:r>
            <a:r>
              <a:rPr lang="en-US" baseline="0" dirty="0" smtClean="0"/>
              <a:t> the genetic studies to understand her unique mutations using the fruit fly Drosophila as a model. .</a:t>
            </a:r>
          </a:p>
          <a:p>
            <a:endParaRPr lang="en-US" baseline="0" dirty="0" smtClean="0"/>
          </a:p>
          <a:p>
            <a:r>
              <a:rPr lang="en-US" b="1" baseline="0" dirty="0" smtClean="0"/>
              <a:t> References:</a:t>
            </a:r>
          </a:p>
          <a:p>
            <a:endParaRPr lang="en-US" baseline="0" dirty="0" smtClean="0"/>
          </a:p>
          <a:p>
            <a:pPr marL="228600" marR="0" indent="-228600" algn="l" defTabSz="457200" rtl="0" eaLnBrk="0" fontAlgn="base" latinLnBrk="0" hangingPunct="0">
              <a:lnSpc>
                <a:spcPct val="100000"/>
              </a:lnSpc>
              <a:spcBef>
                <a:spcPct val="30000"/>
              </a:spcBef>
              <a:spcAft>
                <a:spcPct val="0"/>
              </a:spcAft>
              <a:buClrTx/>
              <a:buSzTx/>
              <a:buFontTx/>
              <a:buAutoNum type="arabicPeriod"/>
              <a:tabLst/>
              <a:defRPr/>
            </a:pPr>
            <a:r>
              <a:rPr lang="en-US" baseline="0" dirty="0" smtClean="0"/>
              <a:t>Couric, K. Jan 14, 2013. Brooke Greenberg’s Syndrome X Conditions Defies Age, Baffles Doctors (VIDEO). http://</a:t>
            </a:r>
            <a:r>
              <a:rPr lang="en-US" baseline="0" dirty="0" err="1" smtClean="0"/>
              <a:t>www.huffingtonpost.com</a:t>
            </a:r>
            <a:r>
              <a:rPr lang="en-US" baseline="0" dirty="0" smtClean="0"/>
              <a:t>/2013/01/14/brooke-greenberg-syndrome-x_n_2473161.html  ( 6:09”) </a:t>
            </a:r>
          </a:p>
          <a:p>
            <a:pPr marL="228600" marR="0" indent="-228600" algn="l" defTabSz="457200" rtl="0" eaLnBrk="0" fontAlgn="base" latinLnBrk="0" hangingPunct="0">
              <a:lnSpc>
                <a:spcPct val="100000"/>
              </a:lnSpc>
              <a:spcBef>
                <a:spcPct val="30000"/>
              </a:spcBef>
              <a:spcAft>
                <a:spcPct val="0"/>
              </a:spcAft>
              <a:buClrTx/>
              <a:buSzTx/>
              <a:buFontTx/>
              <a:buAutoNum type="arabicPeriod"/>
              <a:tabLst/>
              <a:defRPr/>
            </a:pPr>
            <a:r>
              <a:rPr lang="en-US" baseline="0" dirty="0" smtClean="0"/>
              <a:t>James, S. Oct 29, 2013. Maryland 20-year old Dies Never Having Aged and Girl Who Doesn’t Grow Baffles Doctors.  </a:t>
            </a:r>
            <a:r>
              <a:rPr lang="en-US" baseline="0" dirty="0" err="1" smtClean="0"/>
              <a:t>CBSnews.com</a:t>
            </a:r>
            <a:r>
              <a:rPr lang="en-US" baseline="0" dirty="0" smtClean="0"/>
              <a:t>. http://</a:t>
            </a:r>
            <a:r>
              <a:rPr lang="en-US" baseline="0" dirty="0" err="1" smtClean="0"/>
              <a:t>abcnews.go.com</a:t>
            </a:r>
            <a:r>
              <a:rPr lang="en-US" baseline="0" dirty="0" smtClean="0"/>
              <a:t>/Health/maryland-20-year-dies-aged/</a:t>
            </a:r>
            <a:r>
              <a:rPr lang="en-US" baseline="0" dirty="0" err="1" smtClean="0"/>
              <a:t>story?id</a:t>
            </a:r>
            <a:r>
              <a:rPr lang="en-US" baseline="0" dirty="0" smtClean="0"/>
              <a:t>=20712718</a:t>
            </a:r>
          </a:p>
          <a:p>
            <a:pPr marL="228600" marR="0" indent="-228600" algn="l" defTabSz="457200" rtl="0" eaLnBrk="0" fontAlgn="base" latinLnBrk="0" hangingPunct="0">
              <a:lnSpc>
                <a:spcPct val="100000"/>
              </a:lnSpc>
              <a:spcBef>
                <a:spcPct val="30000"/>
              </a:spcBef>
              <a:spcAft>
                <a:spcPct val="0"/>
              </a:spcAft>
              <a:buClrTx/>
              <a:buSzTx/>
              <a:buFontTx/>
              <a:buAutoNum type="arabicPeriod"/>
              <a:tabLst/>
              <a:defRPr/>
            </a:pPr>
            <a:r>
              <a:rPr lang="en-US" baseline="0" dirty="0" smtClean="0"/>
              <a:t>Brown, B. June 23, 2009. Girl Who Doesn’t Grow Baffles Doctor. 20/20. http://</a:t>
            </a:r>
            <a:r>
              <a:rPr lang="en-US" baseline="0" dirty="0" err="1" smtClean="0"/>
              <a:t>abcnews.go.com</a:t>
            </a:r>
            <a:r>
              <a:rPr lang="en-US" baseline="0" dirty="0" smtClean="0"/>
              <a:t>/2020/Health/girl-age-</a:t>
            </a:r>
            <a:r>
              <a:rPr lang="en-US" baseline="0" dirty="0" err="1" smtClean="0"/>
              <a:t>brooke</a:t>
            </a:r>
            <a:r>
              <a:rPr lang="en-US" baseline="0" dirty="0" smtClean="0"/>
              <a:t>-</a:t>
            </a:r>
            <a:r>
              <a:rPr lang="en-US" baseline="0" dirty="0" err="1" smtClean="0"/>
              <a:t>greenberg</a:t>
            </a:r>
            <a:r>
              <a:rPr lang="en-US" baseline="0" dirty="0" smtClean="0"/>
              <a:t>-baffles-doctors/</a:t>
            </a:r>
            <a:r>
              <a:rPr lang="en-US" baseline="0" dirty="0" err="1" smtClean="0"/>
              <a:t>story?id</a:t>
            </a:r>
            <a:r>
              <a:rPr lang="en-US" baseline="0" dirty="0" smtClean="0"/>
              <a:t>=7880954  (9:24”)</a:t>
            </a:r>
          </a:p>
          <a:p>
            <a:pPr marL="228600" marR="0" indent="-228600" algn="l" defTabSz="457200" rtl="0" eaLnBrk="0" fontAlgn="base" latinLnBrk="0" hangingPunct="0">
              <a:lnSpc>
                <a:spcPct val="100000"/>
              </a:lnSpc>
              <a:spcBef>
                <a:spcPct val="30000"/>
              </a:spcBef>
              <a:spcAft>
                <a:spcPct val="0"/>
              </a:spcAft>
              <a:buClrTx/>
              <a:buSzTx/>
              <a:buFontTx/>
              <a:buAutoNum type="arabicPeriod"/>
              <a:tabLst/>
              <a:defRPr/>
            </a:pPr>
            <a:endParaRPr lang="en-US" baseline="0" dirty="0" smtClean="0"/>
          </a:p>
        </p:txBody>
      </p:sp>
      <p:sp>
        <p:nvSpPr>
          <p:cNvPr id="4" name="Slide Number Placeholder 3"/>
          <p:cNvSpPr>
            <a:spLocks noGrp="1"/>
          </p:cNvSpPr>
          <p:nvPr>
            <p:ph type="sldNum" sz="quarter" idx="10"/>
          </p:nvPr>
        </p:nvSpPr>
        <p:spPr/>
        <p:txBody>
          <a:bodyPr/>
          <a:lstStyle/>
          <a:p>
            <a:fld id="{C432B4D8-27E8-8B40-B486-63F91BE80DC2}" type="slidenum">
              <a:rPr lang="en-US" smtClean="0"/>
              <a:pPr/>
              <a:t>21</a:t>
            </a:fld>
            <a:endParaRPr lang="en-US"/>
          </a:p>
        </p:txBody>
      </p:sp>
    </p:spTree>
    <p:extLst>
      <p:ext uri="{BB962C8B-B14F-4D97-AF65-F5344CB8AC3E}">
        <p14:creationId xmlns:p14="http://schemas.microsoft.com/office/powerpoint/2010/main" val="40488939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 typeface="+mj-lt"/>
              <a:buNone/>
              <a:tabLst/>
              <a:defRPr/>
            </a:pPr>
            <a:r>
              <a:rPr lang="en-US" b="1" dirty="0" smtClean="0">
                <a:latin typeface="Calibri" charset="0"/>
                <a:ea typeface="ＭＳ Ｐゴシック" charset="0"/>
                <a:cs typeface="ＭＳ Ｐゴシック" charset="0"/>
              </a:rPr>
              <a:t>References</a:t>
            </a:r>
          </a:p>
          <a:p>
            <a:pPr marL="228600" marR="0" lvl="0" indent="-228600" algn="l" defTabSz="457200" rtl="0" eaLnBrk="1" fontAlgn="base" latinLnBrk="0" hangingPunct="1">
              <a:lnSpc>
                <a:spcPct val="100000"/>
              </a:lnSpc>
              <a:spcBef>
                <a:spcPct val="0"/>
              </a:spcBef>
              <a:spcAft>
                <a:spcPct val="0"/>
              </a:spcAft>
              <a:buClrTx/>
              <a:buSzTx/>
              <a:buFont typeface="+mj-lt"/>
              <a:buAutoNum type="arabicPeriod"/>
              <a:tabLst/>
              <a:defRPr/>
            </a:pPr>
            <a:endParaRPr lang="en-US" dirty="0" smtClean="0">
              <a:latin typeface="Calibri" charset="0"/>
              <a:ea typeface="ＭＳ Ｐゴシック" charset="0"/>
              <a:cs typeface="ＭＳ Ｐゴシック" charset="0"/>
            </a:endParaRPr>
          </a:p>
          <a:p>
            <a:pPr marL="228600" marR="0" lvl="0" indent="-228600" algn="l" defTabSz="457200" rtl="0" eaLnBrk="1" fontAlgn="base" latinLnBrk="0" hangingPunct="1">
              <a:lnSpc>
                <a:spcPct val="100000"/>
              </a:lnSpc>
              <a:spcBef>
                <a:spcPct val="0"/>
              </a:spcBef>
              <a:spcAft>
                <a:spcPct val="0"/>
              </a:spcAft>
              <a:buClrTx/>
              <a:buSzTx/>
              <a:buFont typeface="+mj-lt"/>
              <a:buAutoNum type="arabicPeriod"/>
              <a:tabLst/>
              <a:defRPr/>
            </a:pPr>
            <a:r>
              <a:rPr lang="en-US" dirty="0" smtClean="0">
                <a:latin typeface="Calibri" charset="0"/>
                <a:ea typeface="ＭＳ Ｐゴシック" charset="0"/>
                <a:cs typeface="ＭＳ Ｐゴシック" charset="0"/>
              </a:rPr>
              <a:t>Dr</a:t>
            </a:r>
            <a:r>
              <a:rPr lang="en-US" dirty="0">
                <a:latin typeface="Calibri" charset="0"/>
                <a:ea typeface="ＭＳ Ｐゴシック" charset="0"/>
                <a:cs typeface="ＭＳ Ｐゴシック" charset="0"/>
              </a:rPr>
              <a:t>. Neal </a:t>
            </a:r>
            <a:r>
              <a:rPr lang="en-US" dirty="0" err="1">
                <a:latin typeface="Calibri" charset="0"/>
                <a:ea typeface="ＭＳ Ｐゴシック" charset="0"/>
                <a:cs typeface="ＭＳ Ｐゴシック" charset="0"/>
              </a:rPr>
              <a:t>Shultz,DermTV</a:t>
            </a:r>
            <a:r>
              <a:rPr lang="en-US" dirty="0">
                <a:latin typeface="Calibri" charset="0"/>
                <a:ea typeface="ＭＳ Ｐゴシック" charset="0"/>
                <a:cs typeface="ＭＳ Ｐゴシック" charset="0"/>
              </a:rPr>
              <a:t> on Bing Video TV Episode #360 Nov 28, 2011.</a:t>
            </a:r>
            <a:r>
              <a:rPr lang="en-US" dirty="0" smtClean="0">
                <a:latin typeface="Calibri" charset="0"/>
                <a:ea typeface="ＭＳ Ｐゴシック" charset="0"/>
                <a:cs typeface="ＭＳ Ｐゴシック" charset="0"/>
              </a:rPr>
              <a:t> </a:t>
            </a:r>
            <a:r>
              <a:rPr lang="en-US" sz="1200" kern="1200" dirty="0" smtClean="0">
                <a:solidFill>
                  <a:schemeClr val="tx1"/>
                </a:solidFill>
                <a:latin typeface="+mn-lt"/>
                <a:ea typeface="ＭＳ Ｐゴシック" charset="-128"/>
                <a:cs typeface="ＭＳ Ｐゴシック" charset="-128"/>
              </a:rPr>
              <a:t>http://</a:t>
            </a:r>
            <a:r>
              <a:rPr lang="en-US" sz="1200" kern="1200" dirty="0" err="1" smtClean="0">
                <a:solidFill>
                  <a:schemeClr val="tx1"/>
                </a:solidFill>
                <a:latin typeface="+mn-lt"/>
                <a:ea typeface="ＭＳ Ｐゴシック" charset="-128"/>
                <a:cs typeface="ＭＳ Ｐゴシック" charset="-128"/>
              </a:rPr>
              <a:t>www.dermtv.com</a:t>
            </a:r>
            <a:r>
              <a:rPr lang="en-US" sz="1200" kern="1200" dirty="0" smtClean="0">
                <a:solidFill>
                  <a:schemeClr val="tx1"/>
                </a:solidFill>
                <a:latin typeface="+mn-lt"/>
                <a:ea typeface="ＭＳ Ｐゴシック" charset="-128"/>
                <a:cs typeface="ＭＳ Ｐゴシック" charset="-128"/>
              </a:rPr>
              <a:t>/can-exfoliating-cause-you-run-out-skin</a:t>
            </a:r>
            <a:endParaRPr lang="en-US" dirty="0" smtClean="0">
              <a:latin typeface="Calibri" charset="0"/>
              <a:ea typeface="ＭＳ Ｐゴシック" charset="0"/>
              <a:cs typeface="ＭＳ Ｐゴシック" charset="0"/>
            </a:endParaRPr>
          </a:p>
          <a:p>
            <a:pPr marL="228600" lvl="0" indent="-228600">
              <a:buFont typeface="+mj-lt"/>
              <a:buAutoNum type="arabicPeriod"/>
            </a:pPr>
            <a:r>
              <a:rPr lang="en-US" sz="1200" kern="1200" dirty="0" smtClean="0">
                <a:solidFill>
                  <a:schemeClr val="tx1"/>
                </a:solidFill>
                <a:latin typeface="+mn-lt"/>
                <a:ea typeface="ＭＳ Ｐゴシック" charset="-128"/>
                <a:cs typeface="ＭＳ Ｐゴシック" charset="-128"/>
              </a:rPr>
              <a:t>Kahn, Jennifer. Oct 16, 2005.  The Stem Sell. New York Times.  </a:t>
            </a:r>
            <a:r>
              <a:rPr lang="en-US" sz="1200" u="sng" kern="1200" dirty="0" smtClean="0">
                <a:solidFill>
                  <a:schemeClr val="tx1"/>
                </a:solidFill>
                <a:latin typeface="+mn-lt"/>
                <a:ea typeface="ＭＳ Ｐゴシック" charset="-128"/>
                <a:cs typeface="ＭＳ Ｐゴシック" charset="-128"/>
                <a:hlinkClick r:id="rId3"/>
              </a:rPr>
              <a:t>http://www.nytimes.com/2005/10/16/style/tmagazine/t_b_2136_2141_stemcell_.html?pagewanted=all&amp;_r=0</a:t>
            </a:r>
            <a:r>
              <a:rPr lang="en-US" sz="1200" kern="1200" dirty="0" smtClean="0">
                <a:solidFill>
                  <a:schemeClr val="tx1"/>
                </a:solidFill>
                <a:latin typeface="+mn-lt"/>
                <a:ea typeface="ＭＳ Ｐゴシック" charset="-128"/>
                <a:cs typeface="ＭＳ Ｐゴシック" charset="-128"/>
              </a:rPr>
              <a:t> </a:t>
            </a:r>
          </a:p>
          <a:p>
            <a:pPr marL="228600" lvl="0" indent="-228600">
              <a:buFont typeface="+mj-lt"/>
              <a:buAutoNum type="arabicPeriod"/>
            </a:pPr>
            <a:r>
              <a:rPr lang="en-US" sz="1200" kern="1200" dirty="0" err="1" smtClean="0">
                <a:solidFill>
                  <a:schemeClr val="tx1"/>
                </a:solidFill>
                <a:latin typeface="+mn-lt"/>
                <a:ea typeface="ＭＳ Ｐゴシック" charset="-128"/>
                <a:cs typeface="ＭＳ Ｐゴシック" charset="-128"/>
              </a:rPr>
              <a:t>Jabr</a:t>
            </a:r>
            <a:r>
              <a:rPr lang="en-US" sz="1200" kern="1200" dirty="0" smtClean="0">
                <a:solidFill>
                  <a:schemeClr val="tx1"/>
                </a:solidFill>
                <a:latin typeface="+mn-lt"/>
                <a:ea typeface="ＭＳ Ｐゴシック" charset="-128"/>
                <a:cs typeface="ＭＳ Ｐゴシック" charset="-128"/>
              </a:rPr>
              <a:t>, F. Dec 17, 2012. In the Flesh: The Embedded Dangers of Untested Stem Cell Cosmetics. Scientific American. </a:t>
            </a:r>
            <a:r>
              <a:rPr lang="en-US" sz="1200" u="sng" kern="1200" dirty="0" smtClean="0">
                <a:solidFill>
                  <a:schemeClr val="tx1"/>
                </a:solidFill>
                <a:latin typeface="+mn-lt"/>
                <a:ea typeface="ＭＳ Ｐゴシック" charset="-128"/>
                <a:cs typeface="ＭＳ Ｐゴシック" charset="-128"/>
                <a:hlinkClick r:id="rId4"/>
              </a:rPr>
              <a:t>http://www.scientificamerican.com/article.cfm?id=stem-cell-cosmetics</a:t>
            </a:r>
            <a:endParaRPr lang="en-US" sz="1200" u="sng" kern="1200" dirty="0" smtClean="0">
              <a:solidFill>
                <a:schemeClr val="tx1"/>
              </a:solidFill>
              <a:latin typeface="+mn-lt"/>
              <a:ea typeface="ＭＳ Ｐゴシック" charset="-128"/>
              <a:cs typeface="ＭＳ Ｐゴシック" charset="-128"/>
            </a:endParaRPr>
          </a:p>
          <a:p>
            <a:pPr marL="228600" indent="-228600" eaLnBrk="1" hangingPunct="1">
              <a:spcBef>
                <a:spcPct val="0"/>
              </a:spcBef>
              <a:buFont typeface="+mj-lt"/>
              <a:buAutoNum type="arabicPeriod"/>
            </a:pPr>
            <a:endParaRPr lang="en-US" dirty="0">
              <a:latin typeface="Calibri" charset="0"/>
              <a:ea typeface="ＭＳ Ｐゴシック" charset="0"/>
              <a:cs typeface="ＭＳ Ｐゴシック" charset="0"/>
            </a:endParaRP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E50A388E-3E1B-724B-B102-45988509E6EC}" type="slidenum">
              <a:rPr lang="en-US" sz="1200">
                <a:latin typeface="Calibri" charset="0"/>
              </a:rPr>
              <a:pPr eaLnBrk="1" hangingPunct="1"/>
              <a:t>22</a:t>
            </a:fld>
            <a:endParaRPr lang="en-US" sz="1200">
              <a:latin typeface="Calibri"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0" kern="1200" baseline="0" dirty="0" smtClean="0">
                <a:solidFill>
                  <a:schemeClr val="tx1"/>
                </a:solidFill>
                <a:latin typeface="+mn-lt"/>
                <a:ea typeface="ＭＳ Ｐゴシック" charset="-128"/>
                <a:cs typeface="ＭＳ Ｐゴシック" charset="-128"/>
              </a:rPr>
              <a:t>A  number of cosmetic and youth centered companies are turning to stem cell research to identify compounds that can trigger adult stem cell rejuvenation ( division and differentiation). Some like Stem Cell 100 are composed of herbal supplements, vitamins, and chemicals known to reprogram DNA such as methyl </a:t>
            </a:r>
            <a:r>
              <a:rPr lang="en-US" sz="1200" b="0" kern="1200" baseline="0" dirty="0" err="1" smtClean="0">
                <a:solidFill>
                  <a:schemeClr val="tx1"/>
                </a:solidFill>
                <a:latin typeface="+mn-lt"/>
                <a:ea typeface="ＭＳ Ｐゴシック" charset="-128"/>
                <a:cs typeface="ＭＳ Ｐゴシック" charset="-128"/>
              </a:rPr>
              <a:t>folate</a:t>
            </a:r>
            <a:r>
              <a:rPr lang="en-US" sz="1200" b="0" kern="1200" baseline="0" dirty="0" smtClean="0">
                <a:solidFill>
                  <a:schemeClr val="tx1"/>
                </a:solidFill>
                <a:latin typeface="+mn-lt"/>
                <a:ea typeface="ＭＳ Ｐゴシック" charset="-128"/>
                <a:cs typeface="ＭＳ Ｐゴシック" charset="-128"/>
              </a:rPr>
              <a:t> (5-MTHF ) and methyl   B12, both of which are known methyl donors that can contribute to epigenetic modifications of chromosomal regions.  Stem Cell 100 also contains </a:t>
            </a:r>
            <a:r>
              <a:rPr lang="en-US" sz="1200" b="0" kern="1200" baseline="0" dirty="0" err="1" smtClean="0">
                <a:solidFill>
                  <a:schemeClr val="tx1"/>
                </a:solidFill>
                <a:latin typeface="+mn-lt"/>
                <a:ea typeface="ＭＳ Ｐゴシック" charset="-128"/>
                <a:cs typeface="ＭＳ Ｐゴシック" charset="-128"/>
              </a:rPr>
              <a:t>Genistein</a:t>
            </a:r>
            <a:r>
              <a:rPr lang="en-US" sz="1200" b="0" kern="1200" baseline="0" dirty="0" smtClean="0">
                <a:solidFill>
                  <a:schemeClr val="tx1"/>
                </a:solidFill>
                <a:latin typeface="+mn-lt"/>
                <a:ea typeface="ＭＳ Ｐゴシック" charset="-128"/>
                <a:cs typeface="ＭＳ Ｐゴシック" charset="-128"/>
              </a:rPr>
              <a:t> which is a phytoestrogen known to activate telomerase in vitro and perhaps ironically inhibit DNA methylation.  Stem Cell 100 has been studies on the model organism Drosophila (n=500) and the company includes these data on their website.  Stem Cell 100 is the result of research conducted by </a:t>
            </a:r>
            <a:r>
              <a:rPr lang="en-US" sz="1200" b="0" kern="1200" baseline="0" dirty="0" err="1" smtClean="0">
                <a:solidFill>
                  <a:schemeClr val="tx1"/>
                </a:solidFill>
                <a:latin typeface="+mn-lt"/>
                <a:ea typeface="ＭＳ Ｐゴシック" charset="-128"/>
                <a:cs typeface="ＭＳ Ｐゴシック" charset="-128"/>
              </a:rPr>
              <a:t>Genescient</a:t>
            </a:r>
            <a:r>
              <a:rPr lang="en-US" sz="1200" b="0" kern="1200" baseline="0" dirty="0" smtClean="0">
                <a:solidFill>
                  <a:schemeClr val="tx1"/>
                </a:solidFill>
                <a:latin typeface="+mn-lt"/>
                <a:ea typeface="ＭＳ Ｐゴシック" charset="-128"/>
                <a:cs typeface="ＭＳ Ｐゴシック" charset="-128"/>
              </a:rPr>
              <a:t> using Life Code’s high through put assays  which identified their unique combination of products- however the text below Figure 2 suggests that they are using both gene expression and DNA sequencing, or the author may be conflating the two, it is not clear.  </a:t>
            </a:r>
            <a:r>
              <a:rPr lang="en-US" sz="1200" b="0" kern="1200" baseline="0" dirty="0" err="1" smtClean="0">
                <a:solidFill>
                  <a:schemeClr val="tx1"/>
                </a:solidFill>
                <a:latin typeface="+mn-lt"/>
                <a:ea typeface="ＭＳ Ｐゴシック" charset="-128"/>
                <a:cs typeface="ＭＳ Ｐゴシック" charset="-128"/>
              </a:rPr>
              <a:t>Genefique</a:t>
            </a:r>
            <a:r>
              <a:rPr lang="en-US" sz="1200" b="0" kern="1200" baseline="0" dirty="0" smtClean="0">
                <a:solidFill>
                  <a:schemeClr val="tx1"/>
                </a:solidFill>
                <a:latin typeface="+mn-lt"/>
                <a:ea typeface="ＭＳ Ｐゴシック" charset="-128"/>
                <a:cs typeface="ＭＳ Ｐゴシック" charset="-128"/>
              </a:rPr>
              <a:t> is primarily made of a lysate created from fermented probiotic(bifida) , but there are no data available on their website about gene expression and the data in the dermatology field suggests that yeast extracts can reduce oxidative stress effects. The Stem Cell Cloud Cream is based on the notion that plant stem cells in apples can rejuvenate and stimulate mitosis of human stem cells in culture, however the scientist behind this work admits that topical application  did not show this effect in a clinical trial.</a:t>
            </a:r>
          </a:p>
          <a:p>
            <a:pPr lvl="0"/>
            <a:endParaRPr lang="en-US" sz="1200" b="1" kern="1200" dirty="0" smtClean="0">
              <a:solidFill>
                <a:schemeClr val="tx1"/>
              </a:solidFill>
              <a:latin typeface="+mn-lt"/>
              <a:ea typeface="ＭＳ Ｐゴシック" charset="-128"/>
              <a:cs typeface="ＭＳ Ｐゴシック" charset="-128"/>
            </a:endParaRPr>
          </a:p>
          <a:p>
            <a:pPr lvl="0"/>
            <a:r>
              <a:rPr lang="en-US" sz="1200" b="1" kern="1200" dirty="0" smtClean="0">
                <a:solidFill>
                  <a:schemeClr val="tx1"/>
                </a:solidFill>
                <a:latin typeface="+mn-lt"/>
                <a:ea typeface="ＭＳ Ｐゴシック" charset="-128"/>
                <a:cs typeface="ＭＳ Ｐゴシック" charset="-128"/>
              </a:rPr>
              <a:t>References:</a:t>
            </a:r>
            <a:r>
              <a:rPr lang="en-US" sz="1200" b="1" kern="1200" baseline="0" dirty="0" smtClean="0">
                <a:solidFill>
                  <a:schemeClr val="tx1"/>
                </a:solidFill>
                <a:latin typeface="+mn-lt"/>
                <a:ea typeface="ＭＳ Ｐゴシック" charset="-128"/>
                <a:cs typeface="ＭＳ Ｐゴシック" charset="-128"/>
              </a:rPr>
              <a:t> </a:t>
            </a:r>
          </a:p>
          <a:p>
            <a:pPr lvl="0"/>
            <a:endParaRPr lang="en-US" sz="1200" b="1" kern="1200" baseline="0" dirty="0" smtClean="0">
              <a:solidFill>
                <a:schemeClr val="tx1"/>
              </a:solidFill>
              <a:latin typeface="+mn-lt"/>
              <a:ea typeface="ＭＳ Ｐゴシック" charset="-128"/>
              <a:cs typeface="ＭＳ Ｐゴシック" charset="-128"/>
            </a:endParaRPr>
          </a:p>
          <a:p>
            <a:pPr marL="228600" lvl="0" indent="-228600">
              <a:buFont typeface="+mj-lt"/>
              <a:buAutoNum type="arabicPeriod"/>
            </a:pPr>
            <a:r>
              <a:rPr lang="en-US" sz="1200" kern="1200" dirty="0" smtClean="0">
                <a:solidFill>
                  <a:schemeClr val="tx1"/>
                </a:solidFill>
                <a:latin typeface="+mn-lt"/>
                <a:ea typeface="ＭＳ Ｐゴシック" charset="-128"/>
                <a:cs typeface="ＭＳ Ｐゴシック" charset="-128"/>
              </a:rPr>
              <a:t>Kahn, Jennifer. Oct 16, 2005.  The Stem Sell. New York Times.  </a:t>
            </a:r>
            <a:r>
              <a:rPr lang="en-US" sz="1200" u="sng" kern="1200" dirty="0" smtClean="0">
                <a:solidFill>
                  <a:schemeClr val="tx1"/>
                </a:solidFill>
                <a:latin typeface="+mn-lt"/>
                <a:ea typeface="ＭＳ Ｐゴシック" charset="-128"/>
                <a:cs typeface="ＭＳ Ｐゴシック" charset="-128"/>
                <a:hlinkClick r:id="rId3"/>
              </a:rPr>
              <a:t>http://www.nytimes.com/2005/10/16/style/tmagazine/t_b_2136_2141_stemcell_.html?pagewanted=all&amp;_r=0</a:t>
            </a:r>
            <a:r>
              <a:rPr lang="en-US" sz="1200" kern="1200" dirty="0" smtClean="0">
                <a:solidFill>
                  <a:schemeClr val="tx1"/>
                </a:solidFill>
                <a:latin typeface="+mn-lt"/>
                <a:ea typeface="ＭＳ Ｐゴシック" charset="-128"/>
                <a:cs typeface="ＭＳ Ｐゴシック" charset="-128"/>
              </a:rPr>
              <a:t> </a:t>
            </a:r>
          </a:p>
          <a:p>
            <a:pPr marL="228600" lvl="0" indent="-228600">
              <a:buFont typeface="+mj-lt"/>
              <a:buAutoNum type="arabicPeriod"/>
            </a:pPr>
            <a:r>
              <a:rPr lang="en-US" sz="1200" kern="1200" dirty="0" err="1" smtClean="0">
                <a:solidFill>
                  <a:schemeClr val="tx1"/>
                </a:solidFill>
                <a:latin typeface="+mn-lt"/>
                <a:ea typeface="ＭＳ Ｐゴシック" charset="-128"/>
                <a:cs typeface="ＭＳ Ｐゴシック" charset="-128"/>
              </a:rPr>
              <a:t>Jabr</a:t>
            </a:r>
            <a:r>
              <a:rPr lang="en-US" sz="1200" kern="1200" dirty="0" smtClean="0">
                <a:solidFill>
                  <a:schemeClr val="tx1"/>
                </a:solidFill>
                <a:latin typeface="+mn-lt"/>
                <a:ea typeface="ＭＳ Ｐゴシック" charset="-128"/>
                <a:cs typeface="ＭＳ Ｐゴシック" charset="-128"/>
              </a:rPr>
              <a:t>, F. Dec 17, 2012. In the Flesh: The Embedded Dangers of Untested Stem Cell Cosmetics. Scientific American. </a:t>
            </a:r>
            <a:r>
              <a:rPr lang="en-US" sz="1200" u="sng" kern="1200" dirty="0" smtClean="0">
                <a:solidFill>
                  <a:schemeClr val="tx1"/>
                </a:solidFill>
                <a:latin typeface="+mn-lt"/>
                <a:ea typeface="ＭＳ Ｐゴシック" charset="-128"/>
                <a:cs typeface="ＭＳ Ｐゴシック" charset="-128"/>
                <a:hlinkClick r:id="rId4"/>
              </a:rPr>
              <a:t>http://www.scientificamerican.com/article.cfm?id=stem-cell-</a:t>
            </a:r>
            <a:r>
              <a:rPr lang="en-US" sz="1200" u="sng" kern="1200" dirty="0" err="1" smtClean="0">
                <a:solidFill>
                  <a:schemeClr val="tx1"/>
                </a:solidFill>
                <a:latin typeface="+mn-lt"/>
                <a:ea typeface="ＭＳ Ｐゴシック" charset="-128"/>
                <a:cs typeface="ＭＳ Ｐゴシック" charset="-128"/>
                <a:hlinkClick r:id="rId4"/>
              </a:rPr>
              <a:t>cosmetics</a:t>
            </a:r>
            <a:r>
              <a:rPr lang="en-US" sz="1200" u="sng" kern="1200" dirty="0" err="1" smtClean="0">
                <a:solidFill>
                  <a:schemeClr val="tx1"/>
                </a:solidFill>
                <a:latin typeface="+mn-lt"/>
                <a:ea typeface="ＭＳ Ｐゴシック" charset="-128"/>
                <a:cs typeface="ＭＳ Ｐゴシック" charset="-128"/>
              </a:rPr>
              <a:t>e</a:t>
            </a:r>
            <a:endParaRPr lang="en-US" sz="1200" u="sng" kern="1200" dirty="0" smtClean="0">
              <a:solidFill>
                <a:schemeClr val="tx1"/>
              </a:solidFill>
              <a:latin typeface="+mn-lt"/>
              <a:ea typeface="ＭＳ Ｐゴシック" charset="-128"/>
              <a:cs typeface="ＭＳ Ｐゴシック" charset="-128"/>
            </a:endParaRPr>
          </a:p>
          <a:p>
            <a:pPr marL="228600" lvl="0" indent="-228600">
              <a:buFont typeface="+mj-lt"/>
              <a:buAutoNum type="arabicPeriod"/>
            </a:pPr>
            <a:r>
              <a:rPr lang="en-US" sz="1200" u="none" kern="1200" dirty="0" err="1" smtClean="0">
                <a:solidFill>
                  <a:schemeClr val="tx1"/>
                </a:solidFill>
                <a:latin typeface="+mn-lt"/>
                <a:ea typeface="ＭＳ Ｐゴシック" charset="-128"/>
                <a:cs typeface="ＭＳ Ｐゴシック" charset="-128"/>
              </a:rPr>
              <a:t>Lancome</a:t>
            </a:r>
            <a:r>
              <a:rPr lang="en-US" sz="1200" u="none" kern="1200" dirty="0" smtClean="0">
                <a:solidFill>
                  <a:schemeClr val="tx1"/>
                </a:solidFill>
                <a:latin typeface="+mn-lt"/>
                <a:ea typeface="ＭＳ Ｐゴシック" charset="-128"/>
                <a:cs typeface="ＭＳ Ｐゴシック" charset="-128"/>
              </a:rPr>
              <a:t>. </a:t>
            </a:r>
            <a:r>
              <a:rPr lang="en-US" sz="1200" u="none" kern="1200" dirty="0" err="1" smtClean="0">
                <a:solidFill>
                  <a:schemeClr val="tx1"/>
                </a:solidFill>
                <a:latin typeface="+mn-lt"/>
                <a:ea typeface="ＭＳ Ｐゴシック" charset="-128"/>
                <a:cs typeface="ＭＳ Ｐゴシック" charset="-128"/>
              </a:rPr>
              <a:t>Genifique</a:t>
            </a:r>
            <a:r>
              <a:rPr lang="en-US" sz="1200" u="none" kern="1200" dirty="0" smtClean="0">
                <a:solidFill>
                  <a:schemeClr val="tx1"/>
                </a:solidFill>
                <a:latin typeface="+mn-lt"/>
                <a:ea typeface="ＭＳ Ｐゴシック" charset="-128"/>
                <a:cs typeface="ＭＳ Ｐゴシック" charset="-128"/>
              </a:rPr>
              <a:t>:</a:t>
            </a:r>
            <a:r>
              <a:rPr lang="en-US" sz="1200" u="none" kern="1200" baseline="0" dirty="0" smtClean="0">
                <a:solidFill>
                  <a:schemeClr val="tx1"/>
                </a:solidFill>
                <a:latin typeface="+mn-lt"/>
                <a:ea typeface="ＭＳ Ｐゴシック" charset="-128"/>
                <a:cs typeface="ＭＳ Ｐゴシック" charset="-128"/>
              </a:rPr>
              <a:t> </a:t>
            </a:r>
            <a:r>
              <a:rPr lang="en-US" sz="1200" u="none" kern="1200" dirty="0" smtClean="0">
                <a:solidFill>
                  <a:schemeClr val="tx1"/>
                </a:solidFill>
                <a:latin typeface="+mn-lt"/>
                <a:ea typeface="ＭＳ Ｐゴシック" charset="-128"/>
                <a:cs typeface="ＭＳ Ｐゴシック" charset="-128"/>
              </a:rPr>
              <a:t>Youth Activating Concentrate  The Science Behind http://</a:t>
            </a:r>
            <a:r>
              <a:rPr lang="en-US" sz="1200" u="none" kern="1200" dirty="0" err="1" smtClean="0">
                <a:solidFill>
                  <a:schemeClr val="tx1"/>
                </a:solidFill>
                <a:latin typeface="+mn-lt"/>
                <a:ea typeface="ＭＳ Ｐゴシック" charset="-128"/>
                <a:cs typeface="ＭＳ Ｐゴシック" charset="-128"/>
              </a:rPr>
              <a:t>www.lifecoderx.com</a:t>
            </a:r>
            <a:r>
              <a:rPr lang="en-US" sz="1200" u="none" kern="1200" dirty="0" smtClean="0">
                <a:solidFill>
                  <a:schemeClr val="tx1"/>
                </a:solidFill>
                <a:latin typeface="+mn-lt"/>
                <a:ea typeface="ＭＳ Ｐゴシック" charset="-128"/>
                <a:cs typeface="ＭＳ Ｐゴシック" charset="-128"/>
              </a:rPr>
              <a:t>/longevity-research/http://</a:t>
            </a:r>
            <a:r>
              <a:rPr lang="en-US" sz="1200" u="none" kern="1200" dirty="0" err="1" smtClean="0">
                <a:solidFill>
                  <a:schemeClr val="tx1"/>
                </a:solidFill>
                <a:latin typeface="+mn-lt"/>
                <a:ea typeface="ＭＳ Ｐゴシック" charset="-128"/>
                <a:cs typeface="ＭＳ Ｐゴシック" charset="-128"/>
              </a:rPr>
              <a:t>www.lifecoderx.com</a:t>
            </a:r>
            <a:r>
              <a:rPr lang="en-US" sz="1200" u="none" kern="1200" dirty="0" smtClean="0">
                <a:solidFill>
                  <a:schemeClr val="tx1"/>
                </a:solidFill>
                <a:latin typeface="+mn-lt"/>
                <a:ea typeface="ＭＳ Ｐゴシック" charset="-128"/>
                <a:cs typeface="ＭＳ Ｐゴシック" charset="-128"/>
              </a:rPr>
              <a:t>/longevity-research/ </a:t>
            </a:r>
          </a:p>
          <a:p>
            <a:pPr marL="228600" lvl="0" indent="-228600">
              <a:buFont typeface="+mj-lt"/>
              <a:buAutoNum type="arabicPeriod"/>
            </a:pPr>
            <a:r>
              <a:rPr lang="en-US" sz="1200" u="none" kern="1200" dirty="0" smtClean="0">
                <a:solidFill>
                  <a:schemeClr val="tx1"/>
                </a:solidFill>
                <a:latin typeface="+mn-lt"/>
                <a:ea typeface="ＭＳ Ｐゴシック" charset="-128"/>
                <a:cs typeface="ＭＳ Ｐゴシック" charset="-128"/>
              </a:rPr>
              <a:t>Exhale Apple</a:t>
            </a:r>
            <a:r>
              <a:rPr lang="en-US" sz="1200" u="none" kern="1200" baseline="0" dirty="0" smtClean="0">
                <a:solidFill>
                  <a:schemeClr val="tx1"/>
                </a:solidFill>
                <a:latin typeface="+mn-lt"/>
                <a:ea typeface="ＭＳ Ｐゴシック" charset="-128"/>
                <a:cs typeface="ＭＳ Ｐゴシック" charset="-128"/>
              </a:rPr>
              <a:t> Stem Cell Cloud Cream. http://</a:t>
            </a:r>
            <a:r>
              <a:rPr lang="en-US" sz="1200" u="none" kern="1200" baseline="0" dirty="0" err="1" smtClean="0">
                <a:solidFill>
                  <a:schemeClr val="tx1"/>
                </a:solidFill>
                <a:latin typeface="+mn-lt"/>
                <a:ea typeface="ＭＳ Ｐゴシック" charset="-128"/>
                <a:cs typeface="ＭＳ Ｐゴシック" charset="-128"/>
              </a:rPr>
              <a:t>www.youtube.com</a:t>
            </a:r>
            <a:r>
              <a:rPr lang="en-US" sz="1200" u="none" kern="1200" baseline="0" dirty="0" smtClean="0">
                <a:solidFill>
                  <a:schemeClr val="tx1"/>
                </a:solidFill>
                <a:latin typeface="+mn-lt"/>
                <a:ea typeface="ＭＳ Ｐゴシック" charset="-128"/>
                <a:cs typeface="ＭＳ Ｐゴシック" charset="-128"/>
              </a:rPr>
              <a:t>/</a:t>
            </a:r>
            <a:r>
              <a:rPr lang="en-US" sz="1200" u="none" kern="1200" baseline="0" dirty="0" err="1" smtClean="0">
                <a:solidFill>
                  <a:schemeClr val="tx1"/>
                </a:solidFill>
                <a:latin typeface="+mn-lt"/>
                <a:ea typeface="ＭＳ Ｐゴシック" charset="-128"/>
                <a:cs typeface="ＭＳ Ｐゴシック" charset="-128"/>
              </a:rPr>
              <a:t>watch?v</a:t>
            </a:r>
            <a:r>
              <a:rPr lang="en-US" sz="1200" u="none" kern="1200" baseline="0" dirty="0" smtClean="0">
                <a:solidFill>
                  <a:schemeClr val="tx1"/>
                </a:solidFill>
                <a:latin typeface="+mn-lt"/>
                <a:ea typeface="ＭＳ Ｐゴシック" charset="-128"/>
                <a:cs typeface="ＭＳ Ｐゴシック" charset="-128"/>
              </a:rPr>
              <a:t>=Fz4cWuGZAjI </a:t>
            </a:r>
          </a:p>
          <a:p>
            <a:pPr marL="228600" lvl="0" indent="-228600">
              <a:buFont typeface="+mj-lt"/>
              <a:buAutoNum type="arabicPeriod"/>
            </a:pPr>
            <a:r>
              <a:rPr lang="en-US" sz="1200" u="none" kern="1200" baseline="0" dirty="0" smtClean="0">
                <a:solidFill>
                  <a:schemeClr val="tx1"/>
                </a:solidFill>
                <a:latin typeface="+mn-lt"/>
                <a:ea typeface="ＭＳ Ｐゴシック" charset="-128"/>
                <a:cs typeface="ＭＳ Ｐゴシック" charset="-128"/>
              </a:rPr>
              <a:t>Life Code Stem Cell 100: Rejuvenation and Telomere Support. http://www.stemcell100.com</a:t>
            </a:r>
            <a:r>
              <a:rPr lang="en-US" sz="1200" u="sng" kern="1200" baseline="0" dirty="0" smtClean="0">
                <a:solidFill>
                  <a:schemeClr val="tx1"/>
                </a:solidFill>
                <a:latin typeface="+mn-lt"/>
                <a:ea typeface="ＭＳ Ｐゴシック" charset="-128"/>
                <a:cs typeface="ＭＳ Ｐゴシック" charset="-128"/>
              </a:rPr>
              <a:t>/</a:t>
            </a:r>
          </a:p>
          <a:p>
            <a:pPr marL="228600" lvl="0" indent="-228600">
              <a:buFont typeface="+mj-lt"/>
              <a:buAutoNum type="arabicPeriod"/>
            </a:pPr>
            <a:r>
              <a:rPr lang="en-US" sz="1200" u="none" kern="1200" baseline="0" dirty="0" err="1" smtClean="0">
                <a:solidFill>
                  <a:schemeClr val="tx1"/>
                </a:solidFill>
                <a:latin typeface="+mn-lt"/>
                <a:ea typeface="ＭＳ Ｐゴシック" charset="-128"/>
                <a:cs typeface="ＭＳ Ｐゴシック" charset="-128"/>
              </a:rPr>
              <a:t>Villaponteau</a:t>
            </a:r>
            <a:r>
              <a:rPr lang="en-US" sz="1200" u="none" kern="1200" baseline="0" dirty="0" smtClean="0">
                <a:solidFill>
                  <a:schemeClr val="tx1"/>
                </a:solidFill>
                <a:latin typeface="+mn-lt"/>
                <a:ea typeface="ＭＳ Ｐゴシック" charset="-128"/>
                <a:cs typeface="ＭＳ Ｐゴシック" charset="-128"/>
              </a:rPr>
              <a:t>, B. Fine tuning your longevity Genes. Life Code. http://</a:t>
            </a:r>
            <a:r>
              <a:rPr lang="en-US" sz="1200" u="none" kern="1200" baseline="0" dirty="0" err="1" smtClean="0">
                <a:solidFill>
                  <a:schemeClr val="tx1"/>
                </a:solidFill>
                <a:latin typeface="+mn-lt"/>
                <a:ea typeface="ＭＳ Ｐゴシック" charset="-128"/>
                <a:cs typeface="ＭＳ Ｐゴシック" charset="-128"/>
              </a:rPr>
              <a:t>www.lifecoderx.com</a:t>
            </a:r>
            <a:r>
              <a:rPr lang="en-US" sz="1200" u="none" kern="1200" baseline="0" dirty="0" smtClean="0">
                <a:solidFill>
                  <a:schemeClr val="tx1"/>
                </a:solidFill>
                <a:latin typeface="+mn-lt"/>
                <a:ea typeface="ＭＳ Ｐゴシック" charset="-128"/>
                <a:cs typeface="ＭＳ Ｐゴシック" charset="-128"/>
              </a:rPr>
              <a:t>/longevity-research/ </a:t>
            </a:r>
          </a:p>
          <a:p>
            <a:pPr marL="228600" lvl="0" indent="-228600">
              <a:buFont typeface="+mj-lt"/>
              <a:buAutoNum type="arabicPeriod"/>
            </a:pPr>
            <a:endParaRPr lang="en-US" sz="1200" kern="1200" dirty="0" smtClean="0">
              <a:solidFill>
                <a:schemeClr val="tx1"/>
              </a:solidFill>
              <a:latin typeface="+mn-lt"/>
              <a:ea typeface="ＭＳ Ｐゴシック" charset="-128"/>
              <a:cs typeface="ＭＳ Ｐゴシック" charset="-128"/>
            </a:endParaRP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E50A388E-3E1B-724B-B102-45988509E6EC}" type="slidenum">
              <a:rPr lang="en-US" sz="1200">
                <a:latin typeface="Calibri" charset="0"/>
              </a:rPr>
              <a:pPr eaLnBrk="1" hangingPunct="1"/>
              <a:t>23</a:t>
            </a:fld>
            <a:endParaRPr lang="en-US" sz="1200">
              <a:latin typeface="Calibri"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96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0" kern="1200" baseline="0" dirty="0" smtClean="0">
                <a:solidFill>
                  <a:schemeClr val="tx1"/>
                </a:solidFill>
                <a:latin typeface="+mn-lt"/>
                <a:ea typeface="ＭＳ Ｐゴシック" charset="-128"/>
                <a:cs typeface="ＭＳ Ｐゴシック" charset="-128"/>
              </a:rPr>
              <a:t>Many cosmetic companies are moving towards the inclusion of stem cell secreted products to promote youth and skin rigor and pliability. The U Autologous approach as seen in the video link involves the removal of fat stem cells that are then processed in an FDA registered clinical setting. It is important to note that the product is not FDA approved as no clinical trials using this product have been conducted. The premise is based on the idea that each person has environmental interactions which may reprogram the DNA in their cells to create a unique cytokine profile.  Two portions of stem cells are isolated from fat removed from the person. One portion is frozen for later use or “cosmetic </a:t>
            </a:r>
            <a:r>
              <a:rPr lang="en-US" sz="1200" b="0" kern="1200" baseline="0" dirty="0" err="1" smtClean="0">
                <a:solidFill>
                  <a:schemeClr val="tx1"/>
                </a:solidFill>
                <a:latin typeface="+mn-lt"/>
                <a:ea typeface="ＭＳ Ｐゴシック" charset="-128"/>
                <a:cs typeface="ＭＳ Ｐゴシック" charset="-128"/>
              </a:rPr>
              <a:t>bioinsurance</a:t>
            </a:r>
            <a:r>
              <a:rPr lang="en-US" sz="1200" b="0" kern="1200" baseline="0" dirty="0" smtClean="0">
                <a:solidFill>
                  <a:schemeClr val="tx1"/>
                </a:solidFill>
                <a:latin typeface="+mn-lt"/>
                <a:ea typeface="ＭＳ Ｐゴシック" charset="-128"/>
                <a:cs typeface="ＭＳ Ｐゴシック" charset="-128"/>
              </a:rPr>
              <a:t>” and the other is cultured to isolate the secreted cytokines which are then blended into a </a:t>
            </a:r>
            <a:r>
              <a:rPr lang="en-US" sz="1200" b="0" kern="1200" baseline="0" dirty="0" err="1" smtClean="0">
                <a:solidFill>
                  <a:schemeClr val="tx1"/>
                </a:solidFill>
                <a:latin typeface="+mn-lt"/>
                <a:ea typeface="ＭＳ Ｐゴシック" charset="-128"/>
                <a:cs typeface="ＭＳ Ｐゴシック" charset="-128"/>
              </a:rPr>
              <a:t>crèam</a:t>
            </a:r>
            <a:r>
              <a:rPr lang="en-US" sz="1200" b="0" kern="1200" baseline="0" dirty="0" smtClean="0">
                <a:solidFill>
                  <a:schemeClr val="tx1"/>
                </a:solidFill>
                <a:latin typeface="+mn-lt"/>
                <a:ea typeface="ＭＳ Ｐゴシック" charset="-128"/>
                <a:cs typeface="ＭＳ Ｐゴシック" charset="-128"/>
              </a:rPr>
              <a:t> used for skin repair and maintenance. </a:t>
            </a:r>
            <a:endParaRPr lang="en-US" sz="1200" b="1" kern="1200" dirty="0" smtClean="0">
              <a:solidFill>
                <a:schemeClr val="tx1"/>
              </a:solidFill>
              <a:latin typeface="+mn-lt"/>
              <a:ea typeface="ＭＳ Ｐゴシック" charset="-128"/>
              <a:cs typeface="ＭＳ Ｐゴシック" charset="-128"/>
            </a:endParaRPr>
          </a:p>
          <a:p>
            <a:pPr lvl="0"/>
            <a:r>
              <a:rPr lang="en-US" sz="1200" b="1" kern="1200" dirty="0" smtClean="0">
                <a:solidFill>
                  <a:schemeClr val="tx1"/>
                </a:solidFill>
                <a:latin typeface="+mn-lt"/>
                <a:ea typeface="ＭＳ Ｐゴシック" charset="-128"/>
                <a:cs typeface="ＭＳ Ｐゴシック" charset="-128"/>
              </a:rPr>
              <a:t>References:</a:t>
            </a:r>
            <a:r>
              <a:rPr lang="en-US" sz="1200" b="1" kern="1200" baseline="0" dirty="0" smtClean="0">
                <a:solidFill>
                  <a:schemeClr val="tx1"/>
                </a:solidFill>
                <a:latin typeface="+mn-lt"/>
                <a:ea typeface="ＭＳ Ｐゴシック" charset="-128"/>
                <a:cs typeface="ＭＳ Ｐゴシック" charset="-128"/>
              </a:rPr>
              <a:t> </a:t>
            </a:r>
          </a:p>
          <a:p>
            <a:pPr lvl="0"/>
            <a:endParaRPr lang="en-US" sz="1200" b="1" kern="1200" baseline="0" dirty="0" smtClean="0">
              <a:solidFill>
                <a:schemeClr val="tx1"/>
              </a:solidFill>
              <a:latin typeface="+mn-lt"/>
              <a:ea typeface="ＭＳ Ｐゴシック" charset="-128"/>
              <a:cs typeface="ＭＳ Ｐゴシック" charset="-128"/>
            </a:endParaRPr>
          </a:p>
          <a:p>
            <a:pPr marL="228600" lvl="0" indent="-228600">
              <a:buFont typeface="+mj-lt"/>
              <a:buAutoNum type="arabicPeriod"/>
            </a:pPr>
            <a:r>
              <a:rPr lang="en-US" sz="1200" kern="1200" dirty="0" smtClean="0">
                <a:solidFill>
                  <a:schemeClr val="tx1"/>
                </a:solidFill>
                <a:latin typeface="+mn-lt"/>
                <a:ea typeface="ＭＳ Ｐゴシック" charset="-128"/>
                <a:cs typeface="ＭＳ Ｐゴシック" charset="-128"/>
              </a:rPr>
              <a:t>Kahn, Jennifer. Oct 16, 2005.  The Stem Sell. New York Times.  </a:t>
            </a:r>
            <a:r>
              <a:rPr lang="en-US" sz="1200" u="sng" kern="1200" dirty="0" smtClean="0">
                <a:solidFill>
                  <a:schemeClr val="tx1"/>
                </a:solidFill>
                <a:latin typeface="+mn-lt"/>
                <a:ea typeface="ＭＳ Ｐゴシック" charset="-128"/>
                <a:cs typeface="ＭＳ Ｐゴシック" charset="-128"/>
                <a:hlinkClick r:id="rId3"/>
              </a:rPr>
              <a:t>http://www.nytimes.com/2005/10/16/style/tmagazine/t_b_2136_2141_stemcell_.html?pagewanted=all&amp;_r=0</a:t>
            </a:r>
            <a:r>
              <a:rPr lang="en-US" sz="1200" kern="1200" dirty="0" smtClean="0">
                <a:solidFill>
                  <a:schemeClr val="tx1"/>
                </a:solidFill>
                <a:latin typeface="+mn-lt"/>
                <a:ea typeface="ＭＳ Ｐゴシック" charset="-128"/>
                <a:cs typeface="ＭＳ Ｐゴシック" charset="-128"/>
              </a:rPr>
              <a:t> </a:t>
            </a:r>
          </a:p>
          <a:p>
            <a:pPr marL="228600" lvl="0" indent="-228600">
              <a:buFont typeface="+mj-lt"/>
              <a:buAutoNum type="arabicPeriod"/>
            </a:pPr>
            <a:r>
              <a:rPr lang="en-US" sz="1200" kern="1200" dirty="0" err="1" smtClean="0">
                <a:solidFill>
                  <a:schemeClr val="tx1"/>
                </a:solidFill>
                <a:latin typeface="+mn-lt"/>
                <a:ea typeface="ＭＳ Ｐゴシック" charset="-128"/>
                <a:cs typeface="ＭＳ Ｐゴシック" charset="-128"/>
              </a:rPr>
              <a:t>Jabr</a:t>
            </a:r>
            <a:r>
              <a:rPr lang="en-US" sz="1200" kern="1200" dirty="0" smtClean="0">
                <a:solidFill>
                  <a:schemeClr val="tx1"/>
                </a:solidFill>
                <a:latin typeface="+mn-lt"/>
                <a:ea typeface="ＭＳ Ｐゴシック" charset="-128"/>
                <a:cs typeface="ＭＳ Ｐゴシック" charset="-128"/>
              </a:rPr>
              <a:t>, F. Dec 17, 2012. In the Flesh: The Embedded Dangers of Untested Stem Cell Cosmetics. Scientific American. </a:t>
            </a:r>
            <a:r>
              <a:rPr lang="en-US" sz="1200" u="sng" kern="1200" dirty="0" smtClean="0">
                <a:solidFill>
                  <a:schemeClr val="tx1"/>
                </a:solidFill>
                <a:latin typeface="+mn-lt"/>
                <a:ea typeface="ＭＳ Ｐゴシック" charset="-128"/>
                <a:cs typeface="ＭＳ Ｐゴシック" charset="-128"/>
                <a:hlinkClick r:id="rId4"/>
              </a:rPr>
              <a:t>http://www.scientificamerican.com/article.cfm?id=stem-cell-cosmetics</a:t>
            </a:r>
            <a:endParaRPr lang="en-US" sz="1200" u="sng" kern="1200" dirty="0" smtClean="0">
              <a:solidFill>
                <a:schemeClr val="tx1"/>
              </a:solidFill>
              <a:latin typeface="+mn-lt"/>
              <a:ea typeface="ＭＳ Ｐゴシック" charset="-128"/>
              <a:cs typeface="ＭＳ Ｐゴシック" charset="-128"/>
            </a:endParaRPr>
          </a:p>
          <a:p>
            <a:pPr marL="228600" marR="0" lvl="0" indent="-228600" algn="l" defTabSz="457200" rtl="0" eaLnBrk="0" fontAlgn="base" latinLnBrk="0" hangingPunct="0">
              <a:lnSpc>
                <a:spcPct val="100000"/>
              </a:lnSpc>
              <a:spcBef>
                <a:spcPct val="30000"/>
              </a:spcBef>
              <a:spcAft>
                <a:spcPct val="0"/>
              </a:spcAft>
              <a:buClrTx/>
              <a:buSzTx/>
              <a:buFont typeface="+mj-lt"/>
              <a:buAutoNum type="arabicPeriod"/>
              <a:tabLst/>
              <a:defRPr/>
            </a:pPr>
            <a:r>
              <a:rPr lang="en-US" sz="1200" i="1" dirty="0" smtClean="0">
                <a:solidFill>
                  <a:srgbClr val="51A6B2"/>
                </a:solidFill>
                <a:latin typeface="Arial"/>
                <a:cs typeface="Arial"/>
                <a:hlinkClick r:id="rId5"/>
              </a:rPr>
              <a:t>U Autologous</a:t>
            </a:r>
            <a:r>
              <a:rPr lang="en-US" sz="1200" i="1" baseline="0" dirty="0" smtClean="0">
                <a:solidFill>
                  <a:srgbClr val="51A6B2"/>
                </a:solidFill>
                <a:latin typeface="Arial"/>
                <a:cs typeface="Arial"/>
                <a:hlinkClick r:id="rId5"/>
              </a:rPr>
              <a:t>  You Tube Video </a:t>
            </a:r>
            <a:r>
              <a:rPr lang="en-US" sz="1200" i="1" dirty="0" smtClean="0">
                <a:solidFill>
                  <a:srgbClr val="51A6B2"/>
                </a:solidFill>
                <a:latin typeface="Arial"/>
                <a:cs typeface="Arial"/>
                <a:hlinkClick r:id="rId5"/>
              </a:rPr>
              <a:t>Personal Sciences </a:t>
            </a:r>
            <a:r>
              <a:rPr lang="en-US" sz="1200" i="1" dirty="0" smtClean="0">
                <a:solidFill>
                  <a:srgbClr val="51A6B2"/>
                </a:solidFill>
                <a:latin typeface="Arial"/>
                <a:cs typeface="Arial"/>
              </a:rPr>
              <a:t>http://</a:t>
            </a:r>
            <a:r>
              <a:rPr lang="en-US" sz="1200" i="1" dirty="0" err="1" smtClean="0">
                <a:solidFill>
                  <a:srgbClr val="51A6B2"/>
                </a:solidFill>
                <a:latin typeface="Arial"/>
                <a:cs typeface="Arial"/>
              </a:rPr>
              <a:t>www.youtube.com</a:t>
            </a:r>
            <a:r>
              <a:rPr lang="en-US" sz="1200" i="1" dirty="0" smtClean="0">
                <a:solidFill>
                  <a:srgbClr val="51A6B2"/>
                </a:solidFill>
                <a:latin typeface="Arial"/>
                <a:cs typeface="Arial"/>
              </a:rPr>
              <a:t>/</a:t>
            </a:r>
            <a:r>
              <a:rPr lang="en-US" sz="1200" i="1" dirty="0" err="1" smtClean="0">
                <a:solidFill>
                  <a:srgbClr val="51A6B2"/>
                </a:solidFill>
                <a:latin typeface="Arial"/>
                <a:cs typeface="Arial"/>
              </a:rPr>
              <a:t>watch?v</a:t>
            </a:r>
            <a:r>
              <a:rPr lang="en-US" sz="1200" i="1" dirty="0" smtClean="0">
                <a:solidFill>
                  <a:srgbClr val="51A6B2"/>
                </a:solidFill>
                <a:latin typeface="Arial"/>
                <a:cs typeface="Arial"/>
              </a:rPr>
              <a:t>=-fMUG1nYEUE </a:t>
            </a:r>
          </a:p>
          <a:p>
            <a:pPr marL="228600" lvl="0" indent="-228600">
              <a:buFont typeface="+mj-lt"/>
              <a:buAutoNum type="arabicPeriod"/>
            </a:pPr>
            <a:endParaRPr lang="en-US" sz="1200" kern="1200" dirty="0" smtClean="0">
              <a:solidFill>
                <a:schemeClr val="tx1"/>
              </a:solidFill>
              <a:latin typeface="+mn-lt"/>
              <a:ea typeface="ＭＳ Ｐゴシック" charset="-128"/>
              <a:cs typeface="ＭＳ Ｐゴシック" charset="-128"/>
            </a:endParaRPr>
          </a:p>
          <a:p>
            <a:pPr eaLnBrk="1" hangingPunct="1">
              <a:spcBef>
                <a:spcPct val="0"/>
              </a:spcBef>
            </a:pPr>
            <a:endParaRPr lang="en-US" dirty="0">
              <a:latin typeface="Calibri" charset="0"/>
              <a:ea typeface="ＭＳ Ｐゴシック" charset="0"/>
              <a:cs typeface="ＭＳ Ｐゴシック" charset="0"/>
            </a:endParaRPr>
          </a:p>
        </p:txBody>
      </p:sp>
      <p:sp>
        <p:nvSpPr>
          <p:cNvPr id="297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E50A388E-3E1B-724B-B102-45988509E6EC}" type="slidenum">
              <a:rPr lang="en-US" sz="1200">
                <a:latin typeface="Calibri" charset="0"/>
              </a:rPr>
              <a:pPr eaLnBrk="1" hangingPunct="1"/>
              <a:t>24</a:t>
            </a:fld>
            <a:endParaRPr lang="en-US" sz="1200">
              <a:latin typeface="Calibri"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p:cNvSpPr>
          <p:nvPr>
            <p:ph type="sldImg"/>
          </p:nvPr>
        </p:nvSpPr>
        <p:spPr bwMode="auto">
          <a:noFill/>
          <a:ln>
            <a:solidFill>
              <a:srgbClr val="000000"/>
            </a:solidFill>
            <a:miter lim="800000"/>
            <a:headEnd/>
            <a:tailEnd/>
          </a:ln>
        </p:spPr>
      </p:sp>
      <p:sp>
        <p:nvSpPr>
          <p:cNvPr id="2" name="Notes Placeholder 2"/>
          <p:cNvSpPr>
            <a:spLocks noGrp="1"/>
          </p:cNvSpPr>
          <p:nvPr>
            <p:ph type="body" idx="1"/>
          </p:nvPr>
        </p:nvSpPr>
        <p:spPr bwMode="auto"/>
        <p:txBody>
          <a:bodyPr wrap="square" numCol="1" anchor="t" anchorCtr="0" compatLnSpc="1">
            <a:prstTxWarp prst="textNoShape">
              <a:avLst/>
            </a:prstTxWarp>
          </a:bodyPr>
          <a:lstStyle/>
          <a:p>
            <a:pPr eaLnBrk="1" hangingPunct="1">
              <a:spcBef>
                <a:spcPct val="0"/>
              </a:spcBef>
              <a:defRPr/>
            </a:pPr>
            <a:r>
              <a:rPr lang="en-US" dirty="0"/>
              <a:t>Students</a:t>
            </a:r>
            <a:r>
              <a:rPr lang="en-US" dirty="0" smtClean="0"/>
              <a:t> choose their product</a:t>
            </a:r>
          </a:p>
          <a:p>
            <a:pPr eaLnBrk="1" hangingPunct="1">
              <a:spcBef>
                <a:spcPct val="0"/>
              </a:spcBef>
              <a:defRPr/>
            </a:pPr>
            <a:r>
              <a:rPr lang="en-US" dirty="0" smtClean="0"/>
              <a:t>Think Pair Share involves the student speaking for 5 minutes with the person next to them and answering these questions</a:t>
            </a:r>
          </a:p>
          <a:p>
            <a:pPr eaLnBrk="1" hangingPunct="1">
              <a:spcBef>
                <a:spcPct val="0"/>
              </a:spcBef>
              <a:defRPr/>
            </a:pPr>
            <a:r>
              <a:rPr lang="en-US" dirty="0" smtClean="0"/>
              <a:t>Students should draw from the </a:t>
            </a:r>
            <a:r>
              <a:rPr lang="en-US" dirty="0" err="1" smtClean="0"/>
              <a:t>Jabr</a:t>
            </a:r>
            <a:r>
              <a:rPr lang="en-US" dirty="0" smtClean="0"/>
              <a:t>,</a:t>
            </a:r>
            <a:r>
              <a:rPr lang="en-US" baseline="0" dirty="0" smtClean="0"/>
              <a:t> </a:t>
            </a:r>
            <a:r>
              <a:rPr lang="en-US" baseline="0" dirty="0" err="1" smtClean="0"/>
              <a:t>Wehrwein</a:t>
            </a:r>
            <a:r>
              <a:rPr lang="en-US" baseline="0" dirty="0" smtClean="0"/>
              <a:t>, Powell and Kahn articles: explaining the difference between regenerating, quiescent and senescent cells and their </a:t>
            </a:r>
            <a:r>
              <a:rPr lang="en-US" baseline="0" dirty="0" err="1" smtClean="0"/>
              <a:t>secretory</a:t>
            </a:r>
            <a:r>
              <a:rPr lang="en-US" baseline="0" dirty="0" smtClean="0"/>
              <a:t> factors. Consider health benefits as well as negative side effects. </a:t>
            </a:r>
            <a:endParaRPr lang="en-US" dirty="0" smtClean="0"/>
          </a:p>
          <a:p>
            <a:pPr eaLnBrk="1" hangingPunct="1">
              <a:spcBef>
                <a:spcPct val="0"/>
              </a:spcBef>
              <a:defRPr/>
            </a:pPr>
            <a:endParaRPr lang="en-US" dirty="0" smtClean="0"/>
          </a:p>
        </p:txBody>
      </p:sp>
      <p:sp>
        <p:nvSpPr>
          <p:cNvPr id="17412" name="Slide Number Placeholder 3"/>
          <p:cNvSpPr>
            <a:spLocks noGrp="1"/>
          </p:cNvSpPr>
          <p:nvPr>
            <p:ph type="sldNum" sz="quarter" idx="5"/>
          </p:nvPr>
        </p:nvSpPr>
        <p:spPr bwMode="auto">
          <a:noFill/>
          <a:ln>
            <a:miter lim="800000"/>
            <a:headEnd/>
            <a:tailEnd/>
          </a:ln>
        </p:spPr>
        <p:txBody>
          <a:bodyPr/>
          <a:lstStyle/>
          <a:p>
            <a:fld id="{0877456E-4DD9-2742-9A51-D8306CC9056B}" type="slidenum">
              <a:rPr lang="en-US"/>
              <a:pPr/>
              <a:t>25</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94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latin typeface="Calibri" charset="0"/>
                <a:ea typeface="ＭＳ Ｐゴシック" charset="0"/>
                <a:cs typeface="ＭＳ Ｐゴシック" charset="0"/>
              </a:rPr>
              <a:t>If this is early in the semester, do not use the links in this slide. </a:t>
            </a:r>
          </a:p>
          <a:p>
            <a:pPr eaLnBrk="1" hangingPunct="1">
              <a:spcBef>
                <a:spcPct val="0"/>
              </a:spcBef>
            </a:pPr>
            <a:r>
              <a:rPr lang="en-US" dirty="0">
                <a:latin typeface="Calibri" charset="0"/>
                <a:ea typeface="ＭＳ Ｐゴシック" charset="0"/>
                <a:cs typeface="ＭＳ Ｐゴシック" charset="0"/>
              </a:rPr>
              <a:t>If later in the semester or an intermediate or advanced level course you can use the links here to better demonstrate the concept. </a:t>
            </a:r>
          </a:p>
          <a:p>
            <a:pPr eaLnBrk="1" hangingPunct="1">
              <a:spcBef>
                <a:spcPct val="0"/>
              </a:spcBef>
            </a:pPr>
            <a:r>
              <a:rPr lang="en-US" dirty="0">
                <a:latin typeface="Calibri" charset="0"/>
                <a:ea typeface="ＭＳ Ｐゴシック" charset="0"/>
                <a:cs typeface="ＭＳ Ｐゴシック" charset="0"/>
              </a:rPr>
              <a:t>Depending on the student background the links here provide a general overview of </a:t>
            </a:r>
            <a:r>
              <a:rPr lang="en-US" dirty="0" smtClean="0">
                <a:latin typeface="Calibri" charset="0"/>
                <a:ea typeface="ＭＳ Ｐゴシック" charset="0"/>
                <a:cs typeface="ＭＳ Ｐゴシック" charset="0"/>
              </a:rPr>
              <a:t>Gene-Environment </a:t>
            </a:r>
            <a:r>
              <a:rPr lang="en-US" dirty="0">
                <a:latin typeface="Calibri" charset="0"/>
                <a:ea typeface="ＭＳ Ｐゴシック" charset="0"/>
                <a:cs typeface="ＭＳ Ｐゴシック" charset="0"/>
              </a:rPr>
              <a:t>interactions via the signal transduction cascade. </a:t>
            </a:r>
          </a:p>
          <a:p>
            <a:pPr eaLnBrk="1" hangingPunct="1">
              <a:spcBef>
                <a:spcPct val="0"/>
              </a:spcBef>
            </a:pPr>
            <a:r>
              <a:rPr lang="en-US" dirty="0">
                <a:latin typeface="Calibri" charset="0"/>
                <a:ea typeface="ＭＳ Ｐゴシック" charset="0"/>
                <a:cs typeface="ＭＳ Ｐゴシック" charset="0"/>
              </a:rPr>
              <a:t>The McGraw Hill link focuses on the extra cellular intracellular link and keeps the downstream events in the cell generalized as </a:t>
            </a:r>
            <a:r>
              <a:rPr lang="ja-JP" altLang="en-US" dirty="0" smtClean="0">
                <a:latin typeface="Calibri" charset="0"/>
                <a:ea typeface="ＭＳ Ｐゴシック" charset="0"/>
                <a:cs typeface="ＭＳ Ｐゴシック" charset="0"/>
              </a:rPr>
              <a:t>“</a:t>
            </a:r>
            <a:r>
              <a:rPr lang="en-US" altLang="ja-JP" dirty="0" smtClean="0">
                <a:latin typeface="Calibri" charset="0"/>
                <a:ea typeface="ＭＳ Ｐゴシック" charset="0"/>
                <a:cs typeface="ＭＳ Ｐゴシック" charset="0"/>
              </a:rPr>
              <a:t>Cell </a:t>
            </a:r>
            <a:r>
              <a:rPr lang="en-US" altLang="ja-JP" dirty="0">
                <a:latin typeface="Calibri" charset="0"/>
                <a:ea typeface="ＭＳ Ｐゴシック" charset="0"/>
                <a:cs typeface="ＭＳ Ｐゴシック" charset="0"/>
              </a:rPr>
              <a:t>Response</a:t>
            </a:r>
            <a:r>
              <a:rPr lang="ja-JP" altLang="en-US" dirty="0">
                <a:latin typeface="Calibri" charset="0"/>
                <a:ea typeface="ＭＳ Ｐゴシック" charset="0"/>
                <a:cs typeface="ＭＳ Ｐゴシック" charset="0"/>
              </a:rPr>
              <a:t>”</a:t>
            </a:r>
            <a:r>
              <a:rPr lang="en-US" altLang="ja-JP" dirty="0">
                <a:latin typeface="Calibri" charset="0"/>
                <a:ea typeface="ＭＳ Ｐゴシック" charset="0"/>
                <a:cs typeface="ＭＳ Ｐゴシック" charset="0"/>
              </a:rPr>
              <a:t> </a:t>
            </a:r>
          </a:p>
          <a:p>
            <a:pPr eaLnBrk="1" hangingPunct="1">
              <a:spcBef>
                <a:spcPct val="0"/>
              </a:spcBef>
            </a:pPr>
            <a:r>
              <a:rPr lang="en-US" dirty="0">
                <a:latin typeface="Calibri" charset="0"/>
                <a:ea typeface="ＭＳ Ｐゴシック" charset="0"/>
                <a:cs typeface="ＭＳ Ｐゴシック" charset="0"/>
              </a:rPr>
              <a:t>The </a:t>
            </a:r>
            <a:r>
              <a:rPr lang="en-US" dirty="0" err="1">
                <a:latin typeface="Calibri" charset="0"/>
                <a:ea typeface="ＭＳ Ｐゴシック" charset="0"/>
                <a:cs typeface="ＭＳ Ｐゴシック" charset="0"/>
              </a:rPr>
              <a:t>Kyrk</a:t>
            </a:r>
            <a:r>
              <a:rPr lang="en-US" dirty="0">
                <a:latin typeface="Calibri" charset="0"/>
                <a:ea typeface="ＭＳ Ｐゴシック" charset="0"/>
                <a:cs typeface="ＭＳ Ｐゴシック" charset="0"/>
              </a:rPr>
              <a:t> Animations minimize the extracellular signal detail and instead illustrate the ways in which the genome is accessed via epigenetic reprogramming to  differentially produce the various kinds of RNA necessary for protein production in response to a specific signal. </a:t>
            </a:r>
            <a:endParaRPr lang="en-US" dirty="0" smtClean="0">
              <a:latin typeface="Calibri" charset="0"/>
              <a:ea typeface="ＭＳ Ｐゴシック" charset="0"/>
              <a:cs typeface="ＭＳ Ｐゴシック" charset="0"/>
            </a:endParaRPr>
          </a:p>
          <a:p>
            <a:pPr eaLnBrk="1" hangingPunct="1">
              <a:spcBef>
                <a:spcPct val="0"/>
              </a:spcBef>
            </a:pPr>
            <a:endParaRPr lang="en-US" dirty="0" smtClean="0">
              <a:latin typeface="Calibri" charset="0"/>
              <a:ea typeface="ＭＳ Ｐゴシック" charset="0"/>
              <a:cs typeface="ＭＳ Ｐゴシック" charset="0"/>
            </a:endParaRPr>
          </a:p>
          <a:p>
            <a:pPr eaLnBrk="1" hangingPunct="1">
              <a:spcBef>
                <a:spcPct val="0"/>
              </a:spcBef>
            </a:pPr>
            <a:r>
              <a:rPr lang="en-US" b="1" dirty="0" smtClean="0">
                <a:latin typeface="Calibri" charset="0"/>
                <a:ea typeface="ＭＳ Ｐゴシック" charset="0"/>
                <a:cs typeface="ＭＳ Ｐゴシック" charset="0"/>
              </a:rPr>
              <a:t> References: </a:t>
            </a:r>
          </a:p>
          <a:p>
            <a:pPr marL="228600" marR="0" indent="-228600" algn="l" defTabSz="457200" rtl="0" eaLnBrk="1" fontAlgn="base" latinLnBrk="0" hangingPunct="1">
              <a:lnSpc>
                <a:spcPct val="100000"/>
              </a:lnSpc>
              <a:spcBef>
                <a:spcPct val="0"/>
              </a:spcBef>
              <a:spcAft>
                <a:spcPct val="0"/>
              </a:spcAft>
              <a:buClrTx/>
              <a:buSzTx/>
              <a:buFontTx/>
              <a:buAutoNum type="arabicPeriod"/>
              <a:tabLst/>
              <a:defRPr/>
            </a:pPr>
            <a:r>
              <a:rPr lang="en-US" sz="1200" dirty="0" smtClean="0">
                <a:solidFill>
                  <a:schemeClr val="tx1">
                    <a:lumMod val="75000"/>
                    <a:lumOff val="25000"/>
                  </a:schemeClr>
                </a:solidFill>
                <a:latin typeface="Arial"/>
                <a:cs typeface="Arial"/>
              </a:rPr>
              <a:t>Raven. Biology 8</a:t>
            </a:r>
            <a:r>
              <a:rPr lang="en-US" sz="1200" baseline="30000" dirty="0" smtClean="0">
                <a:solidFill>
                  <a:schemeClr val="tx1">
                    <a:lumMod val="75000"/>
                    <a:lumOff val="25000"/>
                  </a:schemeClr>
                </a:solidFill>
                <a:latin typeface="Arial"/>
                <a:cs typeface="Arial"/>
              </a:rPr>
              <a:t>th</a:t>
            </a:r>
            <a:r>
              <a:rPr lang="en-US" sz="1200" dirty="0" smtClean="0">
                <a:solidFill>
                  <a:schemeClr val="tx1">
                    <a:lumMod val="75000"/>
                    <a:lumOff val="25000"/>
                  </a:schemeClr>
                </a:solidFill>
                <a:latin typeface="Arial"/>
                <a:cs typeface="Arial"/>
              </a:rPr>
              <a:t> Edition. Chapter 40. Plant Defenses: Signal Transduction by Extracellular Receptors and Signals.</a:t>
            </a:r>
            <a:r>
              <a:rPr lang="en-US" sz="1200" baseline="0" dirty="0" smtClean="0">
                <a:solidFill>
                  <a:schemeClr val="tx1">
                    <a:lumMod val="75000"/>
                    <a:lumOff val="25000"/>
                  </a:schemeClr>
                </a:solidFill>
                <a:latin typeface="Arial"/>
                <a:cs typeface="Arial"/>
              </a:rPr>
              <a:t> </a:t>
            </a:r>
            <a:r>
              <a:rPr lang="en-US" sz="1200" dirty="0" smtClean="0">
                <a:solidFill>
                  <a:schemeClr val="tx1">
                    <a:lumMod val="75000"/>
                    <a:lumOff val="25000"/>
                  </a:schemeClr>
                </a:solidFill>
                <a:latin typeface="Arial"/>
                <a:cs typeface="Arial"/>
              </a:rPr>
              <a:t>McGraw Hill. http://</a:t>
            </a:r>
            <a:r>
              <a:rPr lang="en-US" sz="1200" dirty="0" err="1" smtClean="0">
                <a:solidFill>
                  <a:schemeClr val="tx1">
                    <a:lumMod val="75000"/>
                    <a:lumOff val="25000"/>
                  </a:schemeClr>
                </a:solidFill>
                <a:latin typeface="Arial"/>
                <a:cs typeface="Arial"/>
              </a:rPr>
              <a:t>glencoe.mcgraw-hill.com</a:t>
            </a:r>
            <a:r>
              <a:rPr lang="en-US" sz="1200" dirty="0" smtClean="0">
                <a:solidFill>
                  <a:schemeClr val="tx1">
                    <a:lumMod val="75000"/>
                    <a:lumOff val="25000"/>
                  </a:schemeClr>
                </a:solidFill>
                <a:latin typeface="Arial"/>
                <a:cs typeface="Arial"/>
              </a:rPr>
              <a:t>/sites/9834092339/student_view0/chapter40/</a:t>
            </a:r>
            <a:r>
              <a:rPr lang="en-US" sz="1200" dirty="0" err="1" smtClean="0">
                <a:solidFill>
                  <a:schemeClr val="tx1">
                    <a:lumMod val="75000"/>
                    <a:lumOff val="25000"/>
                  </a:schemeClr>
                </a:solidFill>
                <a:latin typeface="Arial"/>
                <a:cs typeface="Arial"/>
              </a:rPr>
              <a:t>signal_transduction_by_extracellular_receptors.html</a:t>
            </a:r>
            <a:r>
              <a:rPr lang="en-US" sz="1200" dirty="0" smtClean="0">
                <a:solidFill>
                  <a:schemeClr val="tx1">
                    <a:lumMod val="75000"/>
                    <a:lumOff val="25000"/>
                  </a:schemeClr>
                </a:solidFill>
                <a:latin typeface="Arial"/>
                <a:cs typeface="Arial"/>
              </a:rPr>
              <a:t> </a:t>
            </a:r>
          </a:p>
          <a:p>
            <a:pPr marL="228600" marR="0" indent="-228600" algn="l" defTabSz="457200" rtl="0" eaLnBrk="1" fontAlgn="base" latinLnBrk="0" hangingPunct="1">
              <a:lnSpc>
                <a:spcPct val="100000"/>
              </a:lnSpc>
              <a:spcBef>
                <a:spcPct val="0"/>
              </a:spcBef>
              <a:spcAft>
                <a:spcPct val="0"/>
              </a:spcAft>
              <a:buClrTx/>
              <a:buSzTx/>
              <a:buFontTx/>
              <a:buAutoNum type="arabicPeriod"/>
              <a:tabLst/>
              <a:defRPr/>
            </a:pPr>
            <a:r>
              <a:rPr lang="en-US" sz="1200" dirty="0" err="1" smtClean="0">
                <a:solidFill>
                  <a:schemeClr val="tx1">
                    <a:lumMod val="75000"/>
                    <a:lumOff val="25000"/>
                  </a:schemeClr>
                </a:solidFill>
                <a:latin typeface="Arial"/>
                <a:cs typeface="Arial"/>
              </a:rPr>
              <a:t>Kyrk</a:t>
            </a:r>
            <a:r>
              <a:rPr lang="en-US" sz="1200" dirty="0" smtClean="0">
                <a:solidFill>
                  <a:schemeClr val="tx1">
                    <a:lumMod val="75000"/>
                    <a:lumOff val="25000"/>
                  </a:schemeClr>
                </a:solidFill>
                <a:latin typeface="Arial"/>
                <a:cs typeface="Arial"/>
              </a:rPr>
              <a:t>, John. Cell Function. </a:t>
            </a:r>
            <a:r>
              <a:rPr lang="ja-JP" altLang="en-US" sz="1200" dirty="0" smtClean="0">
                <a:solidFill>
                  <a:schemeClr val="tx1">
                    <a:lumMod val="75000"/>
                    <a:lumOff val="25000"/>
                  </a:schemeClr>
                </a:solidFill>
                <a:latin typeface="Arial"/>
                <a:cs typeface="Arial"/>
              </a:rPr>
              <a:t>“</a:t>
            </a:r>
            <a:r>
              <a:rPr lang="en-US" altLang="ja-JP" sz="1200" dirty="0" smtClean="0">
                <a:solidFill>
                  <a:schemeClr val="tx1">
                    <a:lumMod val="75000"/>
                    <a:lumOff val="25000"/>
                  </a:schemeClr>
                </a:solidFill>
                <a:latin typeface="Arial"/>
                <a:cs typeface="Arial"/>
              </a:rPr>
              <a:t>What Will Your DNA Do Today?</a:t>
            </a:r>
            <a:r>
              <a:rPr lang="ja-JP" altLang="en-US" sz="1200" dirty="0" smtClean="0">
                <a:solidFill>
                  <a:schemeClr val="tx1">
                    <a:lumMod val="75000"/>
                    <a:lumOff val="25000"/>
                  </a:schemeClr>
                </a:solidFill>
                <a:latin typeface="Arial"/>
                <a:cs typeface="Arial"/>
              </a:rPr>
              <a:t>”</a:t>
            </a:r>
            <a:r>
              <a:rPr lang="en-US" altLang="ja-JP" sz="1200" dirty="0" smtClean="0">
                <a:solidFill>
                  <a:schemeClr val="tx1">
                    <a:lumMod val="75000"/>
                    <a:lumOff val="25000"/>
                  </a:schemeClr>
                </a:solidFill>
                <a:latin typeface="Arial"/>
                <a:cs typeface="Arial"/>
              </a:rPr>
              <a:t> http://</a:t>
            </a:r>
            <a:r>
              <a:rPr lang="en-US" altLang="ja-JP" sz="1200" dirty="0" err="1" smtClean="0">
                <a:solidFill>
                  <a:schemeClr val="tx1">
                    <a:lumMod val="75000"/>
                    <a:lumOff val="25000"/>
                  </a:schemeClr>
                </a:solidFill>
                <a:latin typeface="Arial"/>
                <a:cs typeface="Arial"/>
              </a:rPr>
              <a:t>www.johnkyrk.com</a:t>
            </a:r>
            <a:r>
              <a:rPr lang="en-US" altLang="ja-JP" sz="1200" dirty="0" smtClean="0">
                <a:solidFill>
                  <a:schemeClr val="tx1">
                    <a:lumMod val="75000"/>
                    <a:lumOff val="25000"/>
                  </a:schemeClr>
                </a:solidFill>
                <a:latin typeface="Arial"/>
                <a:cs typeface="Arial"/>
              </a:rPr>
              <a:t>/</a:t>
            </a:r>
            <a:r>
              <a:rPr lang="en-US" altLang="ja-JP" sz="1200" dirty="0" err="1" smtClean="0">
                <a:solidFill>
                  <a:schemeClr val="tx1">
                    <a:lumMod val="75000"/>
                    <a:lumOff val="25000"/>
                  </a:schemeClr>
                </a:solidFill>
                <a:latin typeface="Arial"/>
                <a:cs typeface="Arial"/>
              </a:rPr>
              <a:t>er.html</a:t>
            </a:r>
            <a:endParaRPr lang="en-US" sz="1200" dirty="0" smtClean="0">
              <a:solidFill>
                <a:schemeClr val="tx1">
                  <a:lumMod val="75000"/>
                  <a:lumOff val="25000"/>
                </a:schemeClr>
              </a:solidFill>
              <a:latin typeface="Arial"/>
              <a:cs typeface="Arial"/>
            </a:endParaRPr>
          </a:p>
          <a:p>
            <a:pPr marL="0" marR="0" indent="0" algn="l" defTabSz="457200" rtl="0" eaLnBrk="1" fontAlgn="base" latinLnBrk="0" hangingPunct="1">
              <a:lnSpc>
                <a:spcPct val="100000"/>
              </a:lnSpc>
              <a:spcBef>
                <a:spcPct val="0"/>
              </a:spcBef>
              <a:spcAft>
                <a:spcPct val="0"/>
              </a:spcAft>
              <a:buClrTx/>
              <a:buSzTx/>
              <a:buFontTx/>
              <a:buNone/>
              <a:tabLst/>
              <a:defRPr/>
            </a:pPr>
            <a:endParaRPr lang="en-US" sz="1200" dirty="0" smtClean="0">
              <a:solidFill>
                <a:schemeClr val="tx1">
                  <a:lumMod val="75000"/>
                  <a:lumOff val="25000"/>
                </a:schemeClr>
              </a:solidFill>
              <a:latin typeface="Arial"/>
              <a:cs typeface="Arial"/>
            </a:endParaRPr>
          </a:p>
          <a:p>
            <a:pPr eaLnBrk="1" hangingPunct="1">
              <a:spcBef>
                <a:spcPct val="0"/>
              </a:spcBef>
            </a:pPr>
            <a:endParaRPr lang="en-US" b="1" dirty="0" smtClean="0">
              <a:latin typeface="Calibri" charset="0"/>
              <a:ea typeface="ＭＳ Ｐゴシック" charset="0"/>
              <a:cs typeface="ＭＳ Ｐゴシック" charset="0"/>
            </a:endParaRPr>
          </a:p>
          <a:p>
            <a:pPr eaLnBrk="1" hangingPunct="1">
              <a:spcBef>
                <a:spcPct val="0"/>
              </a:spcBef>
            </a:pPr>
            <a:endParaRPr lang="en-US" dirty="0">
              <a:latin typeface="Calibri" charset="0"/>
              <a:ea typeface="ＭＳ Ｐゴシック" charset="0"/>
              <a:cs typeface="ＭＳ Ｐゴシック" charset="0"/>
            </a:endParaRPr>
          </a:p>
        </p:txBody>
      </p:sp>
      <p:sp>
        <p:nvSpPr>
          <p:cNvPr id="194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4AC09FA-B884-F743-A57D-1B2A131D61C6}" type="slidenum">
              <a:rPr lang="en-US" sz="1200">
                <a:latin typeface="Calibri" charset="0"/>
              </a:rPr>
              <a:pPr eaLnBrk="1" hangingPunct="1"/>
              <a:t>4</a:t>
            </a:fld>
            <a:endParaRPr lang="en-US" sz="1200">
              <a:latin typeface="Calibri"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en-US" dirty="0" smtClean="0">
                <a:latin typeface="Calibri" charset="0"/>
                <a:ea typeface="ＭＳ Ｐゴシック" charset="0"/>
                <a:cs typeface="ＭＳ Ｐゴシック" charset="0"/>
              </a:rPr>
              <a:t>A</a:t>
            </a:r>
            <a:r>
              <a:rPr lang="en-US" baseline="0" dirty="0" smtClean="0">
                <a:latin typeface="Calibri" charset="0"/>
                <a:ea typeface="ＭＳ Ｐゴシック" charset="0"/>
                <a:cs typeface="ＭＳ Ｐゴシック" charset="0"/>
              </a:rPr>
              <a:t> Stem Cell Niche is defined as the local environment surrounding a cell population, which includes three-dimensional scaffolds, sugars, proteins, and growth factors. Collectively this extracellular matrix (ECM) is secreted by the cells themselves thus, sustaining a specific local environment. The different properties of niches are a result of differential gene expression. </a:t>
            </a:r>
          </a:p>
          <a:p>
            <a:pPr>
              <a:lnSpc>
                <a:spcPct val="90000"/>
              </a:lnSpc>
            </a:pPr>
            <a:endParaRPr lang="en-US" baseline="0" dirty="0" smtClean="0">
              <a:latin typeface="Calibri" charset="0"/>
              <a:ea typeface="ＭＳ Ｐゴシック" charset="0"/>
              <a:cs typeface="ＭＳ Ｐゴシック" charset="0"/>
            </a:endParaRPr>
          </a:p>
          <a:p>
            <a:pPr>
              <a:lnSpc>
                <a:spcPct val="90000"/>
              </a:lnSpc>
            </a:pPr>
            <a:r>
              <a:rPr lang="en-US" baseline="0" dirty="0" smtClean="0">
                <a:latin typeface="Calibri" charset="0"/>
                <a:ea typeface="ＭＳ Ｐゴシック" charset="0"/>
                <a:cs typeface="ＭＳ Ｐゴシック" charset="0"/>
              </a:rPr>
              <a:t>More recently, research on the Mycobacterium family of infectious microbes has demonstrated that the these microbes influence ECM such that they maintain a  human stem cell niche, allowing the microbes to remain in a dormant state, yet spread to daughter cells without detection by the immune factors in the extracellular environment. Thus, many individuals who remain symptom free for many decades can have reactivated tuberculosis as the tuberculosis reemerges from this stem cell pool as the body and immune system age. Similarly, </a:t>
            </a:r>
            <a:r>
              <a:rPr lang="en-US" i="1" baseline="0" dirty="0" smtClean="0">
                <a:latin typeface="Calibri" charset="0"/>
                <a:ea typeface="ＭＳ Ｐゴシック" charset="0"/>
                <a:cs typeface="ＭＳ Ｐゴシック" charset="0"/>
              </a:rPr>
              <a:t>Mycobacterium </a:t>
            </a:r>
            <a:r>
              <a:rPr lang="en-US" i="1" baseline="0" dirty="0" err="1" smtClean="0">
                <a:latin typeface="Calibri" charset="0"/>
                <a:ea typeface="ＭＳ Ｐゴシック" charset="0"/>
                <a:cs typeface="ＭＳ Ｐゴシック" charset="0"/>
              </a:rPr>
              <a:t>leprae</a:t>
            </a:r>
            <a:r>
              <a:rPr lang="en-US" i="1" baseline="0" dirty="0" smtClean="0">
                <a:latin typeface="Calibri" charset="0"/>
                <a:ea typeface="ＭＳ Ｐゴシック" charset="0"/>
                <a:cs typeface="ＭＳ Ｐゴシック" charset="0"/>
              </a:rPr>
              <a:t> </a:t>
            </a:r>
            <a:r>
              <a:rPr lang="en-US" baseline="0" dirty="0" smtClean="0">
                <a:latin typeface="Calibri" charset="0"/>
                <a:ea typeface="ＭＳ Ｐゴシック" charset="0"/>
                <a:cs typeface="ＭＳ Ｐゴシック" charset="0"/>
              </a:rPr>
              <a:t>can reprogram supporting cells of the nervous system (Schwann cells) to remain in the stem cell state. </a:t>
            </a:r>
          </a:p>
          <a:p>
            <a:pPr>
              <a:lnSpc>
                <a:spcPct val="90000"/>
              </a:lnSpc>
            </a:pPr>
            <a:endParaRPr lang="en-US" dirty="0" smtClean="0">
              <a:latin typeface="Calibri" charset="0"/>
              <a:ea typeface="ＭＳ Ｐゴシック" charset="0"/>
              <a:cs typeface="ＭＳ Ｐゴシック" charset="0"/>
            </a:endParaRPr>
          </a:p>
          <a:p>
            <a:pPr>
              <a:lnSpc>
                <a:spcPct val="90000"/>
              </a:lnSpc>
            </a:pPr>
            <a:r>
              <a:rPr lang="en-US" b="1" dirty="0" smtClean="0">
                <a:latin typeface="Calibri" charset="0"/>
                <a:ea typeface="ＭＳ Ｐゴシック" charset="0"/>
                <a:cs typeface="ＭＳ Ｐゴシック" charset="0"/>
              </a:rPr>
              <a:t>References:</a:t>
            </a:r>
          </a:p>
          <a:p>
            <a:pPr>
              <a:lnSpc>
                <a:spcPct val="90000"/>
              </a:lnSpc>
            </a:pPr>
            <a:endParaRPr lang="en-US" dirty="0" smtClean="0">
              <a:latin typeface="Calibri" charset="0"/>
              <a:ea typeface="ＭＳ Ｐゴシック" charset="0"/>
              <a:cs typeface="ＭＳ Ｐゴシック" charset="0"/>
            </a:endParaRPr>
          </a:p>
          <a:p>
            <a:pPr marL="228600" indent="-228600">
              <a:lnSpc>
                <a:spcPct val="90000"/>
              </a:lnSpc>
              <a:buFont typeface="+mj-lt"/>
              <a:buAutoNum type="arabicPeriod"/>
            </a:pPr>
            <a:r>
              <a:rPr lang="en-US" dirty="0" smtClean="0">
                <a:latin typeface="Calibri" charset="0"/>
                <a:ea typeface="ＭＳ Ｐゴシック" charset="0"/>
                <a:cs typeface="ＭＳ Ｐゴシック" charset="0"/>
              </a:rPr>
              <a:t>Stem </a:t>
            </a:r>
            <a:r>
              <a:rPr lang="en-US" dirty="0">
                <a:latin typeface="Calibri" charset="0"/>
                <a:ea typeface="ＭＳ Ｐゴシック" charset="0"/>
                <a:cs typeface="ＭＳ Ｐゴシック" charset="0"/>
              </a:rPr>
              <a:t>Cell </a:t>
            </a:r>
            <a:r>
              <a:rPr lang="en-US" dirty="0" smtClean="0">
                <a:latin typeface="Calibri" charset="0"/>
                <a:ea typeface="ＭＳ Ｐゴシック" charset="0"/>
                <a:cs typeface="ＭＳ Ｐゴシック" charset="0"/>
              </a:rPr>
              <a:t>Niches Stem</a:t>
            </a:r>
            <a:r>
              <a:rPr lang="en-US" baseline="0" dirty="0" smtClean="0">
                <a:latin typeface="Calibri" charset="0"/>
                <a:ea typeface="ＭＳ Ｐゴシック" charset="0"/>
                <a:cs typeface="ＭＳ Ｐゴシック" charset="0"/>
              </a:rPr>
              <a:t> Cells A Go Go: Learn Genetics. University of Utah. http://</a:t>
            </a:r>
            <a:r>
              <a:rPr lang="en-US" baseline="0" dirty="0" err="1" smtClean="0">
                <a:latin typeface="Calibri" charset="0"/>
                <a:ea typeface="ＭＳ Ｐゴシック" charset="0"/>
                <a:cs typeface="ＭＳ Ｐゴシック" charset="0"/>
              </a:rPr>
              <a:t>learn.genetics.utah.edu/content/tech/stemcells/sctypes</a:t>
            </a:r>
            <a:r>
              <a:rPr lang="en-US" baseline="0" dirty="0" smtClean="0">
                <a:latin typeface="Calibri" charset="0"/>
                <a:ea typeface="ＭＳ Ｐゴシック" charset="0"/>
                <a:cs typeface="ＭＳ Ｐゴシック" charset="0"/>
              </a:rPr>
              <a:t>/ </a:t>
            </a:r>
            <a:r>
              <a:rPr lang="en-US" dirty="0" smtClean="0">
                <a:latin typeface="Calibri" charset="0"/>
                <a:ea typeface="ＭＳ Ｐゴシック" charset="0"/>
                <a:cs typeface="ＭＳ Ｐゴシック" charset="0"/>
              </a:rPr>
              <a:t> </a:t>
            </a:r>
          </a:p>
          <a:p>
            <a:pPr marL="228600" indent="-228600">
              <a:lnSpc>
                <a:spcPct val="90000"/>
              </a:lnSpc>
              <a:buFont typeface="+mj-lt"/>
              <a:buAutoNum type="arabicPeriod"/>
            </a:pPr>
            <a:r>
              <a:rPr lang="en-US" dirty="0" smtClean="0">
                <a:latin typeface="Calibri" charset="0"/>
                <a:ea typeface="ＭＳ Ｐゴシック" charset="0"/>
                <a:cs typeface="ＭＳ Ｐゴシック" charset="0"/>
              </a:rPr>
              <a:t>Powell</a:t>
            </a:r>
            <a:r>
              <a:rPr lang="en-US" dirty="0">
                <a:latin typeface="Calibri" charset="0"/>
                <a:ea typeface="ＭＳ Ｐゴシック" charset="0"/>
                <a:cs typeface="ＭＳ Ｐゴシック" charset="0"/>
              </a:rPr>
              <a:t>, Kendall. May 2005. It</a:t>
            </a:r>
            <a:r>
              <a:rPr lang="ja-JP" altLang="en-US" dirty="0">
                <a:latin typeface="Calibri" charset="0"/>
                <a:ea typeface="ＭＳ Ｐゴシック" charset="0"/>
                <a:cs typeface="ＭＳ Ｐゴシック" charset="0"/>
              </a:rPr>
              <a:t>’</a:t>
            </a:r>
            <a:r>
              <a:rPr lang="en-US" dirty="0" err="1">
                <a:latin typeface="Calibri" charset="0"/>
                <a:ea typeface="ＭＳ Ｐゴシック" charset="0"/>
                <a:cs typeface="ＭＳ Ｐゴシック" charset="0"/>
              </a:rPr>
              <a:t>s</a:t>
            </a:r>
            <a:r>
              <a:rPr lang="en-US" dirty="0">
                <a:latin typeface="Calibri" charset="0"/>
                <a:ea typeface="ＭＳ Ｐゴシック" charset="0"/>
                <a:cs typeface="ＭＳ Ｐゴシック" charset="0"/>
              </a:rPr>
              <a:t> the ecology stupid. Nature. 435:268-270</a:t>
            </a:r>
            <a:r>
              <a:rPr lang="en-US" dirty="0" smtClean="0">
                <a:latin typeface="Calibri" charset="0"/>
                <a:ea typeface="ＭＳ Ｐゴシック" charset="0"/>
                <a:cs typeface="ＭＳ Ｐゴシック" charset="0"/>
              </a:rPr>
              <a:t>.</a:t>
            </a:r>
            <a:r>
              <a:rPr lang="en-US" i="1" dirty="0" smtClean="0">
                <a:latin typeface="Calibri" charset="0"/>
                <a:ea typeface="ＭＳ Ｐゴシック" charset="0"/>
                <a:cs typeface="ＭＳ Ｐゴシック" charset="0"/>
              </a:rPr>
              <a:t>Short </a:t>
            </a:r>
            <a:r>
              <a:rPr lang="en-US" i="1" dirty="0">
                <a:latin typeface="Calibri" charset="0"/>
                <a:ea typeface="ＭＳ Ｐゴシック" charset="0"/>
                <a:cs typeface="ＭＳ Ｐゴシック" charset="0"/>
              </a:rPr>
              <a:t>easy to read review that places the niche at the center of stem cell biology and focuses on self renewal and adult niches. </a:t>
            </a:r>
            <a:endParaRPr lang="en-US" i="1" dirty="0" smtClean="0">
              <a:latin typeface="Calibri" charset="0"/>
              <a:ea typeface="ＭＳ Ｐゴシック" charset="0"/>
              <a:cs typeface="ＭＳ Ｐゴシック" charset="0"/>
            </a:endParaRPr>
          </a:p>
          <a:p>
            <a:pPr marL="228600" indent="-228600">
              <a:lnSpc>
                <a:spcPct val="90000"/>
              </a:lnSpc>
              <a:buFont typeface="+mj-lt"/>
              <a:buAutoNum type="arabicPeriod"/>
            </a:pPr>
            <a:r>
              <a:rPr lang="en-US" dirty="0" err="1" smtClean="0">
                <a:latin typeface="Calibri" charset="0"/>
                <a:ea typeface="ＭＳ Ｐゴシック" charset="0"/>
                <a:cs typeface="ＭＳ Ｐゴシック" charset="0"/>
              </a:rPr>
              <a:t>Wehrwein</a:t>
            </a:r>
            <a:r>
              <a:rPr lang="en-US" dirty="0">
                <a:latin typeface="Calibri" charset="0"/>
                <a:ea typeface="ＭＳ Ｐゴシック" charset="0"/>
                <a:cs typeface="ＭＳ Ｐゴシック" charset="0"/>
              </a:rPr>
              <a:t>, P. Dec 2012. Stem cells: Repeat to fade. Nature. 492. S-12-S13. http://www.nature.com/nature/journal/v492/n7427_supp/pdf/</a:t>
            </a:r>
            <a:r>
              <a:rPr lang="en-US" dirty="0" smtClean="0">
                <a:latin typeface="Calibri" charset="0"/>
                <a:ea typeface="ＭＳ Ｐゴシック" charset="0"/>
                <a:cs typeface="ＭＳ Ｐゴシック" charset="0"/>
              </a:rPr>
              <a:t>492S12a.pdf. </a:t>
            </a:r>
            <a:r>
              <a:rPr lang="en-US" i="1" dirty="0" smtClean="0">
                <a:latin typeface="Calibri" charset="0"/>
                <a:ea typeface="ＭＳ Ｐゴシック" charset="0"/>
                <a:cs typeface="ＭＳ Ｐゴシック" charset="0"/>
              </a:rPr>
              <a:t>The </a:t>
            </a:r>
            <a:r>
              <a:rPr lang="en-US" i="1" dirty="0">
                <a:latin typeface="Calibri" charset="0"/>
                <a:ea typeface="ＭＳ Ｐゴシック" charset="0"/>
                <a:cs typeface="ＭＳ Ｐゴシック" charset="0"/>
              </a:rPr>
              <a:t>niche is a collection of cells and local proteins making decisions regarding cell fate: self renewal, quiescence ( quiet and waiting), and senescence (dying but secreting factors that can promote self renewal in nearby cells). </a:t>
            </a:r>
            <a:endParaRPr lang="en-US" i="1" dirty="0" smtClean="0">
              <a:latin typeface="Calibri" charset="0"/>
              <a:ea typeface="ＭＳ Ｐゴシック" charset="0"/>
              <a:cs typeface="ＭＳ Ｐゴシック" charset="0"/>
            </a:endParaRPr>
          </a:p>
          <a:p>
            <a:pPr marL="228600" marR="0" indent="-228600" algn="l" defTabSz="457200" rtl="0" eaLnBrk="0" fontAlgn="base" latinLnBrk="0" hangingPunct="0">
              <a:lnSpc>
                <a:spcPct val="90000"/>
              </a:lnSpc>
              <a:spcBef>
                <a:spcPct val="30000"/>
              </a:spcBef>
              <a:spcAft>
                <a:spcPct val="0"/>
              </a:spcAft>
              <a:buClrTx/>
              <a:buSzTx/>
              <a:buFont typeface="+mj-lt"/>
              <a:buAutoNum type="arabicPeriod"/>
              <a:tabLst/>
              <a:defRPr/>
            </a:pPr>
            <a:r>
              <a:rPr lang="en-US" baseline="0" dirty="0" err="1" smtClean="0">
                <a:latin typeface="Calibri" charset="0"/>
                <a:ea typeface="ＭＳ Ｐゴシック" charset="0"/>
                <a:cs typeface="ＭＳ Ｐゴシック" charset="0"/>
              </a:rPr>
              <a:t>Akpan</a:t>
            </a:r>
            <a:r>
              <a:rPr lang="en-US" baseline="0" dirty="0" smtClean="0">
                <a:latin typeface="Calibri" charset="0"/>
                <a:ea typeface="ＭＳ Ｐゴシック" charset="0"/>
                <a:cs typeface="ＭＳ Ｐゴシック" charset="0"/>
              </a:rPr>
              <a:t>, </a:t>
            </a:r>
            <a:r>
              <a:rPr lang="en-US" baseline="0" dirty="0" err="1" smtClean="0">
                <a:latin typeface="Calibri" charset="0"/>
                <a:ea typeface="ＭＳ Ｐゴシック" charset="0"/>
                <a:cs typeface="ＭＳ Ｐゴシック" charset="0"/>
              </a:rPr>
              <a:t>Nsikan</a:t>
            </a:r>
            <a:r>
              <a:rPr lang="en-US" baseline="0" dirty="0" smtClean="0">
                <a:latin typeface="Calibri" charset="0"/>
                <a:ea typeface="ＭＳ Ｐゴシック" charset="0"/>
                <a:cs typeface="ＭＳ Ｐゴシック" charset="0"/>
              </a:rPr>
              <a:t>. Feb 5, 2013. Stem Cells: Safe haven for TB.  The Scientist. http://</a:t>
            </a:r>
            <a:r>
              <a:rPr lang="en-US" baseline="0" dirty="0" err="1" smtClean="0">
                <a:latin typeface="Calibri" charset="0"/>
                <a:ea typeface="ＭＳ Ｐゴシック" charset="0"/>
                <a:cs typeface="ＭＳ Ｐゴシック" charset="0"/>
              </a:rPr>
              <a:t>www.the-scientist.com</a:t>
            </a:r>
            <a:r>
              <a:rPr lang="en-US" baseline="0" dirty="0" smtClean="0">
                <a:latin typeface="Calibri" charset="0"/>
                <a:ea typeface="ＭＳ Ｐゴシック" charset="0"/>
                <a:cs typeface="ＭＳ Ｐゴシック" charset="0"/>
              </a:rPr>
              <a:t>/?</a:t>
            </a:r>
            <a:r>
              <a:rPr lang="en-US" baseline="0" dirty="0" err="1" smtClean="0">
                <a:latin typeface="Calibri" charset="0"/>
                <a:ea typeface="ＭＳ Ｐゴシック" charset="0"/>
                <a:cs typeface="ＭＳ Ｐゴシック" charset="0"/>
              </a:rPr>
              <a:t>articles.view</a:t>
            </a:r>
            <a:r>
              <a:rPr lang="en-US" baseline="0" dirty="0" smtClean="0">
                <a:latin typeface="Calibri" charset="0"/>
                <a:ea typeface="ＭＳ Ｐゴシック" charset="0"/>
                <a:cs typeface="ＭＳ Ｐゴシック" charset="0"/>
              </a:rPr>
              <a:t>/</a:t>
            </a:r>
            <a:r>
              <a:rPr lang="en-US" baseline="0" dirty="0" err="1" smtClean="0">
                <a:latin typeface="Calibri" charset="0"/>
                <a:ea typeface="ＭＳ Ｐゴシック" charset="0"/>
                <a:cs typeface="ＭＳ Ｐゴシック" charset="0"/>
              </a:rPr>
              <a:t>articleNo</a:t>
            </a:r>
            <a:r>
              <a:rPr lang="en-US" baseline="0" dirty="0" smtClean="0">
                <a:latin typeface="Calibri" charset="0"/>
                <a:ea typeface="ＭＳ Ｐゴシック" charset="0"/>
                <a:cs typeface="ＭＳ Ｐゴシック" charset="0"/>
              </a:rPr>
              <a:t>/34286/title/Stem-Cells--Safe-Haven-For-TB/ </a:t>
            </a:r>
          </a:p>
          <a:p>
            <a:pPr marL="228600" marR="0" indent="-228600" algn="l" defTabSz="457200" rtl="0" eaLnBrk="0" fontAlgn="base" latinLnBrk="0" hangingPunct="0">
              <a:lnSpc>
                <a:spcPct val="90000"/>
              </a:lnSpc>
              <a:spcBef>
                <a:spcPct val="30000"/>
              </a:spcBef>
              <a:spcAft>
                <a:spcPct val="0"/>
              </a:spcAft>
              <a:buClrTx/>
              <a:buSzTx/>
              <a:buFont typeface="+mj-lt"/>
              <a:buAutoNum type="arabicPeriod"/>
              <a:tabLst/>
              <a:defRPr/>
            </a:pPr>
            <a:r>
              <a:rPr lang="en-US" dirty="0" smtClean="0">
                <a:latin typeface="Calibri" charset="0"/>
                <a:ea typeface="ＭＳ Ｐゴシック" charset="0"/>
                <a:cs typeface="ＭＳ Ｐゴシック" charset="0"/>
              </a:rPr>
              <a:t>Lander</a:t>
            </a:r>
            <a:r>
              <a:rPr lang="en-US" dirty="0">
                <a:latin typeface="Calibri" charset="0"/>
                <a:ea typeface="ＭＳ Ｐゴシック" charset="0"/>
                <a:cs typeface="ＭＳ Ｐゴシック" charset="0"/>
              </a:rPr>
              <a:t>, A. et al. March  9, 2012. What does the concept of the stem cell niche really mean today. BMC Biology. 10:19. http://www.biomedcentral.com/1741-7007/10/</a:t>
            </a:r>
            <a:r>
              <a:rPr lang="en-US" dirty="0" smtClean="0">
                <a:latin typeface="Calibri" charset="0"/>
                <a:ea typeface="ＭＳ Ｐゴシック" charset="0"/>
                <a:cs typeface="ＭＳ Ｐゴシック" charset="0"/>
              </a:rPr>
              <a:t>19.</a:t>
            </a:r>
            <a:r>
              <a:rPr lang="en-US" baseline="0" dirty="0" smtClean="0">
                <a:latin typeface="Calibri" charset="0"/>
                <a:ea typeface="ＭＳ Ｐゴシック" charset="0"/>
                <a:cs typeface="ＭＳ Ｐゴシック" charset="0"/>
              </a:rPr>
              <a:t> </a:t>
            </a:r>
            <a:r>
              <a:rPr lang="en-US" dirty="0" smtClean="0">
                <a:latin typeface="Calibri" charset="0"/>
                <a:ea typeface="ＭＳ Ｐゴシック" charset="0"/>
                <a:cs typeface="ＭＳ Ｐゴシック" charset="0"/>
              </a:rPr>
              <a:t>Lander </a:t>
            </a:r>
            <a:r>
              <a:rPr lang="en-US" dirty="0">
                <a:latin typeface="Calibri" charset="0"/>
                <a:ea typeface="ＭＳ Ｐゴシック" charset="0"/>
                <a:cs typeface="ＭＳ Ｐゴシック" charset="0"/>
              </a:rPr>
              <a:t>explains that developments in visualizing, monitoring, tracing, and manipulating cells and tissues have contributed to an evolving understanding of the stem cell niche with three main </a:t>
            </a:r>
            <a:r>
              <a:rPr lang="en-US" dirty="0" smtClean="0">
                <a:latin typeface="Calibri" charset="0"/>
                <a:ea typeface="ＭＳ Ｐゴシック" charset="0"/>
                <a:cs typeface="ＭＳ Ｐゴシック" charset="0"/>
              </a:rPr>
              <a:t>reasons </a:t>
            </a:r>
            <a:r>
              <a:rPr lang="en-US" dirty="0">
                <a:latin typeface="Calibri" charset="0"/>
                <a:ea typeface="ＭＳ Ｐゴシック" charset="0"/>
                <a:cs typeface="ＭＳ Ｐゴシック" charset="0"/>
              </a:rPr>
              <a:t>why stem cell niches are necessary for stem cell propagation 1) NUTRITIVE FUNCTION: Metabolic demands that necessitate special support, such that the increased energy needs necessary for frequent cell division do not result in accumulation of genetic damage as a result of oxidation because stem cells utilize neighboring cells</a:t>
            </a:r>
            <a:r>
              <a:rPr lang="ja-JP" altLang="en-US" dirty="0">
                <a:latin typeface="Calibri" charset="0"/>
                <a:ea typeface="ＭＳ Ｐゴシック" charset="0"/>
                <a:cs typeface="ＭＳ Ｐゴシック" charset="0"/>
              </a:rPr>
              <a:t>’</a:t>
            </a:r>
            <a:r>
              <a:rPr lang="en-US" dirty="0">
                <a:latin typeface="Calibri" charset="0"/>
                <a:ea typeface="ＭＳ Ｐゴシック" charset="0"/>
                <a:cs typeface="ＭＳ Ｐゴシック" charset="0"/>
              </a:rPr>
              <a:t> energy.   2) FEEDBACK CONTROL: Cells in the niche act as relay cells communicating the tissue states to the stem cells resulting in a dynamic populations of cells capable of adjusting or switching cell fates as needed. 3) COORDINATION: cells in the niche must cooperate and coordinate function among </a:t>
            </a:r>
            <a:r>
              <a:rPr lang="en-US" dirty="0" err="1">
                <a:latin typeface="Calibri" charset="0"/>
                <a:ea typeface="ＭＳ Ｐゴシック" charset="0"/>
                <a:cs typeface="ＭＳ Ｐゴシック" charset="0"/>
              </a:rPr>
              <a:t>heterogenous</a:t>
            </a:r>
            <a:r>
              <a:rPr lang="en-US" dirty="0">
                <a:latin typeface="Calibri" charset="0"/>
                <a:ea typeface="ＭＳ Ｐゴシック" charset="0"/>
                <a:cs typeface="ＭＳ Ｐゴシック" charset="0"/>
              </a:rPr>
              <a:t> cells. </a:t>
            </a:r>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3D39EBC-E5DA-B647-9681-B4B9419A861D}" type="slidenum">
              <a:rPr lang="en-US" sz="1200">
                <a:latin typeface="Calibri" charset="0"/>
              </a:rPr>
              <a:pPr eaLnBrk="1" hangingPunct="1"/>
              <a:t>5</a:t>
            </a:fld>
            <a:endParaRPr lang="en-US" sz="1200">
              <a:latin typeface="Calibri"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15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en-US" dirty="0" smtClean="0">
                <a:latin typeface="Calibri" charset="0"/>
                <a:ea typeface="ＭＳ Ｐゴシック" charset="0"/>
                <a:cs typeface="ＭＳ Ｐゴシック" charset="0"/>
              </a:rPr>
              <a:t>Bone Marrow is one of the most commonly</a:t>
            </a:r>
            <a:r>
              <a:rPr lang="en-US" baseline="0" dirty="0" smtClean="0">
                <a:latin typeface="Calibri" charset="0"/>
                <a:ea typeface="ＭＳ Ｐゴシック" charset="0"/>
                <a:cs typeface="ＭＳ Ｐゴシック" charset="0"/>
              </a:rPr>
              <a:t> used stem cell treatment because of its regenerative power; differentiated red blood cells have a life span of about 120 days, and stem cells replenish this pool constantly. The technique emerged out of the medical world not the scientific one, and so methodology was a bit trial and error. As can be seen here many attempted this technique but only over two decades in the last century was success achieved. </a:t>
            </a:r>
            <a:r>
              <a:rPr lang="en-US" baseline="0" dirty="0" err="1" smtClean="0">
                <a:latin typeface="Calibri" charset="0"/>
                <a:ea typeface="ＭＳ Ｐゴシック" charset="0"/>
                <a:cs typeface="ＭＳ Ｐゴシック" charset="0"/>
              </a:rPr>
              <a:t>Allogeneic</a:t>
            </a:r>
            <a:r>
              <a:rPr lang="en-US" baseline="0" dirty="0" smtClean="0">
                <a:latin typeface="Calibri" charset="0"/>
                <a:ea typeface="ＭＳ Ｐゴシック" charset="0"/>
                <a:cs typeface="ＭＳ Ｐゴシック" charset="0"/>
              </a:rPr>
              <a:t> means blood stem cells from a person who is </a:t>
            </a:r>
            <a:r>
              <a:rPr lang="en-US" baseline="0" dirty="0" err="1" smtClean="0">
                <a:latin typeface="Calibri" charset="0"/>
                <a:ea typeface="ＭＳ Ｐゴシック" charset="0"/>
                <a:cs typeface="ＭＳ Ｐゴシック" charset="0"/>
              </a:rPr>
              <a:t>immmunologically</a:t>
            </a:r>
            <a:r>
              <a:rPr lang="en-US" baseline="0" dirty="0" smtClean="0">
                <a:latin typeface="Calibri" charset="0"/>
                <a:ea typeface="ＭＳ Ｐゴシック" charset="0"/>
                <a:cs typeface="ＭＳ Ｐゴシック" charset="0"/>
              </a:rPr>
              <a:t> matched is used for the transplant into the recipient, whereas </a:t>
            </a:r>
            <a:r>
              <a:rPr lang="en-US" baseline="0" dirty="0" err="1" smtClean="0">
                <a:latin typeface="Calibri" charset="0"/>
                <a:ea typeface="ＭＳ Ｐゴシック" charset="0"/>
                <a:cs typeface="ＭＳ Ｐゴシック" charset="0"/>
              </a:rPr>
              <a:t>autologous</a:t>
            </a:r>
            <a:r>
              <a:rPr lang="en-US" baseline="0" dirty="0" smtClean="0">
                <a:latin typeface="Calibri" charset="0"/>
                <a:ea typeface="ＭＳ Ｐゴシック" charset="0"/>
                <a:cs typeface="ＭＳ Ｐゴシック" charset="0"/>
              </a:rPr>
              <a:t>, means the donor and the recipient are one in the same. Today, there are both public and private stem cell banks and the National Bone Marrow Program has banks nationwide though some have very low diversity, meaning that a non- Caucasian individual may have difficulty in finding a bone </a:t>
            </a:r>
            <a:r>
              <a:rPr lang="en-US" baseline="0" dirty="0" err="1" smtClean="0">
                <a:latin typeface="Calibri" charset="0"/>
                <a:ea typeface="ＭＳ Ｐゴシック" charset="0"/>
                <a:cs typeface="ＭＳ Ｐゴシック" charset="0"/>
              </a:rPr>
              <a:t>marrrow</a:t>
            </a:r>
            <a:r>
              <a:rPr lang="en-US" baseline="0" dirty="0" smtClean="0">
                <a:latin typeface="Calibri" charset="0"/>
                <a:ea typeface="ＭＳ Ｐゴシック" charset="0"/>
                <a:cs typeface="ＭＳ Ｐゴシック" charset="0"/>
              </a:rPr>
              <a:t> that is an immunological match. There are large debates about the “ sacred” nature of blood as a life force and whether we should be able to buy, sell, or trade our blood for goods. The Flynn vs. Holder case was one that brought the U.S. government under fire for including bone marrow stem cells as tissues that could not be bought or sold under the National Organ Transplant Act (NOTA).  This case changed the U.S. position such that bone marrow stem cells acquired through the peripheral blood system  possessing an unique immunological profile can be considered a commodity for which goods such as housing stipends and educational scholarships can be exchanged. This approach of providing good rather than money, is considered a paternalistic model, in which one group decides the value for another. </a:t>
            </a:r>
          </a:p>
          <a:p>
            <a:pPr>
              <a:lnSpc>
                <a:spcPct val="90000"/>
              </a:lnSpc>
            </a:pPr>
            <a:endParaRPr lang="en-US" baseline="0" dirty="0" smtClean="0">
              <a:latin typeface="Calibri" charset="0"/>
              <a:ea typeface="ＭＳ Ｐゴシック" charset="0"/>
              <a:cs typeface="ＭＳ Ｐゴシック" charset="0"/>
            </a:endParaRPr>
          </a:p>
          <a:p>
            <a:pPr>
              <a:lnSpc>
                <a:spcPct val="90000"/>
              </a:lnSpc>
            </a:pPr>
            <a:r>
              <a:rPr lang="en-US" b="1" baseline="0" dirty="0" smtClean="0">
                <a:latin typeface="Calibri" charset="0"/>
                <a:ea typeface="ＭＳ Ｐゴシック" charset="0"/>
                <a:cs typeface="ＭＳ Ｐゴシック" charset="0"/>
              </a:rPr>
              <a:t> References: </a:t>
            </a:r>
          </a:p>
          <a:p>
            <a:pPr>
              <a:lnSpc>
                <a:spcPct val="90000"/>
              </a:lnSpc>
            </a:pPr>
            <a:endParaRPr lang="en-US" b="1" baseline="0" dirty="0" smtClean="0">
              <a:latin typeface="Calibri" charset="0"/>
              <a:ea typeface="ＭＳ Ｐゴシック" charset="0"/>
              <a:cs typeface="ＭＳ Ｐゴシック" charset="0"/>
            </a:endParaRPr>
          </a:p>
          <a:p>
            <a:pPr marL="228600" indent="-228600">
              <a:lnSpc>
                <a:spcPct val="90000"/>
              </a:lnSpc>
              <a:buAutoNum type="arabicPeriod"/>
            </a:pPr>
            <a:r>
              <a:rPr lang="en-US" b="1" baseline="0" dirty="0" smtClean="0">
                <a:latin typeface="Calibri" charset="0"/>
                <a:ea typeface="ＭＳ Ｐゴシック" charset="0"/>
                <a:cs typeface="ＭＳ Ｐゴシック" charset="0"/>
              </a:rPr>
              <a:t>Video: </a:t>
            </a:r>
            <a:r>
              <a:rPr lang="en-US" b="0" baseline="0" dirty="0" err="1" smtClean="0">
                <a:latin typeface="Calibri" charset="0"/>
                <a:ea typeface="ＭＳ Ｐゴシック" charset="0"/>
                <a:cs typeface="ＭＳ Ｐゴシック" charset="0"/>
              </a:rPr>
              <a:t>Synderman</a:t>
            </a:r>
            <a:r>
              <a:rPr lang="en-US" b="0" baseline="0" dirty="0" smtClean="0">
                <a:latin typeface="Calibri" charset="0"/>
                <a:ea typeface="ＭＳ Ｐゴシック" charset="0"/>
                <a:cs typeface="ＭＳ Ｐゴシック" charset="0"/>
              </a:rPr>
              <a:t>, N. </a:t>
            </a:r>
            <a:r>
              <a:rPr lang="en-US" sz="1200" kern="1200" dirty="0" smtClean="0">
                <a:solidFill>
                  <a:schemeClr val="tx1"/>
                </a:solidFill>
                <a:effectLst/>
                <a:latin typeface="+mn-lt"/>
                <a:ea typeface="ＭＳ Ｐゴシック" charset="-128"/>
                <a:cs typeface="ＭＳ Ｐゴシック" charset="-128"/>
              </a:rPr>
              <a:t>June 13, 2012. </a:t>
            </a:r>
            <a:r>
              <a:rPr lang="en-US" sz="1200" b="1" kern="1200" dirty="0" smtClean="0">
                <a:solidFill>
                  <a:schemeClr val="tx1"/>
                </a:solidFill>
                <a:effectLst/>
                <a:latin typeface="+mn-lt"/>
                <a:ea typeface="ＭＳ Ｐゴシック" charset="-128"/>
                <a:cs typeface="ＭＳ Ｐゴシック" charset="-128"/>
              </a:rPr>
              <a:t> </a:t>
            </a:r>
            <a:r>
              <a:rPr lang="en-US" sz="1200" b="0" kern="1200" baseline="0" dirty="0" smtClean="0">
                <a:solidFill>
                  <a:schemeClr val="tx1"/>
                </a:solidFill>
                <a:effectLst/>
                <a:latin typeface="+mn-lt"/>
                <a:ea typeface="ＭＳ Ｐゴシック" charset="-128"/>
                <a:cs typeface="ＭＳ Ｐゴシック" charset="-128"/>
              </a:rPr>
              <a:t> A Mother’s Fight: Mom Fights to Reimburse Marrow Donors. </a:t>
            </a:r>
            <a:r>
              <a:rPr lang="en-US" sz="1200" kern="1200" dirty="0" smtClean="0">
                <a:solidFill>
                  <a:schemeClr val="tx1"/>
                </a:solidFill>
                <a:effectLst/>
                <a:latin typeface="+mn-lt"/>
                <a:ea typeface="ＭＳ Ｐゴシック" charset="-128"/>
                <a:cs typeface="ＭＳ Ｐゴシック" charset="-128"/>
              </a:rPr>
              <a:t>Rock Center with Brian Williams. </a:t>
            </a:r>
            <a:r>
              <a:rPr lang="en-US" sz="1200" kern="1200" dirty="0" err="1" smtClean="0">
                <a:solidFill>
                  <a:schemeClr val="tx1"/>
                </a:solidFill>
                <a:effectLst/>
                <a:latin typeface="+mn-lt"/>
                <a:ea typeface="ＭＳ Ｐゴシック" charset="-128"/>
                <a:cs typeface="ＭＳ Ｐゴシック" charset="-128"/>
              </a:rPr>
              <a:t>NBCnews.com</a:t>
            </a:r>
            <a:r>
              <a:rPr lang="en-US" sz="1200" kern="1200" dirty="0" smtClean="0">
                <a:solidFill>
                  <a:schemeClr val="tx1"/>
                </a:solidFill>
                <a:effectLst/>
                <a:latin typeface="+mn-lt"/>
                <a:ea typeface="ＭＳ Ｐゴシック" charset="-128"/>
                <a:cs typeface="ＭＳ Ｐゴシック" charset="-128"/>
              </a:rPr>
              <a:t>.</a:t>
            </a:r>
            <a:r>
              <a:rPr lang="en-US" sz="1200" kern="1200" baseline="0" dirty="0" smtClean="0">
                <a:solidFill>
                  <a:schemeClr val="tx1"/>
                </a:solidFill>
                <a:effectLst/>
                <a:latin typeface="+mn-lt"/>
                <a:ea typeface="ＭＳ Ｐゴシック" charset="-128"/>
                <a:cs typeface="ＭＳ Ｐゴシック" charset="-128"/>
              </a:rPr>
              <a:t> </a:t>
            </a:r>
            <a:r>
              <a:rPr lang="en-US" sz="1200" kern="1200" dirty="0" smtClean="0">
                <a:solidFill>
                  <a:schemeClr val="tx1"/>
                </a:solidFill>
                <a:effectLst/>
                <a:latin typeface="+mn-lt"/>
                <a:ea typeface="ＭＳ Ｐゴシック" charset="-128"/>
                <a:cs typeface="ＭＳ Ｐゴシック" charset="-128"/>
              </a:rPr>
              <a:t>(11:11”) .</a:t>
            </a:r>
            <a:r>
              <a:rPr lang="en-US" sz="1200" u="sng" kern="1200" dirty="0" smtClean="0">
                <a:solidFill>
                  <a:schemeClr val="tx1"/>
                </a:solidFill>
                <a:effectLst/>
                <a:latin typeface="+mn-lt"/>
                <a:ea typeface="ＭＳ Ｐゴシック" charset="-128"/>
                <a:cs typeface="ＭＳ Ｐゴシック" charset="-128"/>
                <a:hlinkClick r:id="rId3"/>
              </a:rPr>
              <a:t>http://www.nbcnews.com/video/rock-center/47824570#47824570</a:t>
            </a:r>
            <a:r>
              <a:rPr lang="en-US" sz="1200" kern="1200" dirty="0" smtClean="0">
                <a:solidFill>
                  <a:schemeClr val="tx1"/>
                </a:solidFill>
                <a:effectLst/>
                <a:latin typeface="+mn-lt"/>
                <a:ea typeface="ＭＳ Ｐゴシック" charset="-128"/>
                <a:cs typeface="ＭＳ Ｐゴシック" charset="-128"/>
              </a:rPr>
              <a:t> </a:t>
            </a:r>
          </a:p>
          <a:p>
            <a:pPr marL="228600" indent="-228600">
              <a:lnSpc>
                <a:spcPct val="90000"/>
              </a:lnSpc>
              <a:buAutoNum type="arabicPeriod"/>
            </a:pPr>
            <a:r>
              <a:rPr lang="en-US" sz="1200" b="1" kern="1200" dirty="0" smtClean="0">
                <a:solidFill>
                  <a:schemeClr val="tx1"/>
                </a:solidFill>
                <a:effectLst/>
                <a:latin typeface="+mn-lt"/>
                <a:ea typeface="ＭＳ Ｐゴシック" charset="-128"/>
                <a:cs typeface="ＭＳ Ｐゴシック" charset="-128"/>
              </a:rPr>
              <a:t>Slide Show: </a:t>
            </a:r>
            <a:r>
              <a:rPr lang="en-US" sz="1200" b="0" kern="1200" baseline="0" dirty="0" smtClean="0">
                <a:solidFill>
                  <a:schemeClr val="tx1"/>
                </a:solidFill>
                <a:effectLst/>
                <a:latin typeface="+mn-lt"/>
                <a:ea typeface="ＭＳ Ｐゴシック" charset="-128"/>
                <a:cs typeface="ＭＳ Ｐゴシック" charset="-128"/>
              </a:rPr>
              <a:t> July is African American Bone Marrow Awareness Month. </a:t>
            </a:r>
            <a:r>
              <a:rPr lang="en-US" sz="1200" b="0" kern="1200" baseline="0" dirty="0" err="1" smtClean="0">
                <a:solidFill>
                  <a:schemeClr val="tx1"/>
                </a:solidFill>
                <a:effectLst/>
                <a:latin typeface="+mn-lt"/>
                <a:ea typeface="ＭＳ Ｐゴシック" charset="-128"/>
                <a:cs typeface="ＭＳ Ｐゴシック" charset="-128"/>
              </a:rPr>
              <a:t>BET.com</a:t>
            </a:r>
            <a:r>
              <a:rPr lang="en-US" sz="1200" b="0" kern="1200" baseline="0" dirty="0" smtClean="0">
                <a:solidFill>
                  <a:schemeClr val="tx1"/>
                </a:solidFill>
                <a:effectLst/>
                <a:latin typeface="+mn-lt"/>
                <a:ea typeface="ＭＳ Ｐゴシック" charset="-128"/>
                <a:cs typeface="ＭＳ Ｐゴシック" charset="-128"/>
              </a:rPr>
              <a:t>. http://</a:t>
            </a:r>
            <a:r>
              <a:rPr lang="en-US" sz="1200" b="0" kern="1200" baseline="0" dirty="0" err="1" smtClean="0">
                <a:solidFill>
                  <a:schemeClr val="tx1"/>
                </a:solidFill>
                <a:effectLst/>
                <a:latin typeface="+mn-lt"/>
                <a:ea typeface="ＭＳ Ｐゴシック" charset="-128"/>
                <a:cs typeface="ＭＳ Ｐゴシック" charset="-128"/>
              </a:rPr>
              <a:t>www.bet.com</a:t>
            </a:r>
            <a:r>
              <a:rPr lang="en-US" sz="1200" b="0" kern="1200" baseline="0" dirty="0" smtClean="0">
                <a:solidFill>
                  <a:schemeClr val="tx1"/>
                </a:solidFill>
                <a:effectLst/>
                <a:latin typeface="+mn-lt"/>
                <a:ea typeface="ＭＳ Ｐゴシック" charset="-128"/>
                <a:cs typeface="ＭＳ Ｐゴシック" charset="-128"/>
              </a:rPr>
              <a:t>/news/health/photos/2012/07/</a:t>
            </a:r>
            <a:r>
              <a:rPr lang="en-US" sz="1200" b="0" kern="1200" baseline="0" dirty="0" err="1" smtClean="0">
                <a:solidFill>
                  <a:schemeClr val="tx1"/>
                </a:solidFill>
                <a:effectLst/>
                <a:latin typeface="+mn-lt"/>
                <a:ea typeface="ＭＳ Ｐゴシック" charset="-128"/>
                <a:cs typeface="ＭＳ Ｐゴシック" charset="-128"/>
              </a:rPr>
              <a:t>july</a:t>
            </a:r>
            <a:r>
              <a:rPr lang="en-US" sz="1200" b="0" kern="1200" baseline="0" dirty="0" smtClean="0">
                <a:solidFill>
                  <a:schemeClr val="tx1"/>
                </a:solidFill>
                <a:effectLst/>
                <a:latin typeface="+mn-lt"/>
                <a:ea typeface="ＭＳ Ｐゴシック" charset="-128"/>
                <a:cs typeface="ＭＳ Ｐゴシック" charset="-128"/>
              </a:rPr>
              <a:t>-is-</a:t>
            </a:r>
            <a:r>
              <a:rPr lang="en-US" sz="1200" b="0" kern="1200" baseline="0" dirty="0" err="1" smtClean="0">
                <a:solidFill>
                  <a:schemeClr val="tx1"/>
                </a:solidFill>
                <a:effectLst/>
                <a:latin typeface="+mn-lt"/>
                <a:ea typeface="ＭＳ Ｐゴシック" charset="-128"/>
                <a:cs typeface="ＭＳ Ｐゴシック" charset="-128"/>
              </a:rPr>
              <a:t>african</a:t>
            </a:r>
            <a:r>
              <a:rPr lang="en-US" sz="1200" b="0" kern="1200" baseline="0" dirty="0" smtClean="0">
                <a:solidFill>
                  <a:schemeClr val="tx1"/>
                </a:solidFill>
                <a:effectLst/>
                <a:latin typeface="+mn-lt"/>
                <a:ea typeface="ＭＳ Ｐゴシック" charset="-128"/>
                <a:cs typeface="ＭＳ Ｐゴシック" charset="-128"/>
              </a:rPr>
              <a:t>-</a:t>
            </a:r>
            <a:r>
              <a:rPr lang="en-US" sz="1200" b="0" kern="1200" baseline="0" dirty="0" err="1" smtClean="0">
                <a:solidFill>
                  <a:schemeClr val="tx1"/>
                </a:solidFill>
                <a:effectLst/>
                <a:latin typeface="+mn-lt"/>
                <a:ea typeface="ＭＳ Ｐゴシック" charset="-128"/>
                <a:cs typeface="ＭＳ Ｐゴシック" charset="-128"/>
              </a:rPr>
              <a:t>american</a:t>
            </a:r>
            <a:r>
              <a:rPr lang="en-US" sz="1200" b="0" kern="1200" baseline="0" dirty="0" smtClean="0">
                <a:solidFill>
                  <a:schemeClr val="tx1"/>
                </a:solidFill>
                <a:effectLst/>
                <a:latin typeface="+mn-lt"/>
                <a:ea typeface="ＭＳ Ｐゴシック" charset="-128"/>
                <a:cs typeface="ＭＳ Ｐゴシック" charset="-128"/>
              </a:rPr>
              <a:t>-bone-marrow-awareness-</a:t>
            </a:r>
            <a:r>
              <a:rPr lang="en-US" sz="1200" b="0" kern="1200" baseline="0" dirty="0" err="1" smtClean="0">
                <a:solidFill>
                  <a:schemeClr val="tx1"/>
                </a:solidFill>
                <a:effectLst/>
                <a:latin typeface="+mn-lt"/>
                <a:ea typeface="ＭＳ Ｐゴシック" charset="-128"/>
                <a:cs typeface="ＭＳ Ｐゴシック" charset="-128"/>
              </a:rPr>
              <a:t>month.html</a:t>
            </a:r>
            <a:r>
              <a:rPr lang="en-US" sz="1200" b="0" kern="1200" baseline="0" dirty="0" smtClean="0">
                <a:solidFill>
                  <a:schemeClr val="tx1"/>
                </a:solidFill>
                <a:effectLst/>
                <a:latin typeface="+mn-lt"/>
                <a:ea typeface="ＭＳ Ｐゴシック" charset="-128"/>
                <a:cs typeface="ＭＳ Ｐゴシック" charset="-128"/>
              </a:rPr>
              <a:t>#!021512-health-seven-deadliest-diseases-blacks-cancer-chemotherapy </a:t>
            </a:r>
            <a:endParaRPr lang="en-US" b="1" dirty="0">
              <a:latin typeface="Calibri" charset="0"/>
              <a:ea typeface="ＭＳ Ｐゴシック" charset="0"/>
              <a:cs typeface="ＭＳ Ｐゴシック" charset="0"/>
            </a:endParaRPr>
          </a:p>
        </p:txBody>
      </p:sp>
      <p:sp>
        <p:nvSpPr>
          <p:cNvPr id="215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3D39EBC-E5DA-B647-9681-B4B9419A861D}" type="slidenum">
              <a:rPr lang="en-US" sz="1200">
                <a:latin typeface="Calibri" charset="0"/>
              </a:rPr>
              <a:pPr eaLnBrk="1" hangingPunct="1"/>
              <a:t>6</a:t>
            </a:fld>
            <a:endParaRPr lang="en-US" sz="1200">
              <a:latin typeface="Calibri"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 name="Notes Placeholder 2"/>
          <p:cNvSpPr>
            <a:spLocks noGrp="1"/>
          </p:cNvSpPr>
          <p:nvPr>
            <p:ph type="body" idx="1"/>
          </p:nvPr>
        </p:nvSpPr>
        <p:spPr/>
        <p:txBody>
          <a:bodyPr wrap="square" numCol="1" anchor="t" anchorCtr="0" compatLnSpc="1">
            <a:prstTxWarp prst="textNoShape">
              <a:avLst/>
            </a:prstTxWarp>
            <a:normAutofit/>
          </a:bodyPr>
          <a:lstStyle/>
          <a:p>
            <a:pPr>
              <a:lnSpc>
                <a:spcPct val="90000"/>
              </a:lnSpc>
            </a:pPr>
            <a:r>
              <a:rPr lang="en-US" dirty="0" smtClean="0">
                <a:latin typeface="Calibri" charset="0"/>
                <a:ea typeface="ＭＳ Ｐゴシック" charset="0"/>
                <a:cs typeface="ＭＳ Ｐゴシック" charset="0"/>
              </a:rPr>
              <a:t>But not all organs of the adult body are able to regenerate. For</a:t>
            </a:r>
            <a:r>
              <a:rPr lang="en-US" baseline="0" dirty="0" smtClean="0">
                <a:latin typeface="Calibri" charset="0"/>
                <a:ea typeface="ＭＳ Ｐゴシック" charset="0"/>
                <a:cs typeface="ＭＳ Ｐゴシック" charset="0"/>
              </a:rPr>
              <a:t> instance the kidney is not regenerative because once we are born differential gene expression of FG20 and FG9  fibroblast growth factors occurs such that these genes are active in the embryo, inactive in the adult, and loss of these genes results in miscarriage. </a:t>
            </a:r>
          </a:p>
          <a:p>
            <a:pPr>
              <a:lnSpc>
                <a:spcPct val="90000"/>
              </a:lnSpc>
            </a:pPr>
            <a:endParaRPr lang="en-US" b="1" baseline="0" dirty="0" smtClean="0">
              <a:latin typeface="Calibri" charset="0"/>
              <a:ea typeface="ＭＳ Ｐゴシック" charset="0"/>
              <a:cs typeface="ＭＳ Ｐゴシック" charset="0"/>
            </a:endParaRPr>
          </a:p>
          <a:p>
            <a:pPr>
              <a:lnSpc>
                <a:spcPct val="90000"/>
              </a:lnSpc>
            </a:pPr>
            <a:r>
              <a:rPr lang="en-US" b="1" baseline="0" dirty="0" smtClean="0">
                <a:latin typeface="Calibri" charset="0"/>
                <a:ea typeface="ＭＳ Ｐゴシック" charset="0"/>
                <a:cs typeface="ＭＳ Ｐゴシック" charset="0"/>
              </a:rPr>
              <a:t>References: </a:t>
            </a:r>
          </a:p>
          <a:p>
            <a:pPr>
              <a:lnSpc>
                <a:spcPct val="90000"/>
              </a:lnSpc>
            </a:pPr>
            <a:endParaRPr lang="en-US" dirty="0" smtClean="0">
              <a:latin typeface="Calibri" charset="0"/>
              <a:ea typeface="ＭＳ Ｐゴシック" charset="0"/>
              <a:cs typeface="ＭＳ Ｐゴシック" charset="0"/>
            </a:endParaRPr>
          </a:p>
          <a:p>
            <a:pPr marL="0" indent="0">
              <a:lnSpc>
                <a:spcPct val="90000"/>
              </a:lnSpc>
              <a:buFont typeface="+mj-lt"/>
              <a:buNone/>
            </a:pPr>
            <a:r>
              <a:rPr lang="en-US" b="1" dirty="0" smtClean="0">
                <a:latin typeface="Calibri" charset="0"/>
                <a:ea typeface="ＭＳ Ｐゴシック" charset="0"/>
                <a:cs typeface="ＭＳ Ｐゴシック" charset="0"/>
              </a:rPr>
              <a:t>1.</a:t>
            </a:r>
            <a:r>
              <a:rPr lang="en-US" b="1" baseline="0" dirty="0" smtClean="0">
                <a:latin typeface="Calibri" charset="0"/>
                <a:ea typeface="ＭＳ Ｐゴシック" charset="0"/>
                <a:cs typeface="ＭＳ Ｐゴシック" charset="0"/>
              </a:rPr>
              <a:t> Review and Press Release: </a:t>
            </a:r>
            <a:r>
              <a:rPr lang="en-US" b="0" baseline="0" dirty="0" err="1" smtClean="0">
                <a:latin typeface="Calibri" charset="0"/>
                <a:ea typeface="ＭＳ Ｐゴシック" charset="0"/>
                <a:cs typeface="ＭＳ Ｐゴシック" charset="0"/>
              </a:rPr>
              <a:t>Evangelou</a:t>
            </a:r>
            <a:r>
              <a:rPr lang="en-US" b="0" baseline="0" dirty="0" smtClean="0">
                <a:latin typeface="Calibri" charset="0"/>
                <a:ea typeface="ＭＳ Ｐゴシック" charset="0"/>
                <a:cs typeface="ＭＳ Ｐゴシック" charset="0"/>
              </a:rPr>
              <a:t>, J. June 20, 2012.   How Kidneys Keep Hold of Early Stem Cells.  Washington University. </a:t>
            </a:r>
            <a:r>
              <a:rPr lang="en-US" dirty="0" smtClean="0">
                <a:latin typeface="Calibri" charset="0"/>
                <a:ea typeface="ＭＳ Ｐゴシック" charset="0"/>
                <a:cs typeface="ＭＳ Ｐゴシック" charset="0"/>
              </a:rPr>
              <a:t>http://</a:t>
            </a:r>
            <a:r>
              <a:rPr lang="en-US" dirty="0" err="1" smtClean="0">
                <a:latin typeface="Calibri" charset="0"/>
                <a:ea typeface="ＭＳ Ｐゴシック" charset="0"/>
                <a:cs typeface="ＭＳ Ｐゴシック" charset="0"/>
              </a:rPr>
              <a:t>www.futurity.org</a:t>
            </a:r>
            <a:r>
              <a:rPr lang="en-US" dirty="0" smtClean="0">
                <a:latin typeface="Calibri" charset="0"/>
                <a:ea typeface="ＭＳ Ｐゴシック" charset="0"/>
                <a:cs typeface="ＭＳ Ｐゴシック" charset="0"/>
              </a:rPr>
              <a:t>/health-medicine/how-kidneys-keep-hold-of-early-stem-cells/. Formally </a:t>
            </a:r>
            <a:r>
              <a:rPr lang="en-US" dirty="0">
                <a:latin typeface="Calibri" charset="0"/>
                <a:ea typeface="ＭＳ Ｐゴシック" charset="0"/>
                <a:cs typeface="ＭＳ Ｐゴシック" charset="0"/>
              </a:rPr>
              <a:t>published in Development Cell  June 111, 2012 by Raphael </a:t>
            </a:r>
            <a:r>
              <a:rPr lang="en-US" dirty="0" err="1">
                <a:latin typeface="Calibri" charset="0"/>
                <a:ea typeface="ＭＳ Ｐゴシック" charset="0"/>
                <a:cs typeface="ＭＳ Ｐゴシック" charset="0"/>
              </a:rPr>
              <a:t>Kopan</a:t>
            </a:r>
            <a:r>
              <a:rPr lang="ja-JP" altLang="en-US" dirty="0">
                <a:latin typeface="Calibri" charset="0"/>
                <a:ea typeface="ＭＳ Ｐゴシック" charset="0"/>
                <a:cs typeface="ＭＳ Ｐゴシック" charset="0"/>
              </a:rPr>
              <a:t>’</a:t>
            </a:r>
            <a:r>
              <a:rPr lang="en-US" dirty="0" err="1">
                <a:latin typeface="Calibri" charset="0"/>
                <a:ea typeface="ＭＳ Ｐゴシック" charset="0"/>
                <a:cs typeface="ＭＳ Ｐゴシック" charset="0"/>
              </a:rPr>
              <a:t>s</a:t>
            </a:r>
            <a:r>
              <a:rPr lang="en-US" dirty="0">
                <a:latin typeface="Calibri" charset="0"/>
                <a:ea typeface="ＭＳ Ｐゴシック" charset="0"/>
                <a:cs typeface="ＭＳ Ｐゴシック" charset="0"/>
              </a:rPr>
              <a:t> group</a:t>
            </a:r>
          </a:p>
          <a:p>
            <a:pPr>
              <a:lnSpc>
                <a:spcPct val="90000"/>
              </a:lnSpc>
            </a:pPr>
            <a:r>
              <a:rPr lang="en-US" b="1" dirty="0">
                <a:latin typeface="Calibri" charset="0"/>
                <a:ea typeface="ＭＳ Ｐゴシック" charset="0"/>
                <a:cs typeface="ＭＳ Ｐゴシック" charset="0"/>
              </a:rPr>
              <a:t>Summary:  </a:t>
            </a:r>
            <a:r>
              <a:rPr lang="en-US" dirty="0">
                <a:latin typeface="Calibri" charset="0"/>
                <a:ea typeface="ＭＳ Ｐゴシック" charset="0"/>
                <a:cs typeface="ＭＳ Ｐゴシック" charset="0"/>
              </a:rPr>
              <a:t>During embryogenesis the fetus maintains a stem cell niche for the development of the kidney </a:t>
            </a:r>
            <a:r>
              <a:rPr lang="en-US" dirty="0" err="1">
                <a:latin typeface="Calibri" charset="0"/>
                <a:ea typeface="ＭＳ Ｐゴシック" charset="0"/>
                <a:cs typeface="ＭＳ Ｐゴシック" charset="0"/>
              </a:rPr>
              <a:t>nephrons</a:t>
            </a:r>
            <a:r>
              <a:rPr lang="en-US" dirty="0">
                <a:latin typeface="Calibri" charset="0"/>
                <a:ea typeface="ＭＳ Ｐゴシック" charset="0"/>
                <a:cs typeface="ＭＳ Ｐゴシック" charset="0"/>
              </a:rPr>
              <a:t>, but by birth the microenvironment shifts, instructing the stem cells to develop into differentiated </a:t>
            </a:r>
            <a:r>
              <a:rPr lang="en-US" dirty="0" err="1">
                <a:latin typeface="Calibri" charset="0"/>
                <a:ea typeface="ＭＳ Ｐゴシック" charset="0"/>
                <a:cs typeface="ＭＳ Ｐゴシック" charset="0"/>
              </a:rPr>
              <a:t>nephrons</a:t>
            </a:r>
            <a:r>
              <a:rPr lang="en-US" dirty="0">
                <a:latin typeface="Calibri" charset="0"/>
                <a:ea typeface="ＭＳ Ｐゴシック" charset="0"/>
                <a:cs typeface="ＭＳ Ｐゴシック" charset="0"/>
              </a:rPr>
              <a:t>.  FGF20 and FGF9 are part of a large </a:t>
            </a:r>
            <a:r>
              <a:rPr lang="en-US" dirty="0" err="1">
                <a:latin typeface="Calibri" charset="0"/>
                <a:ea typeface="ＭＳ Ｐゴシック" charset="0"/>
                <a:cs typeface="ＭＳ Ｐゴシック" charset="0"/>
              </a:rPr>
              <a:t>superfamily</a:t>
            </a:r>
            <a:r>
              <a:rPr lang="en-US" dirty="0">
                <a:latin typeface="Calibri" charset="0"/>
                <a:ea typeface="ＭＳ Ｐゴシック" charset="0"/>
                <a:cs typeface="ＭＳ Ｐゴシック" charset="0"/>
              </a:rPr>
              <a:t> of proteins called fibroblast growth factor proteins, known to be important in embryonic development, tissue maintenance, and wound healing. In mice these two proteins provide redundant functions, meaning that mice with a functional copy of either are born with kidneys, but if both proteins are missing, the embryos do not develop kidneys. In humans, both copies are necessary for development of the kidney </a:t>
            </a:r>
            <a:r>
              <a:rPr lang="en-US" dirty="0" smtClean="0">
                <a:latin typeface="Calibri" charset="0"/>
                <a:ea typeface="ＭＳ Ｐゴシック" charset="0"/>
                <a:cs typeface="ＭＳ Ｐゴシック" charset="0"/>
              </a:rPr>
              <a:t>as </a:t>
            </a:r>
            <a:r>
              <a:rPr lang="en-US" dirty="0">
                <a:latin typeface="Calibri" charset="0"/>
                <a:ea typeface="ＭＳ Ｐゴシック" charset="0"/>
                <a:cs typeface="ＭＳ Ｐゴシック" charset="0"/>
              </a:rPr>
              <a:t>analysis of fetuses that were miscarried due to renal agenesis were missing only the FGF20 gene. Now that these two proteins have been identified, researchers can apply this knowledge to create stem cell niche microenvironments in vitro ( in petri dishes) and create kidney cells that could be delivered back to the body for therapy</a:t>
            </a:r>
            <a:r>
              <a:rPr lang="en-US" dirty="0" smtClean="0">
                <a:latin typeface="Calibri" charset="0"/>
                <a:ea typeface="ＭＳ Ｐゴシック" charset="0"/>
                <a:cs typeface="ＭＳ Ｐゴシック" charset="0"/>
              </a:rPr>
              <a:t>.</a:t>
            </a:r>
            <a:endParaRPr lang="en-US" dirty="0">
              <a:latin typeface="Calibri" charset="0"/>
              <a:ea typeface="ＭＳ Ｐゴシック" charset="0"/>
              <a:cs typeface="ＭＳ Ｐゴシック" charset="0"/>
            </a:endParaRPr>
          </a:p>
          <a:p>
            <a:pPr>
              <a:lnSpc>
                <a:spcPct val="90000"/>
              </a:lnSpc>
            </a:pPr>
            <a:endParaRPr lang="en-US" dirty="0">
              <a:latin typeface="Calibri" charset="0"/>
              <a:ea typeface="ＭＳ Ｐゴシック" charset="0"/>
              <a:cs typeface="ＭＳ Ｐゴシック" charset="0"/>
            </a:endParaRPr>
          </a:p>
        </p:txBody>
      </p:sp>
      <p:sp>
        <p:nvSpPr>
          <p:cNvPr id="235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6ACFF652-57C9-AA46-A632-66FBD03EF5AD}" type="slidenum">
              <a:rPr lang="en-US" sz="1200">
                <a:latin typeface="Calibri" charset="0"/>
              </a:rPr>
              <a:pPr eaLnBrk="1" hangingPunct="1"/>
              <a:t>7</a:t>
            </a:fld>
            <a:endParaRPr lang="en-US" sz="1200">
              <a:latin typeface="Calibri"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150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smtClean="0">
                <a:latin typeface="Calibri" charset="0"/>
                <a:ea typeface="ＭＳ Ｐゴシック" charset="0"/>
                <a:cs typeface="ＭＳ Ｐゴシック" charset="0"/>
              </a:rPr>
              <a:t>The stem</a:t>
            </a:r>
            <a:r>
              <a:rPr lang="en-US" baseline="0" dirty="0" smtClean="0">
                <a:latin typeface="Calibri" charset="0"/>
                <a:ea typeface="ＭＳ Ｐゴシック" charset="0"/>
                <a:cs typeface="ＭＳ Ｐゴシック" charset="0"/>
              </a:rPr>
              <a:t> cell niche is an unique environment in which cells have extracellular factors that support the different cell fates: regeneration or differentiation. </a:t>
            </a:r>
          </a:p>
          <a:p>
            <a:pPr eaLnBrk="1" hangingPunct="1">
              <a:spcBef>
                <a:spcPct val="0"/>
              </a:spcBef>
            </a:pPr>
            <a:r>
              <a:rPr lang="en-US" dirty="0" smtClean="0">
                <a:latin typeface="Calibri" charset="0"/>
                <a:ea typeface="ＭＳ Ｐゴシック" charset="0"/>
                <a:cs typeface="ＭＳ Ｐゴシック" charset="0"/>
              </a:rPr>
              <a:t>The cell cycle is an example of a cell responding to cues/signals in its environment to regenerate and continue to create</a:t>
            </a:r>
            <a:r>
              <a:rPr lang="en-US" baseline="0" dirty="0" smtClean="0">
                <a:latin typeface="Calibri" charset="0"/>
                <a:ea typeface="ＭＳ Ｐゴシック" charset="0"/>
                <a:cs typeface="ＭＳ Ｐゴシック" charset="0"/>
              </a:rPr>
              <a:t> a steady supply of stem cells</a:t>
            </a:r>
            <a:r>
              <a:rPr lang="en-US" dirty="0" smtClean="0">
                <a:latin typeface="Calibri" charset="0"/>
                <a:ea typeface="ＭＳ Ｐゴシック" charset="0"/>
                <a:cs typeface="ＭＳ Ｐゴシック" charset="0"/>
              </a:rPr>
              <a:t>. In some niches</a:t>
            </a:r>
            <a:r>
              <a:rPr lang="en-US" baseline="0" dirty="0" smtClean="0">
                <a:latin typeface="Calibri" charset="0"/>
                <a:ea typeface="ＭＳ Ｐゴシック" charset="0"/>
                <a:cs typeface="ＭＳ Ｐゴシック" charset="0"/>
              </a:rPr>
              <a:t> the stem cells are in a constant cycling mode, and in other niches the stem cells are quiescent ( active but not dividing) until a signal is received. </a:t>
            </a:r>
            <a:endParaRPr lang="en-US" dirty="0" smtClean="0">
              <a:latin typeface="Calibri" charset="0"/>
              <a:ea typeface="ＭＳ Ｐゴシック" charset="0"/>
              <a:cs typeface="ＭＳ Ｐゴシック" charset="0"/>
            </a:endParaRPr>
          </a:p>
          <a:p>
            <a:pPr eaLnBrk="1" hangingPunct="1">
              <a:spcBef>
                <a:spcPct val="0"/>
              </a:spcBef>
            </a:pPr>
            <a:r>
              <a:rPr lang="en-US" dirty="0" smtClean="0">
                <a:latin typeface="Calibri" charset="0"/>
                <a:ea typeface="ＭＳ Ｐゴシック" charset="0"/>
                <a:cs typeface="ＭＳ Ｐゴシック" charset="0"/>
              </a:rPr>
              <a:t>This animation reviews the cell cycle in the context of mitosis. </a:t>
            </a:r>
          </a:p>
          <a:p>
            <a:pPr eaLnBrk="1" hangingPunct="1">
              <a:spcBef>
                <a:spcPct val="0"/>
              </a:spcBef>
            </a:pPr>
            <a:r>
              <a:rPr lang="en-US" dirty="0" smtClean="0">
                <a:latin typeface="Calibri" charset="0"/>
                <a:ea typeface="ＭＳ Ｐゴシック" charset="0"/>
                <a:cs typeface="ＭＳ Ｐゴシック" charset="0"/>
              </a:rPr>
              <a:t>Mitosis is a type of cell division that results in cells that are identical to the one that divides. </a:t>
            </a:r>
          </a:p>
          <a:p>
            <a:pPr eaLnBrk="1" hangingPunct="1">
              <a:spcBef>
                <a:spcPct val="0"/>
              </a:spcBef>
            </a:pPr>
            <a:r>
              <a:rPr lang="en-US" dirty="0" smtClean="0">
                <a:latin typeface="Calibri" charset="0"/>
                <a:ea typeface="ＭＳ Ｐゴシック" charset="0"/>
                <a:cs typeface="ＭＳ Ｐゴシック" charset="0"/>
              </a:rPr>
              <a:t>Mitosis is used by human cells for regeneration,  and by other single celled eukaryotes such as yeast, and prokaryotes such as bacteria, for  clonal reproduction.</a:t>
            </a:r>
          </a:p>
          <a:p>
            <a:pPr eaLnBrk="1" hangingPunct="1">
              <a:spcBef>
                <a:spcPct val="0"/>
              </a:spcBef>
            </a:pPr>
            <a:r>
              <a:rPr lang="en-US" dirty="0" smtClean="0">
                <a:latin typeface="Calibri" charset="0"/>
                <a:ea typeface="ＭＳ Ｐゴシック" charset="0"/>
                <a:cs typeface="ＭＳ Ｐゴシック" charset="0"/>
              </a:rPr>
              <a:t>The animation highlights the temporal and spatial aspects of the cell response to a specific growth factor extracellular signal that allows the cell to exit G0 and enter the cell cycle at G1. </a:t>
            </a:r>
          </a:p>
          <a:p>
            <a:pPr eaLnBrk="1" hangingPunct="1">
              <a:spcBef>
                <a:spcPct val="0"/>
              </a:spcBef>
            </a:pPr>
            <a:r>
              <a:rPr lang="en-US" dirty="0" smtClean="0">
                <a:latin typeface="Calibri" charset="0"/>
                <a:ea typeface="ＭＳ Ｐゴシック" charset="0"/>
                <a:cs typeface="ＭＳ Ｐゴシック" charset="0"/>
              </a:rPr>
              <a:t>The chromosomal representation here is a only representation of a single pair of homologous chromosomes in a human cell; i.e. Chromosome #17 . </a:t>
            </a:r>
          </a:p>
          <a:p>
            <a:pPr eaLnBrk="1" hangingPunct="1">
              <a:spcBef>
                <a:spcPct val="0"/>
              </a:spcBef>
            </a:pPr>
            <a:r>
              <a:rPr lang="en-US" dirty="0" smtClean="0">
                <a:latin typeface="Calibri" charset="0"/>
                <a:ea typeface="ＭＳ Ｐゴシック" charset="0"/>
                <a:cs typeface="ＭＳ Ｐゴシック" charset="0"/>
              </a:rPr>
              <a:t>The colors represent the maternal contribution (purple) and the paternal contribution (blue). </a:t>
            </a:r>
          </a:p>
          <a:p>
            <a:pPr eaLnBrk="1" hangingPunct="1">
              <a:spcBef>
                <a:spcPct val="0"/>
              </a:spcBef>
            </a:pPr>
            <a:r>
              <a:rPr lang="en-US" dirty="0" smtClean="0">
                <a:latin typeface="Calibri" charset="0"/>
                <a:ea typeface="ＭＳ Ｐゴシック" charset="0"/>
                <a:cs typeface="ＭＳ Ｐゴシック" charset="0"/>
              </a:rPr>
              <a:t>Thus, not all 46 chromosomes are represented to keep the visuals clean and clear. </a:t>
            </a:r>
          </a:p>
          <a:p>
            <a:pPr eaLnBrk="1" hangingPunct="1">
              <a:spcBef>
                <a:spcPct val="0"/>
              </a:spcBef>
            </a:pPr>
            <a:r>
              <a:rPr lang="en-US" dirty="0" smtClean="0">
                <a:latin typeface="Calibri" charset="0"/>
                <a:ea typeface="ＭＳ Ｐゴシック" charset="0"/>
                <a:cs typeface="ＭＳ Ｐゴシック" charset="0"/>
              </a:rPr>
              <a:t>Note that the time stamps refer to the typical cycle time for a human cell grown in culture in vitro. </a:t>
            </a:r>
          </a:p>
          <a:p>
            <a:pPr eaLnBrk="1" hangingPunct="1">
              <a:spcBef>
                <a:spcPct val="0"/>
              </a:spcBef>
            </a:pPr>
            <a:r>
              <a:rPr lang="en-US" dirty="0" smtClean="0">
                <a:latin typeface="Calibri" charset="0"/>
                <a:ea typeface="ＭＳ Ｐゴシック" charset="0"/>
                <a:cs typeface="ＭＳ Ｐゴシック" charset="0"/>
              </a:rPr>
              <a:t>Other species have different timing. For instance </a:t>
            </a:r>
            <a:r>
              <a:rPr lang="en-US" i="1" dirty="0" err="1" smtClean="0">
                <a:latin typeface="Calibri" charset="0"/>
                <a:ea typeface="ＭＳ Ｐゴシック" charset="0"/>
                <a:cs typeface="ＭＳ Ｐゴシック" charset="0"/>
              </a:rPr>
              <a:t>E.coli</a:t>
            </a:r>
            <a:r>
              <a:rPr lang="en-US" i="1" dirty="0" smtClean="0">
                <a:latin typeface="Calibri" charset="0"/>
                <a:ea typeface="ＭＳ Ｐゴシック" charset="0"/>
                <a:cs typeface="ＭＳ Ｐゴシック" charset="0"/>
              </a:rPr>
              <a:t> </a:t>
            </a:r>
            <a:r>
              <a:rPr lang="en-US" dirty="0" smtClean="0">
                <a:latin typeface="Calibri" charset="0"/>
                <a:ea typeface="ＭＳ Ｐゴシック" charset="0"/>
                <a:cs typeface="ＭＳ Ｐゴシック" charset="0"/>
              </a:rPr>
              <a:t>reproduce once every 20 minutes at body temperature. </a:t>
            </a:r>
          </a:p>
          <a:p>
            <a:pPr eaLnBrk="1" hangingPunct="1">
              <a:spcBef>
                <a:spcPct val="0"/>
              </a:spcBef>
            </a:pPr>
            <a:endParaRPr lang="en-US" dirty="0" smtClean="0">
              <a:latin typeface="Calibri" charset="0"/>
              <a:ea typeface="ＭＳ Ｐゴシック" charset="0"/>
              <a:cs typeface="ＭＳ Ｐゴシック" charset="0"/>
            </a:endParaRPr>
          </a:p>
          <a:p>
            <a:pPr eaLnBrk="1" hangingPunct="1">
              <a:spcBef>
                <a:spcPct val="0"/>
              </a:spcBef>
            </a:pPr>
            <a:endParaRPr lang="en-US" dirty="0">
              <a:latin typeface="Calibri" charset="0"/>
              <a:ea typeface="ＭＳ Ｐゴシック" charset="0"/>
              <a:cs typeface="ＭＳ Ｐゴシック" charset="0"/>
            </a:endParaRPr>
          </a:p>
        </p:txBody>
      </p:sp>
      <p:sp>
        <p:nvSpPr>
          <p:cNvPr id="215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F7FC275-D951-9547-B26C-AFD3CE61111D}" type="slidenum">
              <a:rPr lang="en-US" sz="1200">
                <a:latin typeface="Calibri" charset="0"/>
              </a:rPr>
              <a:pPr eaLnBrk="1" hangingPunct="1"/>
              <a:t>8</a:t>
            </a:fld>
            <a:endParaRPr lang="en-US" sz="1200">
              <a:latin typeface="Calibri"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b="1" dirty="0" smtClean="0"/>
              <a:t> References:</a:t>
            </a:r>
            <a:r>
              <a:rPr lang="en-US" b="1" baseline="0" dirty="0" smtClean="0"/>
              <a:t> </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b="1" baseline="0" dirty="0" smtClean="0">
              <a:hlinkClick r:id="rId3"/>
            </a:endParaRPr>
          </a:p>
          <a:p>
            <a:pPr marL="228600" marR="0" indent="-228600" algn="l" defTabSz="457200" rtl="0" eaLnBrk="0" fontAlgn="base" latinLnBrk="0" hangingPunct="0">
              <a:lnSpc>
                <a:spcPct val="100000"/>
              </a:lnSpc>
              <a:spcBef>
                <a:spcPct val="30000"/>
              </a:spcBef>
              <a:spcAft>
                <a:spcPct val="0"/>
              </a:spcAft>
              <a:buClrTx/>
              <a:buSzTx/>
              <a:buFontTx/>
              <a:buAutoNum type="arabicPeriod"/>
              <a:tabLst/>
              <a:defRPr/>
            </a:pPr>
            <a:r>
              <a:rPr lang="en-US" b="1" dirty="0" smtClean="0"/>
              <a:t>Animation:</a:t>
            </a:r>
            <a:r>
              <a:rPr lang="en-US" b="1" baseline="0" dirty="0" smtClean="0"/>
              <a:t> </a:t>
            </a:r>
            <a:r>
              <a:rPr lang="en-US" dirty="0" err="1" smtClean="0"/>
              <a:t>Mahe</a:t>
            </a:r>
            <a:r>
              <a:rPr lang="en-US" dirty="0" smtClean="0"/>
              <a:t>, Y</a:t>
            </a:r>
            <a:r>
              <a:rPr lang="en-US" baseline="0" dirty="0" smtClean="0"/>
              <a:t>. and B. Ducommun. The Cell Cycle </a:t>
            </a:r>
            <a:r>
              <a:rPr lang="en-US" dirty="0" smtClean="0">
                <a:hlinkClick r:id="rId3"/>
              </a:rPr>
              <a:t>http://www.cell-action.com/cell_cycle/cell_cycle.html</a:t>
            </a:r>
            <a:r>
              <a:rPr lang="en-US" dirty="0" smtClean="0"/>
              <a:t>. This walk</a:t>
            </a:r>
            <a:r>
              <a:rPr lang="en-US" baseline="0" dirty="0" smtClean="0"/>
              <a:t> through animation might be best for younger learners, but has some wonderful visuals to explain the synchrony and exit from the cell cycle. </a:t>
            </a:r>
          </a:p>
          <a:p>
            <a:pPr marL="228600" marR="0" indent="-228600" algn="l" defTabSz="457200" rtl="0" eaLnBrk="0" fontAlgn="base" latinLnBrk="0" hangingPunct="0">
              <a:lnSpc>
                <a:spcPct val="100000"/>
              </a:lnSpc>
              <a:spcBef>
                <a:spcPct val="30000"/>
              </a:spcBef>
              <a:spcAft>
                <a:spcPct val="0"/>
              </a:spcAft>
              <a:buClrTx/>
              <a:buSzTx/>
              <a:buFontTx/>
              <a:buAutoNum type="arabicPeriod"/>
              <a:tabLst/>
              <a:defRPr/>
            </a:pPr>
            <a:r>
              <a:rPr lang="en-US" b="1" dirty="0" smtClean="0"/>
              <a:t> Animation:</a:t>
            </a:r>
            <a:r>
              <a:rPr lang="en-US" b="1" baseline="0" dirty="0" smtClean="0"/>
              <a:t> </a:t>
            </a:r>
            <a:r>
              <a:rPr lang="en-US" b="0" baseline="0" dirty="0" smtClean="0"/>
              <a:t> </a:t>
            </a:r>
            <a:r>
              <a:rPr lang="en-US" b="0" baseline="0" dirty="0" err="1" smtClean="0"/>
              <a:t>Mc</a:t>
            </a:r>
            <a:r>
              <a:rPr lang="en-US" b="0" baseline="0" dirty="0" smtClean="0"/>
              <a:t> </a:t>
            </a:r>
            <a:r>
              <a:rPr lang="en-US" b="0" baseline="0" dirty="0" err="1" smtClean="0"/>
              <a:t>Graw</a:t>
            </a:r>
            <a:r>
              <a:rPr lang="en-US" b="0" baseline="0" dirty="0" smtClean="0"/>
              <a:t> Hill. Companies. Inc. How the Cell Cycle Works. </a:t>
            </a:r>
            <a:r>
              <a:rPr lang="en-US" b="0" i="1" baseline="0" dirty="0" smtClean="0"/>
              <a:t> In </a:t>
            </a:r>
            <a:r>
              <a:rPr lang="en-US" b="0" i="0" baseline="0" dirty="0" smtClean="0"/>
              <a:t> Human Anatomy by McKinley and </a:t>
            </a:r>
            <a:r>
              <a:rPr lang="en-US" b="0" i="0" baseline="0" dirty="0" err="1" smtClean="0"/>
              <a:t>Loughlin</a:t>
            </a:r>
            <a:r>
              <a:rPr lang="en-US" b="0" i="0" baseline="0" dirty="0" smtClean="0"/>
              <a:t>. </a:t>
            </a:r>
            <a:r>
              <a:rPr lang="en-US" dirty="0" smtClean="0"/>
              <a:t>http://</a:t>
            </a:r>
            <a:r>
              <a:rPr lang="en-US" dirty="0" err="1" smtClean="0"/>
              <a:t>highered.mcgraw-hill.com</a:t>
            </a:r>
            <a:r>
              <a:rPr lang="en-US" dirty="0" smtClean="0"/>
              <a:t>/sites/0072495855/student_view0/chapter2/animation__</a:t>
            </a:r>
            <a:r>
              <a:rPr lang="en-US" dirty="0" err="1" smtClean="0"/>
              <a:t>how_the_cell_cycle_works.html</a:t>
            </a:r>
            <a:endParaRPr lang="en-US" dirty="0" smtClean="0"/>
          </a:p>
          <a:p>
            <a:pPr marL="0" marR="0" indent="0" algn="l" defTabSz="4572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C432B4D8-27E8-8B40-B486-63F91BE80DC2}" type="slidenum">
              <a:rPr lang="en-US" smtClean="0"/>
              <a:pPr/>
              <a:t>9</a:t>
            </a:fld>
            <a:endParaRPr lang="en-US"/>
          </a:p>
        </p:txBody>
      </p:sp>
    </p:spTree>
    <p:extLst>
      <p:ext uri="{BB962C8B-B14F-4D97-AF65-F5344CB8AC3E}">
        <p14:creationId xmlns:p14="http://schemas.microsoft.com/office/powerpoint/2010/main" val="3366321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defRPr/>
            </a:pPr>
            <a:r>
              <a:rPr lang="en-US" dirty="0" smtClean="0"/>
              <a:t>Think Pair Share involves the student speaking for 5 minutes with the person next to them and answering these questions</a:t>
            </a:r>
          </a:p>
          <a:p>
            <a:endParaRPr lang="en-US" dirty="0"/>
          </a:p>
        </p:txBody>
      </p:sp>
      <p:sp>
        <p:nvSpPr>
          <p:cNvPr id="4" name="Slide Number Placeholder 3"/>
          <p:cNvSpPr>
            <a:spLocks noGrp="1"/>
          </p:cNvSpPr>
          <p:nvPr>
            <p:ph type="sldNum" sz="quarter" idx="10"/>
          </p:nvPr>
        </p:nvSpPr>
        <p:spPr/>
        <p:txBody>
          <a:bodyPr/>
          <a:lstStyle/>
          <a:p>
            <a:fld id="{C432B4D8-27E8-8B40-B486-63F91BE80DC2}" type="slidenum">
              <a:rPr lang="en-US" smtClean="0"/>
              <a:pPr/>
              <a:t>10</a:t>
            </a:fld>
            <a:endParaRPr lang="en-US"/>
          </a:p>
        </p:txBody>
      </p:sp>
    </p:spTree>
    <p:extLst>
      <p:ext uri="{BB962C8B-B14F-4D97-AF65-F5344CB8AC3E}">
        <p14:creationId xmlns:p14="http://schemas.microsoft.com/office/powerpoint/2010/main" val="800833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93461CEC-D4DD-8C44-8062-ED718ECA6A01}" type="datetime1">
              <a:rPr lang="en-US"/>
              <a:pPr/>
              <a:t>2/7/16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761FC09A-EF2F-C44B-B6FC-C390A8D41C0E}" type="slidenum">
              <a:rPr lang="en-US"/>
              <a:pPr/>
              <a:t>‹#›</a:t>
            </a:fld>
            <a:endParaRPr lang="en-US"/>
          </a:p>
        </p:txBody>
      </p:sp>
    </p:spTree>
    <p:extLst>
      <p:ext uri="{BB962C8B-B14F-4D97-AF65-F5344CB8AC3E}">
        <p14:creationId xmlns:p14="http://schemas.microsoft.com/office/powerpoint/2010/main" val="11765509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7DCE2302-5470-C64F-A8A4-22873B67E27E}" type="datetime1">
              <a:rPr lang="en-US"/>
              <a:pPr/>
              <a:t>2/7/16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C6450EC3-F2FD-6945-9029-87CA3D0E0559}" type="slidenum">
              <a:rPr lang="en-US"/>
              <a:pPr/>
              <a:t>‹#›</a:t>
            </a:fld>
            <a:endParaRPr lang="en-US"/>
          </a:p>
        </p:txBody>
      </p:sp>
    </p:spTree>
    <p:extLst>
      <p:ext uri="{BB962C8B-B14F-4D97-AF65-F5344CB8AC3E}">
        <p14:creationId xmlns:p14="http://schemas.microsoft.com/office/powerpoint/2010/main" val="4534291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D531FC2E-3C98-A043-861C-9322A6628057}" type="datetime1">
              <a:rPr lang="en-US"/>
              <a:pPr/>
              <a:t>2/7/16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FF293FD-DBD6-344B-8DFC-A269030F1B33}" type="slidenum">
              <a:rPr lang="en-US"/>
              <a:pPr/>
              <a:t>‹#›</a:t>
            </a:fld>
            <a:endParaRPr lang="en-US"/>
          </a:p>
        </p:txBody>
      </p:sp>
    </p:spTree>
    <p:extLst>
      <p:ext uri="{BB962C8B-B14F-4D97-AF65-F5344CB8AC3E}">
        <p14:creationId xmlns:p14="http://schemas.microsoft.com/office/powerpoint/2010/main" val="27899928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69679A49-BE0E-AE4E-BF28-FD03799A7517}" type="datetime1">
              <a:rPr lang="en-US"/>
              <a:pPr/>
              <a:t>2/7/16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19815DD6-24ED-CC49-8063-FAFC2C23E9C8}" type="slidenum">
              <a:rPr lang="en-US"/>
              <a:pPr/>
              <a:t>‹#›</a:t>
            </a:fld>
            <a:endParaRPr lang="en-US"/>
          </a:p>
        </p:txBody>
      </p:sp>
    </p:spTree>
    <p:extLst>
      <p:ext uri="{BB962C8B-B14F-4D97-AF65-F5344CB8AC3E}">
        <p14:creationId xmlns:p14="http://schemas.microsoft.com/office/powerpoint/2010/main" val="2249282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13EA11E2-872E-8549-86F4-A328AFA8B547}" type="datetime1">
              <a:rPr lang="en-US"/>
              <a:pPr/>
              <a:t>2/7/16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fld id="{32926174-2119-8D4F-8354-7BBA2F99B076}" type="slidenum">
              <a:rPr lang="en-US"/>
              <a:pPr/>
              <a:t>‹#›</a:t>
            </a:fld>
            <a:endParaRPr lang="en-US"/>
          </a:p>
        </p:txBody>
      </p:sp>
    </p:spTree>
    <p:extLst>
      <p:ext uri="{BB962C8B-B14F-4D97-AF65-F5344CB8AC3E}">
        <p14:creationId xmlns:p14="http://schemas.microsoft.com/office/powerpoint/2010/main" val="3588575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FDAB8D77-1A60-064F-AC4E-3783312751C8}" type="datetime1">
              <a:rPr lang="en-US"/>
              <a:pPr/>
              <a:t>2/7/16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1362BAFA-1BFB-3242-931C-09150F6A2A00}" type="slidenum">
              <a:rPr lang="en-US"/>
              <a:pPr/>
              <a:t>‹#›</a:t>
            </a:fld>
            <a:endParaRPr lang="en-US"/>
          </a:p>
        </p:txBody>
      </p:sp>
    </p:spTree>
    <p:extLst>
      <p:ext uri="{BB962C8B-B14F-4D97-AF65-F5344CB8AC3E}">
        <p14:creationId xmlns:p14="http://schemas.microsoft.com/office/powerpoint/2010/main" val="172925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3DBAD26A-DFE9-7644-9ED1-3B017DAA23FA}" type="datetime1">
              <a:rPr lang="en-US"/>
              <a:pPr/>
              <a:t>2/7/16</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fld id="{3A00F553-65C5-7C4A-BB76-7F9AC348F77B}" type="slidenum">
              <a:rPr lang="en-US"/>
              <a:pPr/>
              <a:t>‹#›</a:t>
            </a:fld>
            <a:endParaRPr lang="en-US"/>
          </a:p>
        </p:txBody>
      </p:sp>
    </p:spTree>
    <p:extLst>
      <p:ext uri="{BB962C8B-B14F-4D97-AF65-F5344CB8AC3E}">
        <p14:creationId xmlns:p14="http://schemas.microsoft.com/office/powerpoint/2010/main" val="36367807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A1ABF2EE-22F5-3641-98A7-31B41A1B8477}" type="datetime1">
              <a:rPr lang="en-US"/>
              <a:pPr/>
              <a:t>2/7/16</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fld id="{05E109B8-1A7A-F94B-A963-CE5190E29B94}" type="slidenum">
              <a:rPr lang="en-US"/>
              <a:pPr/>
              <a:t>‹#›</a:t>
            </a:fld>
            <a:endParaRPr lang="en-US"/>
          </a:p>
        </p:txBody>
      </p:sp>
    </p:spTree>
    <p:extLst>
      <p:ext uri="{BB962C8B-B14F-4D97-AF65-F5344CB8AC3E}">
        <p14:creationId xmlns:p14="http://schemas.microsoft.com/office/powerpoint/2010/main" val="40555626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8E953DA4-6BC5-1541-AEB6-7CBF3236F7E9}" type="datetime1">
              <a:rPr lang="en-US"/>
              <a:pPr/>
              <a:t>2/7/16</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fld id="{CA78701E-7DA6-E048-8C61-ABEE0ED03D89}" type="slidenum">
              <a:rPr lang="en-US"/>
              <a:pPr/>
              <a:t>‹#›</a:t>
            </a:fld>
            <a:endParaRPr lang="en-US"/>
          </a:p>
        </p:txBody>
      </p:sp>
    </p:spTree>
    <p:extLst>
      <p:ext uri="{BB962C8B-B14F-4D97-AF65-F5344CB8AC3E}">
        <p14:creationId xmlns:p14="http://schemas.microsoft.com/office/powerpoint/2010/main" val="36205102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66F5EC54-1498-214A-9C0B-0F8CD52B4FD3}" type="datetime1">
              <a:rPr lang="en-US"/>
              <a:pPr/>
              <a:t>2/7/16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C08E5F7A-836E-B647-B3F6-E7024F3052C3}" type="slidenum">
              <a:rPr lang="en-US"/>
              <a:pPr/>
              <a:t>‹#›</a:t>
            </a:fld>
            <a:endParaRPr lang="en-US"/>
          </a:p>
        </p:txBody>
      </p:sp>
    </p:spTree>
    <p:extLst>
      <p:ext uri="{BB962C8B-B14F-4D97-AF65-F5344CB8AC3E}">
        <p14:creationId xmlns:p14="http://schemas.microsoft.com/office/powerpoint/2010/main" val="4244290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61745A1F-63D6-704D-ACE5-3AEC8EA40C44}" type="datetime1">
              <a:rPr lang="en-US"/>
              <a:pPr/>
              <a:t>2/7/16</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fld id="{5166004A-B90B-484E-83C8-F63DBE07373C}" type="slidenum">
              <a:rPr lang="en-US"/>
              <a:pPr/>
              <a:t>‹#›</a:t>
            </a:fld>
            <a:endParaRPr lang="en-US"/>
          </a:p>
        </p:txBody>
      </p:sp>
    </p:spTree>
    <p:extLst>
      <p:ext uri="{BB962C8B-B14F-4D97-AF65-F5344CB8AC3E}">
        <p14:creationId xmlns:p14="http://schemas.microsoft.com/office/powerpoint/2010/main" val="219561941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fld id="{FE42AE51-6509-DA44-AB90-614C724C80C3}" type="datetime1">
              <a:rPr lang="en-US"/>
              <a:pPr/>
              <a:t>2/7/16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fld id="{2C36D224-D9B4-C64F-9984-03815A3DEC16}"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000" kern="1200">
          <a:solidFill>
            <a:schemeClr val="tx1"/>
          </a:solidFill>
          <a:latin typeface="Helvetica"/>
          <a:ea typeface="ＭＳ Ｐゴシック" charset="-128"/>
          <a:cs typeface="Helvetica"/>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Helvetica"/>
          <a:ea typeface="ＭＳ Ｐゴシック" charset="-128"/>
          <a:cs typeface="Helvetica"/>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Helvetica"/>
          <a:ea typeface="ＭＳ Ｐゴシック" charset="-128"/>
          <a:cs typeface="Helvetica"/>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Helvetica"/>
          <a:ea typeface="ＭＳ Ｐゴシック" charset="-128"/>
          <a:cs typeface="Helvetica"/>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Helvetica"/>
          <a:ea typeface="ＭＳ Ｐゴシック" charset="-128"/>
          <a:cs typeface="Helvetica"/>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Helvetica"/>
          <a:ea typeface="ＭＳ Ｐゴシック" charset="-128"/>
          <a:cs typeface="Helvetic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9" Type="http://schemas.openxmlformats.org/officeDocument/2006/relationships/image" Target="../media/image43.png"/><Relationship Id="rId20" Type="http://schemas.openxmlformats.org/officeDocument/2006/relationships/image" Target="../media/image54.png"/><Relationship Id="rId21" Type="http://schemas.openxmlformats.org/officeDocument/2006/relationships/image" Target="../media/image55.png"/><Relationship Id="rId22" Type="http://schemas.openxmlformats.org/officeDocument/2006/relationships/image" Target="../media/image56.png"/><Relationship Id="rId23" Type="http://schemas.openxmlformats.org/officeDocument/2006/relationships/image" Target="../media/image57.png"/><Relationship Id="rId10" Type="http://schemas.openxmlformats.org/officeDocument/2006/relationships/image" Target="../media/image44.png"/><Relationship Id="rId11" Type="http://schemas.openxmlformats.org/officeDocument/2006/relationships/image" Target="../media/image45.png"/><Relationship Id="rId12" Type="http://schemas.openxmlformats.org/officeDocument/2006/relationships/image" Target="../media/image46.png"/><Relationship Id="rId13" Type="http://schemas.openxmlformats.org/officeDocument/2006/relationships/image" Target="../media/image47.png"/><Relationship Id="rId14" Type="http://schemas.openxmlformats.org/officeDocument/2006/relationships/image" Target="../media/image48.png"/><Relationship Id="rId15" Type="http://schemas.openxmlformats.org/officeDocument/2006/relationships/image" Target="../media/image49.png"/><Relationship Id="rId16" Type="http://schemas.openxmlformats.org/officeDocument/2006/relationships/image" Target="../media/image50.png"/><Relationship Id="rId17" Type="http://schemas.openxmlformats.org/officeDocument/2006/relationships/image" Target="../media/image51.png"/><Relationship Id="rId18" Type="http://schemas.openxmlformats.org/officeDocument/2006/relationships/image" Target="../media/image52.png"/><Relationship Id="rId19" Type="http://schemas.openxmlformats.org/officeDocument/2006/relationships/image" Target="../media/image53.png"/><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0.png"/><Relationship Id="rId7" Type="http://schemas.openxmlformats.org/officeDocument/2006/relationships/image" Target="../media/image41.png"/><Relationship Id="rId8" Type="http://schemas.openxmlformats.org/officeDocument/2006/relationships/image" Target="../media/image4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58.jpg"/></Relationships>
</file>

<file path=ppt/slides/_rels/slide15.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6" Type="http://schemas.openxmlformats.org/officeDocument/2006/relationships/image" Target="../media/image62.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3" Type="http://schemas.openxmlformats.org/officeDocument/2006/relationships/hyperlink" Target="http://outreach.mcb.harvard.edu/animations/checkpoints.swf" TargetMode="External"/><Relationship Id="rId4" Type="http://schemas.openxmlformats.org/officeDocument/2006/relationships/image" Target="../media/image63.png"/><Relationship Id="rId5" Type="http://schemas.openxmlformats.org/officeDocument/2006/relationships/image" Target="../media/image64.png"/><Relationship Id="rId6" Type="http://schemas.openxmlformats.org/officeDocument/2006/relationships/image" Target="../media/image1.png"/><Relationship Id="rId7"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65.png"/></Relationships>
</file>

<file path=ppt/slides/_rels/slide19.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hyperlink" Target="http://www.nytimes.com/2012/09/17/health/research/human-muscle-regenerated-with-animal-help.html?pagewanted=all&amp;_moc.semityn.www" TargetMode="External"/><Relationship Id="rId5" Type="http://schemas.openxmlformats.org/officeDocument/2006/relationships/image" Target="../media/image67.png"/><Relationship Id="rId6" Type="http://schemas.openxmlformats.org/officeDocument/2006/relationships/hyperlink" Target="http://www.nytimes.com/2012/09/17/health/research/human-muscle-regenerated-with-animal-help.html?pagewanted=all&amp;_r=0" TargetMode="External"/><Relationship Id="rId7" Type="http://schemas.openxmlformats.org/officeDocument/2006/relationships/image" Target="../media/image15.png"/><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1.xml.rels><?xml version="1.0" encoding="UTF-8" standalone="yes"?>
<Relationships xmlns="http://schemas.openxmlformats.org/package/2006/relationships"><Relationship Id="rId3" Type="http://schemas.openxmlformats.org/officeDocument/2006/relationships/hyperlink" Target="http://abcnews.go.com/Health/maryland-20-year-dies-aged/story?id=20712718" TargetMode="External"/><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2.xml.rels><?xml version="1.0" encoding="UTF-8" standalone="yes"?>
<Relationships xmlns="http://schemas.openxmlformats.org/package/2006/relationships"><Relationship Id="rId3" Type="http://schemas.openxmlformats.org/officeDocument/2006/relationships/hyperlink" Target="http://www.dermtv.com/can-exfoliating-cause-you-run-out-skin" TargetMode="External"/><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3.xml.rels><?xml version="1.0" encoding="UTF-8" standalone="yes"?>
<Relationships xmlns="http://schemas.openxmlformats.org/package/2006/relationships"><Relationship Id="rId3" Type="http://schemas.openxmlformats.org/officeDocument/2006/relationships/hyperlink" Target="http://www.lancome-usa.com/on/demandware.store/Sites-lancome_us-Site/default/Search-Show?cgid=skincare-genefique&amp;bookmark=12418" TargetMode="External"/><Relationship Id="rId4" Type="http://schemas.openxmlformats.org/officeDocument/2006/relationships/image" Target="../media/image68.png"/><Relationship Id="rId5" Type="http://schemas.openxmlformats.org/officeDocument/2006/relationships/hyperlink" Target="http://www.youtube.com/watch?v=Fz4cWuGZAjI" TargetMode="External"/><Relationship Id="rId6" Type="http://schemas.openxmlformats.org/officeDocument/2006/relationships/image" Target="../media/image69.png"/><Relationship Id="rId7" Type="http://schemas.openxmlformats.org/officeDocument/2006/relationships/hyperlink" Target="http://www.stemcell100.com/" TargetMode="External"/><Relationship Id="rId8" Type="http://schemas.openxmlformats.org/officeDocument/2006/relationships/image" Target="../media/image70.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3" Type="http://schemas.openxmlformats.org/officeDocument/2006/relationships/image" Target="../media/image71.png"/><Relationship Id="rId4" Type="http://schemas.openxmlformats.org/officeDocument/2006/relationships/hyperlink" Target="http://www.youtube.com/watch?v=-fMUG1nYEUE" TargetMode="External"/><Relationship Id="rId5"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s>
</file>

<file path=ppt/slides/_rels/slide3.xml.rels><?xml version="1.0" encoding="UTF-8" standalone="yes"?>
<Relationships xmlns="http://schemas.openxmlformats.org/package/2006/relationships"><Relationship Id="rId11" Type="http://schemas.openxmlformats.org/officeDocument/2006/relationships/image" Target="../media/image10.png"/><Relationship Id="rId12" Type="http://schemas.openxmlformats.org/officeDocument/2006/relationships/image" Target="../media/image11.png"/><Relationship Id="rId13" Type="http://schemas.openxmlformats.org/officeDocument/2006/relationships/image" Target="../media/image12.png"/><Relationship Id="rId14" Type="http://schemas.openxmlformats.org/officeDocument/2006/relationships/image" Target="../media/image13.png"/><Relationship Id="rId15" Type="http://schemas.openxmlformats.org/officeDocument/2006/relationships/image" Target="../media/image14.png"/><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6" Type="http://schemas.openxmlformats.org/officeDocument/2006/relationships/image" Target="../media/image5.png"/><Relationship Id="rId7" Type="http://schemas.openxmlformats.org/officeDocument/2006/relationships/image" Target="../media/image6.png"/><Relationship Id="rId8" Type="http://schemas.openxmlformats.org/officeDocument/2006/relationships/image" Target="../media/image7.png"/><Relationship Id="rId9" Type="http://schemas.openxmlformats.org/officeDocument/2006/relationships/image" Target="../media/image8.png"/><Relationship Id="rId10"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hyperlink" Target="http://glencoe.mcgraw-hill.com/sites/9834092339/student_view0/chapter40/signal_transduction_by_extracellular_receptors.html" TargetMode="External"/><Relationship Id="rId4" Type="http://schemas.openxmlformats.org/officeDocument/2006/relationships/image" Target="../media/image15.png"/><Relationship Id="rId5" Type="http://schemas.openxmlformats.org/officeDocument/2006/relationships/hyperlink" Target="http://www.johnkyrk.com/er.html" TargetMode="External"/><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hyperlink" Target="http://learn.genetics.utah.edu/content/tech/stemcells/sctypes/" TargetMode="External"/><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hyperlink" Target="http://www.nbcnews.com/video/rock-center/47824570%2347824570" TargetMode="External"/><Relationship Id="rId5" Type="http://schemas.openxmlformats.org/officeDocument/2006/relationships/image" Target="../media/image15.png"/><Relationship Id="rId6" Type="http://schemas.openxmlformats.org/officeDocument/2006/relationships/hyperlink" Target="http://www.bet.com/news/health/photos/2012/07/july-is-african-american-bone-marrow-awareness-month.html%23!021512-health-seven-deadliest-diseases-blacks-cancer-chemotherapy"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7.png"/></Relationships>
</file>

<file path=ppt/slides/_rels/slide8.xml.rels><?xml version="1.0" encoding="UTF-8" standalone="yes"?>
<Relationships xmlns="http://schemas.openxmlformats.org/package/2006/relationships"><Relationship Id="rId9" Type="http://schemas.openxmlformats.org/officeDocument/2006/relationships/image" Target="../media/image24.png"/><Relationship Id="rId20" Type="http://schemas.openxmlformats.org/officeDocument/2006/relationships/image" Target="../media/image35.png"/><Relationship Id="rId10" Type="http://schemas.openxmlformats.org/officeDocument/2006/relationships/image" Target="../media/image25.png"/><Relationship Id="rId11" Type="http://schemas.openxmlformats.org/officeDocument/2006/relationships/image" Target="../media/image26.png"/><Relationship Id="rId12" Type="http://schemas.openxmlformats.org/officeDocument/2006/relationships/image" Target="../media/image27.png"/><Relationship Id="rId13" Type="http://schemas.openxmlformats.org/officeDocument/2006/relationships/image" Target="../media/image28.png"/><Relationship Id="rId14" Type="http://schemas.openxmlformats.org/officeDocument/2006/relationships/image" Target="../media/image29.png"/><Relationship Id="rId15" Type="http://schemas.openxmlformats.org/officeDocument/2006/relationships/image" Target="../media/image30.png"/><Relationship Id="rId16" Type="http://schemas.openxmlformats.org/officeDocument/2006/relationships/image" Target="../media/image31.png"/><Relationship Id="rId17" Type="http://schemas.openxmlformats.org/officeDocument/2006/relationships/image" Target="../media/image32.png"/><Relationship Id="rId18" Type="http://schemas.openxmlformats.org/officeDocument/2006/relationships/image" Target="../media/image33.png"/><Relationship Id="rId19" Type="http://schemas.openxmlformats.org/officeDocument/2006/relationships/image" Target="../media/image34.png"/><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6" Type="http://schemas.openxmlformats.org/officeDocument/2006/relationships/image" Target="../media/image21.png"/><Relationship Id="rId7" Type="http://schemas.openxmlformats.org/officeDocument/2006/relationships/image" Target="../media/image22.png"/><Relationship Id="rId8"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hyperlink" Target="http://www.cell-action.com/cell_cycle/cell_cycle.html" TargetMode="External"/><Relationship Id="rId4" Type="http://schemas.openxmlformats.org/officeDocument/2006/relationships/image" Target="../media/image15.png"/><Relationship Id="rId5" Type="http://schemas.openxmlformats.org/officeDocument/2006/relationships/hyperlink" Target="http://highered.mcgraw-hill.com/sites/0072495855/student_view0/chapter2/animation__how_the_cell_cycle_works.html" TargetMode="External"/><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763" y="2735263"/>
            <a:ext cx="9012237" cy="1143000"/>
          </a:xfrm>
        </p:spPr>
        <p:txBody>
          <a:bodyPr>
            <a:normAutofit fontScale="90000"/>
          </a:bodyPr>
          <a:lstStyle/>
          <a:p>
            <a:r>
              <a:rPr lang="en-US" sz="6000" dirty="0" smtClean="0">
                <a:solidFill>
                  <a:srgbClr val="12919C"/>
                </a:solidFill>
                <a:latin typeface="Arial"/>
                <a:ea typeface="ＭＳ Ｐゴシック" charset="0"/>
                <a:cs typeface="Arial"/>
              </a:rPr>
              <a:t>The Stem Cell Niche </a:t>
            </a:r>
            <a:r>
              <a:rPr lang="en-US" sz="4800" dirty="0" smtClean="0">
                <a:solidFill>
                  <a:srgbClr val="12919C"/>
                </a:solidFill>
                <a:latin typeface="Arial"/>
                <a:ea typeface="ＭＳ Ｐゴシック" charset="0"/>
                <a:cs typeface="Arial"/>
              </a:rPr>
              <a:t/>
            </a:r>
            <a:br>
              <a:rPr lang="en-US" sz="4800" dirty="0" smtClean="0">
                <a:solidFill>
                  <a:srgbClr val="12919C"/>
                </a:solidFill>
                <a:latin typeface="Arial"/>
                <a:ea typeface="ＭＳ Ｐゴシック" charset="0"/>
                <a:cs typeface="Arial"/>
              </a:rPr>
            </a:br>
            <a:r>
              <a:rPr lang="en-US" i="1" dirty="0" smtClean="0">
                <a:solidFill>
                  <a:schemeClr val="tx1">
                    <a:lumMod val="50000"/>
                    <a:lumOff val="50000"/>
                  </a:schemeClr>
                </a:solidFill>
                <a:latin typeface="Arial"/>
                <a:ea typeface="ＭＳ Ｐゴシック" charset="0"/>
                <a:cs typeface="Arial"/>
              </a:rPr>
              <a:t>To Divide or Not to Divide</a:t>
            </a:r>
            <a:r>
              <a:rPr lang="en-US" dirty="0">
                <a:solidFill>
                  <a:schemeClr val="tx1">
                    <a:lumMod val="50000"/>
                    <a:lumOff val="50000"/>
                  </a:schemeClr>
                </a:solidFill>
                <a:latin typeface="Arial"/>
                <a:ea typeface="ＭＳ Ｐゴシック" charset="0"/>
                <a:cs typeface="Arial"/>
              </a:rPr>
              <a:t/>
            </a:r>
            <a:br>
              <a:rPr lang="en-US" dirty="0">
                <a:solidFill>
                  <a:schemeClr val="tx1">
                    <a:lumMod val="50000"/>
                    <a:lumOff val="50000"/>
                  </a:schemeClr>
                </a:solidFill>
                <a:latin typeface="Arial"/>
                <a:ea typeface="ＭＳ Ｐゴシック" charset="0"/>
                <a:cs typeface="Arial"/>
              </a:rPr>
            </a:br>
            <a:r>
              <a:rPr lang="en-US" dirty="0" smtClean="0">
                <a:solidFill>
                  <a:schemeClr val="tx1">
                    <a:lumMod val="50000"/>
                    <a:lumOff val="50000"/>
                  </a:schemeClr>
                </a:solidFill>
                <a:latin typeface="Arial"/>
                <a:ea typeface="ＭＳ Ｐゴシック" charset="0"/>
                <a:cs typeface="Arial"/>
              </a:rPr>
              <a:t/>
            </a:r>
            <a:br>
              <a:rPr lang="en-US" dirty="0" smtClean="0">
                <a:solidFill>
                  <a:schemeClr val="tx1">
                    <a:lumMod val="50000"/>
                    <a:lumOff val="50000"/>
                  </a:schemeClr>
                </a:solidFill>
                <a:latin typeface="Arial"/>
                <a:ea typeface="ＭＳ Ｐゴシック" charset="0"/>
                <a:cs typeface="Arial"/>
              </a:rPr>
            </a:br>
            <a:r>
              <a:rPr lang="en-US" sz="2200" i="1" cap="all" dirty="0">
                <a:solidFill>
                  <a:srgbClr val="7F7F7F"/>
                </a:solidFill>
              </a:rPr>
              <a:t>Stem Cells Across the Curriculum</a:t>
            </a:r>
            <a:br>
              <a:rPr lang="en-US" sz="2200" i="1" cap="all" dirty="0">
                <a:solidFill>
                  <a:srgbClr val="7F7F7F"/>
                </a:solidFill>
              </a:rPr>
            </a:br>
            <a:r>
              <a:rPr lang="en-US" sz="2200" i="1" dirty="0" err="1">
                <a:solidFill>
                  <a:schemeClr val="tx1">
                    <a:lumMod val="50000"/>
                    <a:lumOff val="50000"/>
                  </a:schemeClr>
                </a:solidFill>
              </a:rPr>
              <a:t>www.stemcellcurriculum.org</a:t>
            </a:r>
            <a:r>
              <a:rPr lang="en-US" sz="2200" i="1" dirty="0">
                <a:solidFill>
                  <a:schemeClr val="tx1">
                    <a:lumMod val="50000"/>
                    <a:lumOff val="50000"/>
                  </a:schemeClr>
                </a:solidFill>
              </a:rPr>
              <a:t/>
            </a:r>
            <a:br>
              <a:rPr lang="en-US" sz="2200" i="1" dirty="0">
                <a:solidFill>
                  <a:schemeClr val="tx1">
                    <a:lumMod val="50000"/>
                    <a:lumOff val="50000"/>
                  </a:schemeClr>
                </a:solidFill>
              </a:rPr>
            </a:br>
            <a:endParaRPr lang="en-US" sz="2200" dirty="0">
              <a:solidFill>
                <a:srgbClr val="404040"/>
              </a:solidFill>
              <a:latin typeface="Arial"/>
              <a:ea typeface="ＭＳ Ｐゴシック" charset="0"/>
              <a:cs typeface="Arial"/>
            </a:endParaRPr>
          </a:p>
        </p:txBody>
      </p:sp>
      <p:sp>
        <p:nvSpPr>
          <p:cNvPr id="14339" name="TextBox 2"/>
          <p:cNvSpPr txBox="1">
            <a:spLocks noChangeArrowheads="1"/>
          </p:cNvSpPr>
          <p:nvPr/>
        </p:nvSpPr>
        <p:spPr bwMode="auto">
          <a:xfrm>
            <a:off x="5384800" y="4206875"/>
            <a:ext cx="1841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endParaRPr lang="en-US" sz="1800">
              <a:latin typeface="Calibri" charset="0"/>
            </a:endParaRPr>
          </a:p>
        </p:txBody>
      </p:sp>
      <p:sp>
        <p:nvSpPr>
          <p:cNvPr id="6" name="TextBox 5"/>
          <p:cNvSpPr txBox="1"/>
          <p:nvPr/>
        </p:nvSpPr>
        <p:spPr>
          <a:xfrm>
            <a:off x="1989667" y="5425680"/>
            <a:ext cx="7749116" cy="1600438"/>
          </a:xfrm>
          <a:prstGeom prst="rect">
            <a:avLst/>
          </a:prstGeom>
          <a:noFill/>
        </p:spPr>
        <p:txBody>
          <a:bodyPr wrap="square" rtlCol="0">
            <a:spAutoFit/>
          </a:bodyPr>
          <a:lstStyle/>
          <a:p>
            <a:r>
              <a:rPr lang="en-US" sz="1400" cap="all" dirty="0" smtClean="0">
                <a:solidFill>
                  <a:srgbClr val="12919C"/>
                </a:solidFill>
              </a:rPr>
              <a:t>Presentation Content: Katayoun Chamany &amp; </a:t>
            </a:r>
            <a:r>
              <a:rPr lang="en-US" sz="1400" cap="all" dirty="0" err="1" smtClean="0">
                <a:solidFill>
                  <a:srgbClr val="12919C"/>
                </a:solidFill>
              </a:rPr>
              <a:t>Lianna</a:t>
            </a:r>
            <a:r>
              <a:rPr lang="en-US" sz="1400" cap="all" dirty="0" smtClean="0">
                <a:solidFill>
                  <a:srgbClr val="12919C"/>
                </a:solidFill>
              </a:rPr>
              <a:t> Schwartz </a:t>
            </a:r>
            <a:r>
              <a:rPr lang="en-US" sz="1400" cap="all" dirty="0" err="1" smtClean="0">
                <a:solidFill>
                  <a:srgbClr val="12919C"/>
                </a:solidFill>
              </a:rPr>
              <a:t>OrBach</a:t>
            </a:r>
            <a:endParaRPr lang="en-US" sz="1400" cap="all" dirty="0" smtClean="0">
              <a:solidFill>
                <a:srgbClr val="12919C"/>
              </a:solidFill>
            </a:endParaRPr>
          </a:p>
          <a:p>
            <a:r>
              <a:rPr lang="en-US" sz="1400" cap="all" dirty="0" smtClean="0">
                <a:solidFill>
                  <a:srgbClr val="12919C"/>
                </a:solidFill>
              </a:rPr>
              <a:t>Illustration, Design, &amp; Animation: Emmanuel Nunez</a:t>
            </a:r>
          </a:p>
          <a:p>
            <a:r>
              <a:rPr lang="en-US" sz="1400" cap="all" dirty="0" err="1" smtClean="0">
                <a:solidFill>
                  <a:schemeClr val="tx1">
                    <a:lumMod val="65000"/>
                    <a:lumOff val="35000"/>
                  </a:schemeClr>
                </a:solidFill>
              </a:rPr>
              <a:t>FebRuary</a:t>
            </a:r>
            <a:r>
              <a:rPr lang="en-US" sz="1400" cap="all" dirty="0" smtClean="0">
                <a:solidFill>
                  <a:schemeClr val="tx1">
                    <a:lumMod val="65000"/>
                    <a:lumOff val="35000"/>
                  </a:schemeClr>
                </a:solidFill>
              </a:rPr>
              <a:t> 2016</a:t>
            </a:r>
          </a:p>
          <a:p>
            <a:endParaRPr lang="en-US" sz="1400" cap="all" dirty="0" smtClean="0">
              <a:solidFill>
                <a:schemeClr val="tx1">
                  <a:lumMod val="65000"/>
                  <a:lumOff val="35000"/>
                </a:schemeClr>
              </a:solidFill>
            </a:endParaRPr>
          </a:p>
          <a:p>
            <a:r>
              <a:rPr lang="en-US" sz="1050" cap="small" dirty="0">
                <a:solidFill>
                  <a:srgbClr val="7F7F7F"/>
                </a:solidFill>
              </a:rPr>
              <a:t>opinions expressed </a:t>
            </a:r>
            <a:r>
              <a:rPr lang="en-US" sz="1050" cap="small" dirty="0">
                <a:solidFill>
                  <a:schemeClr val="tx1">
                    <a:lumMod val="50000"/>
                    <a:lumOff val="50000"/>
                  </a:schemeClr>
                </a:solidFill>
              </a:rPr>
              <a:t>here are solely those of the authors and do not necessarily reflect those of</a:t>
            </a:r>
          </a:p>
          <a:p>
            <a:r>
              <a:rPr lang="en-US" sz="1050" cap="small" dirty="0">
                <a:solidFill>
                  <a:schemeClr val="tx1">
                    <a:lumMod val="50000"/>
                    <a:lumOff val="50000"/>
                  </a:schemeClr>
                </a:solidFill>
              </a:rPr>
              <a:t>the empire state stem cell board the new york state department of health, or the state of new york. </a:t>
            </a:r>
          </a:p>
          <a:p>
            <a:endParaRPr lang="en-US" sz="1050" cap="all" dirty="0" smtClean="0">
              <a:solidFill>
                <a:schemeClr val="tx1">
                  <a:lumMod val="65000"/>
                  <a:lumOff val="35000"/>
                </a:schemeClr>
              </a:solidFill>
            </a:endParaRPr>
          </a:p>
          <a:p>
            <a:endParaRPr lang="en-US" sz="1050" dirty="0" smtClean="0">
              <a:solidFill>
                <a:schemeClr val="tx1">
                  <a:lumMod val="65000"/>
                  <a:lumOff val="35000"/>
                </a:schemeClr>
              </a:solidFill>
            </a:endParaRPr>
          </a:p>
        </p:txBody>
      </p:sp>
      <p:pic>
        <p:nvPicPr>
          <p:cNvPr id="7" name="Picture 6" descr="Log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9333" y="5553750"/>
            <a:ext cx="1636890" cy="248363"/>
          </a:xfrm>
          <a:prstGeom prst="rect">
            <a:avLst/>
          </a:prstGeom>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a:xfrm>
            <a:off x="457200" y="361952"/>
            <a:ext cx="8229600" cy="1143000"/>
          </a:xfrm>
        </p:spPr>
        <p:txBody>
          <a:bodyPr/>
          <a:lstStyle/>
          <a:p>
            <a:pPr eaLnBrk="1" hangingPunct="1"/>
            <a:r>
              <a:rPr lang="en-US" dirty="0" smtClean="0">
                <a:solidFill>
                  <a:srgbClr val="12919C"/>
                </a:solidFill>
                <a:latin typeface="Arial"/>
                <a:ea typeface="ＭＳ Ｐゴシック" charset="0"/>
                <a:cs typeface="Arial"/>
              </a:rPr>
              <a:t>Questions</a:t>
            </a:r>
            <a:br>
              <a:rPr lang="en-US" dirty="0" smtClean="0">
                <a:solidFill>
                  <a:srgbClr val="12919C"/>
                </a:solidFill>
                <a:latin typeface="Arial"/>
                <a:ea typeface="ＭＳ Ｐゴシック" charset="0"/>
                <a:cs typeface="Arial"/>
              </a:rPr>
            </a:br>
            <a:r>
              <a:rPr lang="en-US" sz="3600" i="1" dirty="0">
                <a:solidFill>
                  <a:srgbClr val="7F7F7F"/>
                </a:solidFill>
                <a:latin typeface="Arial"/>
                <a:ea typeface="Helvetica" charset="0"/>
                <a:cs typeface="Arial"/>
              </a:rPr>
              <a:t>Think Pair Share</a:t>
            </a:r>
            <a:br>
              <a:rPr lang="en-US" sz="3600" i="1" dirty="0">
                <a:solidFill>
                  <a:srgbClr val="7F7F7F"/>
                </a:solidFill>
                <a:latin typeface="Arial"/>
                <a:ea typeface="Helvetica" charset="0"/>
                <a:cs typeface="Arial"/>
              </a:rPr>
            </a:br>
            <a:endParaRPr lang="en-US" sz="3600" dirty="0">
              <a:solidFill>
                <a:srgbClr val="404040"/>
              </a:solidFill>
              <a:latin typeface="Arial"/>
              <a:ea typeface="ＭＳ Ｐゴシック" charset="0"/>
              <a:cs typeface="Arial"/>
            </a:endParaRPr>
          </a:p>
        </p:txBody>
      </p:sp>
      <p:sp>
        <p:nvSpPr>
          <p:cNvPr id="4" name="TextBox 3"/>
          <p:cNvSpPr txBox="1">
            <a:spLocks noChangeArrowheads="1"/>
          </p:cNvSpPr>
          <p:nvPr/>
        </p:nvSpPr>
        <p:spPr bwMode="auto">
          <a:xfrm>
            <a:off x="457200" y="1443038"/>
            <a:ext cx="77417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solidFill>
                  <a:srgbClr val="404040"/>
                </a:solidFill>
                <a:latin typeface="Arial"/>
                <a:cs typeface="Arial"/>
              </a:rPr>
              <a:t>Where are most of the cells in your body with respect to the image below?</a:t>
            </a:r>
          </a:p>
          <a:p>
            <a:pPr eaLnBrk="1" hangingPunct="1"/>
            <a:endParaRPr lang="en-US" sz="1800" dirty="0">
              <a:solidFill>
                <a:srgbClr val="404040"/>
              </a:solidFill>
              <a:latin typeface="Arial"/>
              <a:cs typeface="Arial"/>
            </a:endParaRPr>
          </a:p>
        </p:txBody>
      </p:sp>
      <p:sp>
        <p:nvSpPr>
          <p:cNvPr id="5" name="TextBox 4"/>
          <p:cNvSpPr txBox="1">
            <a:spLocks noChangeArrowheads="1"/>
          </p:cNvSpPr>
          <p:nvPr/>
        </p:nvSpPr>
        <p:spPr bwMode="auto">
          <a:xfrm>
            <a:off x="457200" y="1905000"/>
            <a:ext cx="491909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solidFill>
                  <a:srgbClr val="404040"/>
                </a:solidFill>
                <a:latin typeface="Arial"/>
                <a:cs typeface="Arial"/>
              </a:rPr>
              <a:t>Which body cells are undergoing cell division?</a:t>
            </a:r>
          </a:p>
          <a:p>
            <a:pPr eaLnBrk="1" hangingPunct="1"/>
            <a:endParaRPr lang="en-US" sz="1800" dirty="0">
              <a:latin typeface="Calibri" charset="0"/>
            </a:endParaRPr>
          </a:p>
        </p:txBody>
      </p:sp>
      <p:sp>
        <p:nvSpPr>
          <p:cNvPr id="6" name="TextBox 5"/>
          <p:cNvSpPr txBox="1">
            <a:spLocks noChangeArrowheads="1"/>
          </p:cNvSpPr>
          <p:nvPr/>
        </p:nvSpPr>
        <p:spPr bwMode="auto">
          <a:xfrm>
            <a:off x="457200" y="2365375"/>
            <a:ext cx="599639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solidFill>
                  <a:srgbClr val="404040"/>
                </a:solidFill>
                <a:latin typeface="Arial"/>
                <a:cs typeface="Arial"/>
              </a:rPr>
              <a:t>How many chromosomes are in skin cells after S phase?  </a:t>
            </a:r>
          </a:p>
          <a:p>
            <a:pPr eaLnBrk="1" hangingPunct="1"/>
            <a:endParaRPr lang="en-US" sz="1800" dirty="0">
              <a:latin typeface="Calibri" charset="0"/>
            </a:endParaRPr>
          </a:p>
        </p:txBody>
      </p:sp>
      <p:sp>
        <p:nvSpPr>
          <p:cNvPr id="7" name="TextBox 6"/>
          <p:cNvSpPr txBox="1">
            <a:spLocks noChangeArrowheads="1"/>
          </p:cNvSpPr>
          <p:nvPr/>
        </p:nvSpPr>
        <p:spPr bwMode="auto">
          <a:xfrm>
            <a:off x="457200" y="2778125"/>
            <a:ext cx="316125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solidFill>
                  <a:srgbClr val="404040"/>
                </a:solidFill>
                <a:latin typeface="Arial"/>
                <a:cs typeface="Arial"/>
              </a:rPr>
              <a:t>What regulates this process? </a:t>
            </a:r>
          </a:p>
          <a:p>
            <a:pPr eaLnBrk="1" hangingPunct="1"/>
            <a:endParaRPr lang="en-US" sz="1800" dirty="0">
              <a:latin typeface="Calibri" charset="0"/>
            </a:endParaRPr>
          </a:p>
        </p:txBody>
      </p:sp>
      <p:pic>
        <p:nvPicPr>
          <p:cNvPr id="2253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686106" y="3389313"/>
            <a:ext cx="4390912" cy="3113087"/>
          </a:xfrm>
        </p:spPr>
      </p:pic>
    </p:spTree>
    <p:extLst>
      <p:ext uri="{BB962C8B-B14F-4D97-AF65-F5344CB8AC3E}">
        <p14:creationId xmlns:p14="http://schemas.microsoft.com/office/powerpoint/2010/main" val="3034542577"/>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2081" y="1930400"/>
            <a:ext cx="8859520" cy="1143000"/>
          </a:xfrm>
        </p:spPr>
        <p:txBody>
          <a:bodyPr/>
          <a:lstStyle/>
          <a:p>
            <a:r>
              <a:rPr lang="en-US" dirty="0" smtClean="0">
                <a:solidFill>
                  <a:srgbClr val="12919C"/>
                </a:solidFill>
                <a:latin typeface="Arial"/>
                <a:ea typeface="ＭＳ Ｐゴシック" charset="0"/>
                <a:cs typeface="Arial"/>
              </a:rPr>
              <a:t>The </a:t>
            </a:r>
            <a:r>
              <a:rPr lang="en-US" dirty="0" err="1" smtClean="0">
                <a:solidFill>
                  <a:srgbClr val="12919C"/>
                </a:solidFill>
                <a:latin typeface="Arial"/>
                <a:ea typeface="ＭＳ Ｐゴシック" charset="0"/>
                <a:cs typeface="Arial"/>
              </a:rPr>
              <a:t>Hayflick</a:t>
            </a:r>
            <a:r>
              <a:rPr lang="en-US" dirty="0" smtClean="0">
                <a:solidFill>
                  <a:srgbClr val="12919C"/>
                </a:solidFill>
                <a:latin typeface="Arial"/>
                <a:ea typeface="ＭＳ Ｐゴシック" charset="0"/>
                <a:cs typeface="Arial"/>
              </a:rPr>
              <a:t> Limit:</a:t>
            </a:r>
            <a:br>
              <a:rPr lang="en-US" dirty="0" smtClean="0">
                <a:solidFill>
                  <a:srgbClr val="12919C"/>
                </a:solidFill>
                <a:latin typeface="Arial"/>
                <a:ea typeface="ＭＳ Ｐゴシック" charset="0"/>
                <a:cs typeface="Arial"/>
              </a:rPr>
            </a:br>
            <a:r>
              <a:rPr lang="en-US" sz="2800" i="1" dirty="0" smtClean="0">
                <a:solidFill>
                  <a:schemeClr val="tx1">
                    <a:lumMod val="50000"/>
                    <a:lumOff val="50000"/>
                  </a:schemeClr>
                </a:solidFill>
                <a:latin typeface="Arial"/>
                <a:ea typeface="ＭＳ Ｐゴシック" charset="0"/>
                <a:cs typeface="Arial"/>
              </a:rPr>
              <a:t>Somatic Cells Divide a Finite Number of Times</a:t>
            </a:r>
            <a:endParaRPr lang="en-US" sz="2800" i="1" dirty="0">
              <a:solidFill>
                <a:schemeClr val="tx1">
                  <a:lumMod val="50000"/>
                  <a:lumOff val="50000"/>
                </a:schemeClr>
              </a:solidFill>
              <a:latin typeface="Arial"/>
              <a:ea typeface="ＭＳ Ｐゴシック" charset="0"/>
              <a:cs typeface="Arial"/>
            </a:endParaRPr>
          </a:p>
        </p:txBody>
      </p:sp>
      <p:sp>
        <p:nvSpPr>
          <p:cNvPr id="3" name="TextBox 2"/>
          <p:cNvSpPr txBox="1">
            <a:spLocks noChangeArrowheads="1"/>
          </p:cNvSpPr>
          <p:nvPr/>
        </p:nvSpPr>
        <p:spPr bwMode="auto">
          <a:xfrm>
            <a:off x="132081" y="4216400"/>
            <a:ext cx="9011920" cy="3123932"/>
          </a:xfrm>
          <a:prstGeom prst="rect">
            <a:avLst/>
          </a:prstGeom>
          <a:noFill/>
          <a:ln w="9525">
            <a:noFill/>
            <a:miter lim="800000"/>
            <a:headEnd/>
            <a:tailEnd/>
          </a:ln>
        </p:spPr>
        <p:txBody>
          <a:bodyPr wrap="square">
            <a:prstTxWarp prst="textNoShape">
              <a:avLst/>
            </a:prstTxWarp>
            <a:spAutoFit/>
          </a:bodyPr>
          <a:lstStyle/>
          <a:p>
            <a:pPr marL="342900" indent="-342900">
              <a:spcAft>
                <a:spcPts val="600"/>
              </a:spcAft>
              <a:buFont typeface="Arial"/>
              <a:buChar char="•"/>
            </a:pPr>
            <a:r>
              <a:rPr lang="en-US" dirty="0" smtClean="0">
                <a:solidFill>
                  <a:schemeClr val="tx1">
                    <a:lumMod val="75000"/>
                    <a:lumOff val="25000"/>
                  </a:schemeClr>
                </a:solidFill>
              </a:rPr>
              <a:t>1930s: Hermann Muller &amp; Barbara McClintock hypothesize that telomeres provide a protected role </a:t>
            </a:r>
          </a:p>
          <a:p>
            <a:pPr marL="342900" indent="-342900">
              <a:spcAft>
                <a:spcPts val="600"/>
              </a:spcAft>
              <a:buFont typeface="Arial"/>
              <a:buChar char="•"/>
            </a:pPr>
            <a:endParaRPr lang="en-US" dirty="0" smtClean="0">
              <a:solidFill>
                <a:schemeClr val="tx1">
                  <a:lumMod val="75000"/>
                  <a:lumOff val="25000"/>
                </a:schemeClr>
              </a:solidFill>
            </a:endParaRPr>
          </a:p>
          <a:p>
            <a:pPr marL="342900" indent="-342900">
              <a:spcAft>
                <a:spcPts val="600"/>
              </a:spcAft>
              <a:buFont typeface="Arial"/>
              <a:buChar char="•"/>
            </a:pPr>
            <a:r>
              <a:rPr lang="en-US" dirty="0" smtClean="0">
                <a:solidFill>
                  <a:schemeClr val="tx1">
                    <a:lumMod val="75000"/>
                    <a:lumOff val="25000"/>
                  </a:schemeClr>
                </a:solidFill>
              </a:rPr>
              <a:t>1952: Elizabeth Blackburn &amp; Jack </a:t>
            </a:r>
            <a:r>
              <a:rPr lang="en-US" dirty="0" err="1" smtClean="0">
                <a:solidFill>
                  <a:schemeClr val="tx1">
                    <a:lumMod val="75000"/>
                    <a:lumOff val="25000"/>
                  </a:schemeClr>
                </a:solidFill>
              </a:rPr>
              <a:t>Szostak</a:t>
            </a:r>
            <a:r>
              <a:rPr lang="en-US" dirty="0" smtClean="0">
                <a:solidFill>
                  <a:schemeClr val="tx1">
                    <a:lumMod val="75000"/>
                    <a:lumOff val="25000"/>
                  </a:schemeClr>
                </a:solidFill>
              </a:rPr>
              <a:t> discover the telomere repeat sequence</a:t>
            </a:r>
          </a:p>
          <a:p>
            <a:pPr marL="342900" indent="-342900">
              <a:spcAft>
                <a:spcPts val="600"/>
              </a:spcAft>
              <a:buFont typeface="Arial"/>
              <a:buChar char="•"/>
            </a:pPr>
            <a:endParaRPr lang="en-US" dirty="0" smtClean="0">
              <a:solidFill>
                <a:schemeClr val="tx1">
                  <a:lumMod val="75000"/>
                  <a:lumOff val="25000"/>
                </a:schemeClr>
              </a:solidFill>
            </a:endParaRPr>
          </a:p>
          <a:p>
            <a:pPr marL="342900" indent="-342900">
              <a:spcAft>
                <a:spcPts val="600"/>
              </a:spcAft>
              <a:buFont typeface="Arial"/>
              <a:buChar char="•"/>
            </a:pPr>
            <a:r>
              <a:rPr lang="en-US" dirty="0" smtClean="0">
                <a:solidFill>
                  <a:schemeClr val="tx1">
                    <a:lumMod val="75000"/>
                    <a:lumOff val="25000"/>
                  </a:schemeClr>
                </a:solidFill>
              </a:rPr>
              <a:t>1984 Carole </a:t>
            </a:r>
            <a:r>
              <a:rPr lang="en-US" dirty="0" err="1" smtClean="0">
                <a:solidFill>
                  <a:schemeClr val="tx1">
                    <a:lumMod val="75000"/>
                    <a:lumOff val="25000"/>
                  </a:schemeClr>
                </a:solidFill>
              </a:rPr>
              <a:t>Greider</a:t>
            </a:r>
            <a:r>
              <a:rPr lang="en-US" dirty="0" smtClean="0">
                <a:solidFill>
                  <a:schemeClr val="tx1">
                    <a:lumMod val="75000"/>
                    <a:lumOff val="25000"/>
                  </a:schemeClr>
                </a:solidFill>
              </a:rPr>
              <a:t> discovers telomerase</a:t>
            </a:r>
          </a:p>
          <a:p>
            <a:pPr marL="342900" indent="-342900">
              <a:spcAft>
                <a:spcPts val="600"/>
              </a:spcAft>
              <a:buFont typeface="Arial"/>
              <a:buChar char="•"/>
            </a:pPr>
            <a:endParaRPr lang="en-US" dirty="0" smtClean="0">
              <a:solidFill>
                <a:schemeClr val="tx1">
                  <a:lumMod val="75000"/>
                  <a:lumOff val="25000"/>
                </a:schemeClr>
              </a:solidFill>
            </a:endParaRPr>
          </a:p>
          <a:p>
            <a:pPr marL="342900" indent="-342900">
              <a:spcAft>
                <a:spcPts val="600"/>
              </a:spcAft>
              <a:buFont typeface="Arial"/>
              <a:buChar char="•"/>
            </a:pPr>
            <a:endParaRPr lang="en-US" dirty="0" smtClean="0"/>
          </a:p>
          <a:p>
            <a:pPr marL="342900" indent="-342900">
              <a:buFont typeface="Century Gothic" charset="0"/>
              <a:buAutoNum type="arabicPeriod"/>
            </a:pPr>
            <a:endParaRPr lang="en-US" dirty="0"/>
          </a:p>
        </p:txBody>
      </p:sp>
      <p:pic>
        <p:nvPicPr>
          <p:cNvPr id="4" name="Picture 3"/>
          <p:cNvPicPr>
            <a:picLocks noChangeAspect="1"/>
          </p:cNvPicPr>
          <p:nvPr/>
        </p:nvPicPr>
        <p:blipFill>
          <a:blip r:embed="rId3"/>
          <a:stretch>
            <a:fillRect/>
          </a:stretch>
        </p:blipFill>
        <p:spPr>
          <a:xfrm>
            <a:off x="3987800" y="3276600"/>
            <a:ext cx="838200" cy="8382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0" y="2295598"/>
            <a:ext cx="9144000" cy="1143000"/>
          </a:xfrm>
        </p:spPr>
        <p:txBody>
          <a:bodyPr/>
          <a:lstStyle/>
          <a:p>
            <a:r>
              <a:rPr lang="en-US" dirty="0" smtClean="0">
                <a:solidFill>
                  <a:srgbClr val="12919C"/>
                </a:solidFill>
                <a:latin typeface="Arial"/>
                <a:ea typeface="ＭＳ Ｐゴシック" charset="0"/>
                <a:cs typeface="Arial"/>
              </a:rPr>
              <a:t>What Was the Research Question? </a:t>
            </a:r>
            <a:endParaRPr lang="en-US" i="1" dirty="0">
              <a:solidFill>
                <a:srgbClr val="595959"/>
              </a:solidFill>
              <a:latin typeface="Arial"/>
              <a:cs typeface="Arial"/>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descr="Arrow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833" y="1837411"/>
            <a:ext cx="3138325" cy="3077973"/>
          </a:xfrm>
          <a:prstGeom prst="rect">
            <a:avLst/>
          </a:prstGeom>
        </p:spPr>
      </p:pic>
      <p:pic>
        <p:nvPicPr>
          <p:cNvPr id="30" name="Picture 29" descr="CONCLUSIONMERGE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2949" y="64130"/>
            <a:ext cx="4619703" cy="3311153"/>
          </a:xfrm>
          <a:prstGeom prst="rect">
            <a:avLst/>
          </a:prstGeom>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0887" y="719194"/>
            <a:ext cx="2217093" cy="2647276"/>
          </a:xfrm>
          <a:prstGeom prst="rect">
            <a:avLst/>
          </a:prstGeom>
        </p:spPr>
      </p:pic>
      <p:pic>
        <p:nvPicPr>
          <p:cNvPr id="16" name="Pictur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21489" y="3404152"/>
            <a:ext cx="1694923" cy="1788626"/>
          </a:xfrm>
          <a:prstGeom prst="rect">
            <a:avLst/>
          </a:prstGeom>
        </p:spPr>
      </p:pic>
      <p:pic>
        <p:nvPicPr>
          <p:cNvPr id="17" name="Picture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44407" y="4420672"/>
            <a:ext cx="1980656" cy="1949926"/>
          </a:xfrm>
          <a:prstGeom prst="rect">
            <a:avLst/>
          </a:prstGeom>
        </p:spPr>
      </p:pic>
      <p:pic>
        <p:nvPicPr>
          <p:cNvPr id="18" name="Picture 1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63947" y="5042831"/>
            <a:ext cx="1868181" cy="1456687"/>
          </a:xfrm>
          <a:prstGeom prst="rect">
            <a:avLst/>
          </a:prstGeom>
        </p:spPr>
      </p:pic>
      <p:pic>
        <p:nvPicPr>
          <p:cNvPr id="19" name="Picture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24325" y="4409640"/>
            <a:ext cx="1947737" cy="1917561"/>
          </a:xfrm>
          <a:prstGeom prst="rect">
            <a:avLst/>
          </a:prstGeom>
        </p:spPr>
      </p:pic>
      <p:pic>
        <p:nvPicPr>
          <p:cNvPr id="20" name="Picture 1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39218" y="3411082"/>
            <a:ext cx="1678894" cy="1755707"/>
          </a:xfrm>
          <a:prstGeom prst="rect">
            <a:avLst/>
          </a:prstGeom>
        </p:spPr>
      </p:pic>
      <p:pic>
        <p:nvPicPr>
          <p:cNvPr id="21" name="Picture 20"/>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30193" y="708221"/>
            <a:ext cx="2213367" cy="2669223"/>
          </a:xfrm>
          <a:prstGeom prst="rect">
            <a:avLst/>
          </a:prstGeom>
        </p:spPr>
      </p:pic>
      <p:sp>
        <p:nvSpPr>
          <p:cNvPr id="13" name="TextBox 12"/>
          <p:cNvSpPr txBox="1"/>
          <p:nvPr/>
        </p:nvSpPr>
        <p:spPr>
          <a:xfrm>
            <a:off x="3639883" y="3200971"/>
            <a:ext cx="1983845" cy="304699"/>
          </a:xfrm>
          <a:prstGeom prst="rect">
            <a:avLst/>
          </a:prstGeom>
          <a:noFill/>
        </p:spPr>
        <p:txBody>
          <a:bodyPr wrap="none" rtlCol="0">
            <a:spAutoFit/>
          </a:bodyPr>
          <a:lstStyle/>
          <a:p>
            <a:r>
              <a:rPr lang="en-US" sz="1380" b="1" dirty="0" smtClean="0">
                <a:solidFill>
                  <a:schemeClr val="tx1">
                    <a:lumMod val="65000"/>
                    <a:lumOff val="35000"/>
                  </a:schemeClr>
                </a:solidFill>
                <a:latin typeface="Helvetica"/>
                <a:cs typeface="Helvetica"/>
              </a:rPr>
              <a:t>SCIENTIFIC METHOD</a:t>
            </a:r>
            <a:endParaRPr lang="en-US" sz="1380" b="1" dirty="0">
              <a:solidFill>
                <a:schemeClr val="tx1">
                  <a:lumMod val="65000"/>
                  <a:lumOff val="35000"/>
                </a:schemeClr>
              </a:solidFill>
              <a:latin typeface="Helvetica"/>
              <a:cs typeface="Helvetica"/>
            </a:endParaRPr>
          </a:p>
        </p:txBody>
      </p:sp>
      <p:pic>
        <p:nvPicPr>
          <p:cNvPr id="2" name="Picture 1" descr="Observations.png"/>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094107" y="276495"/>
            <a:ext cx="3067000" cy="1602082"/>
          </a:xfrm>
          <a:prstGeom prst="rect">
            <a:avLst/>
          </a:prstGeom>
        </p:spPr>
      </p:pic>
      <p:pic>
        <p:nvPicPr>
          <p:cNvPr id="3" name="Picture 2"/>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45647" y="778194"/>
            <a:ext cx="947960" cy="396253"/>
          </a:xfrm>
          <a:prstGeom prst="rect">
            <a:avLst/>
          </a:prstGeom>
        </p:spPr>
      </p:pic>
      <p:pic>
        <p:nvPicPr>
          <p:cNvPr id="4" name="Picture 3" descr="Questions.png"/>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473802" y="1174447"/>
            <a:ext cx="1252770" cy="1456993"/>
          </a:xfrm>
          <a:prstGeom prst="rect">
            <a:avLst/>
          </a:prstGeom>
        </p:spPr>
      </p:pic>
      <p:pic>
        <p:nvPicPr>
          <p:cNvPr id="22" name="Picture 21" descr="Hypothesis.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6548369" y="3576790"/>
            <a:ext cx="1444800" cy="1383838"/>
          </a:xfrm>
          <a:prstGeom prst="rect">
            <a:avLst/>
          </a:prstGeom>
        </p:spPr>
      </p:pic>
      <p:pic>
        <p:nvPicPr>
          <p:cNvPr id="23" name="Picture 22" descr="Predictions.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456737" y="4760069"/>
            <a:ext cx="1627686" cy="1719129"/>
          </a:xfrm>
          <a:prstGeom prst="rect">
            <a:avLst/>
          </a:prstGeom>
        </p:spPr>
      </p:pic>
      <p:pic>
        <p:nvPicPr>
          <p:cNvPr id="24" name="Picture 23" descr="Experiment.png"/>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942977" y="5238568"/>
            <a:ext cx="1392434" cy="1492290"/>
          </a:xfrm>
          <a:prstGeom prst="rect">
            <a:avLst/>
          </a:prstGeom>
        </p:spPr>
      </p:pic>
      <p:pic>
        <p:nvPicPr>
          <p:cNvPr id="25" name="Picture 24" descr="Results.png"/>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300792" y="4701546"/>
            <a:ext cx="1432608" cy="1645975"/>
          </a:xfrm>
          <a:prstGeom prst="rect">
            <a:avLst/>
          </a:prstGeom>
        </p:spPr>
      </p:pic>
      <p:pic>
        <p:nvPicPr>
          <p:cNvPr id="26" name="Picture 25" descr="Interpretations.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198880" y="3533472"/>
            <a:ext cx="1511858" cy="1673408"/>
          </a:xfrm>
          <a:prstGeom prst="rect">
            <a:avLst/>
          </a:prstGeom>
        </p:spPr>
      </p:pic>
      <p:pic>
        <p:nvPicPr>
          <p:cNvPr id="27" name="Picture 26" descr="Conclusions.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2124325" y="1710369"/>
            <a:ext cx="783362" cy="880901"/>
          </a:xfrm>
          <a:prstGeom prst="rect">
            <a:avLst/>
          </a:prstGeom>
        </p:spPr>
      </p:pic>
      <p:pic>
        <p:nvPicPr>
          <p:cNvPr id="28" name="Picture 27" descr="ObservationTEXT.png"/>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3951172" y="53851"/>
            <a:ext cx="1386886" cy="198127"/>
          </a:xfrm>
          <a:prstGeom prst="rect">
            <a:avLst/>
          </a:prstGeom>
        </p:spPr>
      </p:pic>
      <p:pic>
        <p:nvPicPr>
          <p:cNvPr id="29" name="Picture 28" descr="ConclusionTEXT.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450694" y="1164287"/>
            <a:ext cx="704111" cy="1173519"/>
          </a:xfrm>
          <a:prstGeom prst="rect">
            <a:avLst/>
          </a:prstGeom>
        </p:spPr>
      </p:pic>
      <p:pic>
        <p:nvPicPr>
          <p:cNvPr id="31" name="Picture 30" descr="EYES.png"/>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247669" y="615382"/>
            <a:ext cx="975393" cy="804699"/>
          </a:xfrm>
          <a:prstGeom prst="rect">
            <a:avLst/>
          </a:prstGeom>
        </p:spPr>
      </p:pic>
    </p:spTree>
    <p:extLst>
      <p:ext uri="{BB962C8B-B14F-4D97-AF65-F5344CB8AC3E}">
        <p14:creationId xmlns:p14="http://schemas.microsoft.com/office/powerpoint/2010/main" val="190708750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par>
                                <p:cTn id="51" presetID="10" presetClass="entr" presetSubtype="0"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par>
                                <p:cTn id="59" presetID="10" presetClass="exit" presetSubtype="0" fill="hold" nodeType="withEffect">
                                  <p:stCondLst>
                                    <p:cond delay="0"/>
                                  </p:stCondLst>
                                  <p:childTnLst>
                                    <p:animEffect transition="out" filter="fade">
                                      <p:cBhvr>
                                        <p:cTn id="60" dur="1000"/>
                                        <p:tgtEl>
                                          <p:spTgt spid="2"/>
                                        </p:tgtEl>
                                      </p:cBhvr>
                                    </p:animEffect>
                                    <p:set>
                                      <p:cBhvr>
                                        <p:cTn id="61" dur="1" fill="hold">
                                          <p:stCondLst>
                                            <p:cond delay="999"/>
                                          </p:stCondLst>
                                        </p:cTn>
                                        <p:tgtEl>
                                          <p:spTgt spid="2"/>
                                        </p:tgtEl>
                                        <p:attrNameLst>
                                          <p:attrName>style.visibility</p:attrName>
                                        </p:attrNameLst>
                                      </p:cBhvr>
                                      <p:to>
                                        <p:strVal val="hidden"/>
                                      </p:to>
                                    </p:set>
                                  </p:childTnLst>
                                </p:cTn>
                              </p:par>
                              <p:par>
                                <p:cTn id="62" presetID="10" presetClass="exit" presetSubtype="0" fill="hold" nodeType="withEffect">
                                  <p:stCondLst>
                                    <p:cond delay="0"/>
                                  </p:stCondLst>
                                  <p:childTnLst>
                                    <p:animEffect transition="out" filter="fade">
                                      <p:cBhvr>
                                        <p:cTn id="63" dur="1000"/>
                                        <p:tgtEl>
                                          <p:spTgt spid="21"/>
                                        </p:tgtEl>
                                      </p:cBhvr>
                                    </p:animEffect>
                                    <p:set>
                                      <p:cBhvr>
                                        <p:cTn id="64" dur="1" fill="hold">
                                          <p:stCondLst>
                                            <p:cond delay="999"/>
                                          </p:stCondLst>
                                        </p:cTn>
                                        <p:tgtEl>
                                          <p:spTgt spid="21"/>
                                        </p:tgtEl>
                                        <p:attrNameLst>
                                          <p:attrName>style.visibility</p:attrName>
                                        </p:attrNameLst>
                                      </p:cBhvr>
                                      <p:to>
                                        <p:strVal val="hidden"/>
                                      </p:to>
                                    </p:set>
                                  </p:childTnLst>
                                </p:cTn>
                              </p:par>
                              <p:par>
                                <p:cTn id="65" presetID="10" presetClass="exit" presetSubtype="0" fill="hold" nodeType="withEffect">
                                  <p:stCondLst>
                                    <p:cond delay="0"/>
                                  </p:stCondLst>
                                  <p:childTnLst>
                                    <p:animEffect transition="out" filter="fade">
                                      <p:cBhvr>
                                        <p:cTn id="66" dur="500"/>
                                        <p:tgtEl>
                                          <p:spTgt spid="3"/>
                                        </p:tgtEl>
                                      </p:cBhvr>
                                    </p:animEffect>
                                    <p:set>
                                      <p:cBhvr>
                                        <p:cTn id="67" dur="1" fill="hold">
                                          <p:stCondLst>
                                            <p:cond delay="499"/>
                                          </p:stCondLst>
                                        </p:cTn>
                                        <p:tgtEl>
                                          <p:spTgt spid="3"/>
                                        </p:tgtEl>
                                        <p:attrNameLst>
                                          <p:attrName>style.visibility</p:attrName>
                                        </p:attrNameLst>
                                      </p:cBhvr>
                                      <p:to>
                                        <p:strVal val="hidden"/>
                                      </p:to>
                                    </p:set>
                                  </p:childTnLst>
                                </p:cTn>
                              </p:par>
                              <p:par>
                                <p:cTn id="68" presetID="10" presetClass="exit" presetSubtype="0" fill="hold" nodeType="withEffect">
                                  <p:stCondLst>
                                    <p:cond delay="0"/>
                                  </p:stCondLst>
                                  <p:childTnLst>
                                    <p:animEffect transition="out" filter="fade">
                                      <p:cBhvr>
                                        <p:cTn id="69" dur="500"/>
                                        <p:tgtEl>
                                          <p:spTgt spid="28"/>
                                        </p:tgtEl>
                                      </p:cBhvr>
                                    </p:animEffect>
                                    <p:set>
                                      <p:cBhvr>
                                        <p:cTn id="70" dur="1" fill="hold">
                                          <p:stCondLst>
                                            <p:cond delay="499"/>
                                          </p:stCondLst>
                                        </p:cTn>
                                        <p:tgtEl>
                                          <p:spTgt spid="28"/>
                                        </p:tgtEl>
                                        <p:attrNameLst>
                                          <p:attrName>style.visibility</p:attrName>
                                        </p:attrNameLst>
                                      </p:cBhvr>
                                      <p:to>
                                        <p:strVal val="hidden"/>
                                      </p:to>
                                    </p:set>
                                  </p:childTnLst>
                                </p:cTn>
                              </p:par>
                              <p:par>
                                <p:cTn id="71" presetID="10" presetClass="exit" presetSubtype="0" fill="hold" nodeType="withEffect">
                                  <p:stCondLst>
                                    <p:cond delay="0"/>
                                  </p:stCondLst>
                                  <p:childTnLst>
                                    <p:animEffect transition="out" filter="fade">
                                      <p:cBhvr>
                                        <p:cTn id="72" dur="500"/>
                                        <p:tgtEl>
                                          <p:spTgt spid="29"/>
                                        </p:tgtEl>
                                      </p:cBhvr>
                                    </p:animEffect>
                                    <p:set>
                                      <p:cBhvr>
                                        <p:cTn id="73" dur="1" fill="hold">
                                          <p:stCondLst>
                                            <p:cond delay="499"/>
                                          </p:stCondLst>
                                        </p:cTn>
                                        <p:tgtEl>
                                          <p:spTgt spid="29"/>
                                        </p:tgtEl>
                                        <p:attrNameLst>
                                          <p:attrName>style.visibility</p:attrName>
                                        </p:attrNameLst>
                                      </p:cBhvr>
                                      <p:to>
                                        <p:strVal val="hidden"/>
                                      </p:to>
                                    </p:set>
                                  </p:childTnLst>
                                </p:cTn>
                              </p:par>
                              <p:par>
                                <p:cTn id="74" presetID="0" presetClass="path" presetSubtype="0" accel="50000" decel="50000" fill="hold" nodeType="withEffect">
                                  <p:stCondLst>
                                    <p:cond delay="0"/>
                                  </p:stCondLst>
                                  <p:childTnLst>
                                    <p:animMotion origin="layout" path="M -3.61111E-6 4.07407E-6 C 0.0033 -0.00649 0.01094 -0.02662 0.01962 -0.03866 C 0.0283 -0.0507 0.03976 -0.06112 0.05191 -0.07199 C 0.06407 -0.08287 0.08386 -0.09769 0.09219 -0.1044 " pathEditMode="relative" rAng="0" ptsTypes="aaaa">
                                      <p:cBhvr>
                                        <p:cTn id="75" dur="2000" fill="hold"/>
                                        <p:tgtEl>
                                          <p:spTgt spid="27"/>
                                        </p:tgtEl>
                                        <p:attrNameLst>
                                          <p:attrName>ppt_x</p:attrName>
                                          <p:attrName>ppt_y</p:attrName>
                                        </p:attrNameLst>
                                      </p:cBhvr>
                                      <p:rCtr x="4601" y="-5231"/>
                                    </p:animMotion>
                                  </p:childTnLst>
                                </p:cTn>
                              </p:par>
                              <p:par>
                                <p:cTn id="76" presetID="10" presetClass="entr" presetSubtype="0" fill="hold" nodeType="withEffect">
                                  <p:stCondLst>
                                    <p:cond delay="2000"/>
                                  </p:stCondLst>
                                  <p:childTnLst>
                                    <p:set>
                                      <p:cBhvr>
                                        <p:cTn id="77" dur="1" fill="hold">
                                          <p:stCondLst>
                                            <p:cond delay="0"/>
                                          </p:stCondLst>
                                        </p:cTn>
                                        <p:tgtEl>
                                          <p:spTgt spid="31"/>
                                        </p:tgtEl>
                                        <p:attrNameLst>
                                          <p:attrName>style.visibility</p:attrName>
                                        </p:attrNameLst>
                                      </p:cBhvr>
                                      <p:to>
                                        <p:strVal val="visible"/>
                                      </p:to>
                                    </p:set>
                                    <p:animEffect transition="in" filter="fade">
                                      <p:cBhvr>
                                        <p:cTn id="78" dur="1000"/>
                                        <p:tgtEl>
                                          <p:spTgt spid="31"/>
                                        </p:tgtEl>
                                      </p:cBhvr>
                                    </p:animEffect>
                                  </p:childTnLst>
                                </p:cTn>
                              </p:par>
                            </p:childTnLst>
                          </p:cTn>
                        </p:par>
                      </p:childTnLst>
                    </p:cTn>
                  </p:par>
                  <p:par>
                    <p:cTn id="79" fill="hold">
                      <p:stCondLst>
                        <p:cond delay="indefinite"/>
                      </p:stCondLst>
                      <p:childTnLst>
                        <p:par>
                          <p:cTn id="80" fill="hold">
                            <p:stCondLst>
                              <p:cond delay="0"/>
                            </p:stCondLst>
                            <p:childTnLst>
                              <p:par>
                                <p:cTn id="81" presetID="49" presetClass="entr" presetSubtype="0" decel="100000" fill="hold" nodeType="clickEffect">
                                  <p:stCondLst>
                                    <p:cond delay="0"/>
                                  </p:stCondLst>
                                  <p:childTnLst>
                                    <p:set>
                                      <p:cBhvr>
                                        <p:cTn id="82" dur="1" fill="hold">
                                          <p:stCondLst>
                                            <p:cond delay="0"/>
                                          </p:stCondLst>
                                        </p:cTn>
                                        <p:tgtEl>
                                          <p:spTgt spid="32"/>
                                        </p:tgtEl>
                                        <p:attrNameLst>
                                          <p:attrName>style.visibility</p:attrName>
                                        </p:attrNameLst>
                                      </p:cBhvr>
                                      <p:to>
                                        <p:strVal val="visible"/>
                                      </p:to>
                                    </p:set>
                                    <p:anim calcmode="lin" valueType="num">
                                      <p:cBhvr>
                                        <p:cTn id="83" dur="2000" fill="hold"/>
                                        <p:tgtEl>
                                          <p:spTgt spid="32"/>
                                        </p:tgtEl>
                                        <p:attrNameLst>
                                          <p:attrName>ppt_w</p:attrName>
                                        </p:attrNameLst>
                                      </p:cBhvr>
                                      <p:tavLst>
                                        <p:tav tm="0">
                                          <p:val>
                                            <p:fltVal val="0"/>
                                          </p:val>
                                        </p:tav>
                                        <p:tav tm="100000">
                                          <p:val>
                                            <p:strVal val="#ppt_w"/>
                                          </p:val>
                                        </p:tav>
                                      </p:tavLst>
                                    </p:anim>
                                    <p:anim calcmode="lin" valueType="num">
                                      <p:cBhvr>
                                        <p:cTn id="84" dur="2000" fill="hold"/>
                                        <p:tgtEl>
                                          <p:spTgt spid="32"/>
                                        </p:tgtEl>
                                        <p:attrNameLst>
                                          <p:attrName>ppt_h</p:attrName>
                                        </p:attrNameLst>
                                      </p:cBhvr>
                                      <p:tavLst>
                                        <p:tav tm="0">
                                          <p:val>
                                            <p:fltVal val="0"/>
                                          </p:val>
                                        </p:tav>
                                        <p:tav tm="100000">
                                          <p:val>
                                            <p:strVal val="#ppt_h"/>
                                          </p:val>
                                        </p:tav>
                                      </p:tavLst>
                                    </p:anim>
                                    <p:anim calcmode="lin" valueType="num">
                                      <p:cBhvr>
                                        <p:cTn id="85" dur="2000" fill="hold"/>
                                        <p:tgtEl>
                                          <p:spTgt spid="32"/>
                                        </p:tgtEl>
                                        <p:attrNameLst>
                                          <p:attrName>style.rotation</p:attrName>
                                        </p:attrNameLst>
                                      </p:cBhvr>
                                      <p:tavLst>
                                        <p:tav tm="0">
                                          <p:val>
                                            <p:fltVal val="360"/>
                                          </p:val>
                                        </p:tav>
                                        <p:tav tm="100000">
                                          <p:val>
                                            <p:fltVal val="0"/>
                                          </p:val>
                                        </p:tav>
                                      </p:tavLst>
                                    </p:anim>
                                    <p:animEffect transition="in" filter="fade">
                                      <p:cBhvr>
                                        <p:cTn id="86" dur="2000"/>
                                        <p:tgtEl>
                                          <p:spTgt spid="32"/>
                                        </p:tgtEl>
                                      </p:cBhvr>
                                    </p:animEffect>
                                  </p:childTnLst>
                                </p:cTn>
                              </p:par>
                              <p:par>
                                <p:cTn id="87" presetID="10" presetClass="exit" presetSubtype="0" fill="hold" grpId="1" nodeType="withEffect">
                                  <p:stCondLst>
                                    <p:cond delay="0"/>
                                  </p:stCondLst>
                                  <p:childTnLst>
                                    <p:animEffect transition="out" filter="fade">
                                      <p:cBhvr>
                                        <p:cTn id="88" dur="500"/>
                                        <p:tgtEl>
                                          <p:spTgt spid="13"/>
                                        </p:tgtEl>
                                      </p:cBhvr>
                                    </p:animEffect>
                                    <p:set>
                                      <p:cBhvr>
                                        <p:cTn id="89" dur="1" fill="hold">
                                          <p:stCondLst>
                                            <p:cond delay="499"/>
                                          </p:stCondLst>
                                        </p:cTn>
                                        <p:tgtEl>
                                          <p:spTgt spid="13"/>
                                        </p:tgtEl>
                                        <p:attrNameLst>
                                          <p:attrName>style.visibility</p:attrName>
                                        </p:attrNameLst>
                                      </p:cBhvr>
                                      <p:to>
                                        <p:strVal val="hidden"/>
                                      </p:to>
                                    </p:set>
                                  </p:childTnLst>
                                </p:cTn>
                              </p:par>
                            </p:childTnLst>
                          </p:cTn>
                        </p:par>
                      </p:childTnLst>
                    </p:cTn>
                  </p:par>
                  <p:par>
                    <p:cTn id="90" fill="hold">
                      <p:stCondLst>
                        <p:cond delay="indefinite"/>
                      </p:stCondLst>
                      <p:childTnLst>
                        <p:par>
                          <p:cTn id="91" fill="hold">
                            <p:stCondLst>
                              <p:cond delay="0"/>
                            </p:stCondLst>
                            <p:childTnLst>
                              <p:par>
                                <p:cTn id="92" presetID="10" presetClass="exit" presetSubtype="0" fill="hold" nodeType="clickEffect">
                                  <p:stCondLst>
                                    <p:cond delay="0"/>
                                  </p:stCondLst>
                                  <p:childTnLst>
                                    <p:animEffect transition="out" filter="fade">
                                      <p:cBhvr>
                                        <p:cTn id="93" dur="500"/>
                                        <p:tgtEl>
                                          <p:spTgt spid="32"/>
                                        </p:tgtEl>
                                      </p:cBhvr>
                                    </p:animEffect>
                                    <p:set>
                                      <p:cBhvr>
                                        <p:cTn id="94" dur="1" fill="hold">
                                          <p:stCondLst>
                                            <p:cond delay="499"/>
                                          </p:stCondLst>
                                        </p:cTn>
                                        <p:tgtEl>
                                          <p:spTgt spid="32"/>
                                        </p:tgtEl>
                                        <p:attrNameLst>
                                          <p:attrName>style.visibility</p:attrName>
                                        </p:attrNameLst>
                                      </p:cBhvr>
                                      <p:to>
                                        <p:strVal val="hidden"/>
                                      </p:to>
                                    </p:set>
                                  </p:childTnLst>
                                </p:cTn>
                              </p:par>
                              <p:par>
                                <p:cTn id="95" presetID="10" presetClass="entr" presetSubtype="0" fill="hold" grpId="2" nodeType="withEffect">
                                  <p:stCondLst>
                                    <p:cond delay="0"/>
                                  </p:stCondLst>
                                  <p:childTnLst>
                                    <p:set>
                                      <p:cBhvr>
                                        <p:cTn id="96" dur="1" fill="hold">
                                          <p:stCondLst>
                                            <p:cond delay="0"/>
                                          </p:stCondLst>
                                        </p:cTn>
                                        <p:tgtEl>
                                          <p:spTgt spid="13"/>
                                        </p:tgtEl>
                                        <p:attrNameLst>
                                          <p:attrName>style.visibility</p:attrName>
                                        </p:attrNameLst>
                                      </p:cBhvr>
                                      <p:to>
                                        <p:strVal val="visible"/>
                                      </p:to>
                                    </p:set>
                                    <p:animEffect transition="in" filter="fade">
                                      <p:cBhvr>
                                        <p:cTn id="9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3" grpId="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ientificMethodQuadrant.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5700" y="0"/>
            <a:ext cx="6823188" cy="6858000"/>
          </a:xfrm>
          <a:prstGeom prst="rect">
            <a:avLst/>
          </a:prstGeom>
        </p:spPr>
      </p:pic>
    </p:spTree>
    <p:extLst>
      <p:ext uri="{BB962C8B-B14F-4D97-AF65-F5344CB8AC3E}">
        <p14:creationId xmlns:p14="http://schemas.microsoft.com/office/powerpoint/2010/main" val="30246403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p:cNvSpPr/>
          <p:nvPr/>
        </p:nvSpPr>
        <p:spPr>
          <a:xfrm>
            <a:off x="0" y="3448242"/>
            <a:ext cx="9144000" cy="3388781"/>
          </a:xfrm>
          <a:prstGeom prst="rect">
            <a:avLst/>
          </a:prstGeom>
          <a:gradFill flip="none" rotWithShape="1">
            <a:gsLst>
              <a:gs pos="36000">
                <a:schemeClr val="bg1">
                  <a:lumMod val="95000"/>
                </a:schemeClr>
              </a:gs>
              <a:gs pos="100000">
                <a:schemeClr val="bg1"/>
              </a:gs>
              <a:gs pos="0">
                <a:schemeClr val="bg1">
                  <a:lumMod val="85000"/>
                </a:schemeClr>
              </a:gs>
            </a:gsLst>
            <a:lin ang="16200000" scaled="0"/>
            <a:tileRect/>
          </a:gra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338" y="975579"/>
            <a:ext cx="1504238" cy="1505762"/>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256" y="1976137"/>
            <a:ext cx="992797" cy="993802"/>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256" y="335370"/>
            <a:ext cx="992797" cy="993802"/>
          </a:xfrm>
          <a:prstGeom prst="rect">
            <a:avLst/>
          </a:prstGeom>
        </p:spPr>
      </p:pic>
      <p:pic>
        <p:nvPicPr>
          <p:cNvPr id="7" name="Picture 6" descr="Cell3_Ar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4283" y="2541626"/>
            <a:ext cx="752119" cy="752881"/>
          </a:xfrm>
          <a:prstGeom prst="rect">
            <a:avLst/>
          </a:prstGeom>
        </p:spPr>
      </p:pic>
      <p:pic>
        <p:nvPicPr>
          <p:cNvPr id="8" name="Picture 7" descr="Cell3_Ar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4283" y="1710426"/>
            <a:ext cx="752119" cy="752881"/>
          </a:xfrm>
          <a:prstGeom prst="rect">
            <a:avLst/>
          </a:prstGeom>
        </p:spPr>
      </p:pic>
      <p:pic>
        <p:nvPicPr>
          <p:cNvPr id="9" name="Picture 8" descr="Cell3_Ar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4283" y="888879"/>
            <a:ext cx="752119" cy="752881"/>
          </a:xfrm>
          <a:prstGeom prst="rect">
            <a:avLst/>
          </a:prstGeom>
        </p:spPr>
      </p:pic>
      <p:pic>
        <p:nvPicPr>
          <p:cNvPr id="10" name="Picture 9" descr="Cell3_Ar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44283" y="57017"/>
            <a:ext cx="752119" cy="752881"/>
          </a:xfrm>
          <a:prstGeom prst="rect">
            <a:avLst/>
          </a:prstGeom>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338" y="4282895"/>
            <a:ext cx="1504238" cy="1505762"/>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256" y="5524602"/>
            <a:ext cx="992796" cy="993802"/>
          </a:xfrm>
          <a:prstGeom prst="rect">
            <a:avLst/>
          </a:prstGeom>
        </p:spPr>
      </p:pic>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256" y="3877887"/>
            <a:ext cx="992796" cy="993802"/>
          </a:xfrm>
          <a:prstGeom prst="rect">
            <a:avLst/>
          </a:prstGeom>
        </p:spPr>
      </p:pic>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4283" y="6084142"/>
            <a:ext cx="752119" cy="752881"/>
          </a:xfrm>
          <a:prstGeom prst="rect">
            <a:avLst/>
          </a:prstGeom>
        </p:spPr>
      </p:pic>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4283" y="5268622"/>
            <a:ext cx="752119" cy="752881"/>
          </a:xfrm>
          <a:prstGeom prst="rect">
            <a:avLst/>
          </a:prstGeom>
        </p:spPr>
      </p:pic>
      <p:pic>
        <p:nvPicPr>
          <p:cNvPr id="16"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4283" y="4447075"/>
            <a:ext cx="752119" cy="752881"/>
          </a:xfrm>
          <a:prstGeom prst="rect">
            <a:avLst/>
          </a:prstGeom>
        </p:spPr>
      </p:pic>
      <p:pic>
        <p:nvPicPr>
          <p:cNvPr id="17" name="Picture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44283" y="3596414"/>
            <a:ext cx="752119" cy="752881"/>
          </a:xfrm>
          <a:prstGeom prst="rect">
            <a:avLst/>
          </a:prstGeom>
        </p:spPr>
      </p:pic>
      <p:cxnSp>
        <p:nvCxnSpPr>
          <p:cNvPr id="27" name="Straight Connector 26"/>
          <p:cNvCxnSpPr>
            <a:endCxn id="43" idx="0"/>
          </p:cNvCxnSpPr>
          <p:nvPr/>
        </p:nvCxnSpPr>
        <p:spPr>
          <a:xfrm flipH="1">
            <a:off x="644338" y="1295171"/>
            <a:ext cx="541884" cy="1919150"/>
          </a:xfrm>
          <a:prstGeom prst="line">
            <a:avLst/>
          </a:prstGeom>
          <a:ln>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a:endCxn id="43" idx="2"/>
          </p:cNvCxnSpPr>
          <p:nvPr/>
        </p:nvCxnSpPr>
        <p:spPr>
          <a:xfrm flipH="1" flipV="1">
            <a:off x="644338" y="3522098"/>
            <a:ext cx="532474" cy="1122330"/>
          </a:xfrm>
          <a:prstGeom prst="line">
            <a:avLst/>
          </a:prstGeom>
          <a:ln>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137923" y="3214321"/>
            <a:ext cx="1012830" cy="307777"/>
          </a:xfrm>
          <a:prstGeom prst="rect">
            <a:avLst/>
          </a:prstGeom>
          <a:noFill/>
        </p:spPr>
        <p:txBody>
          <a:bodyPr wrap="none" rtlCol="0">
            <a:spAutoFit/>
          </a:bodyPr>
          <a:lstStyle/>
          <a:p>
            <a:r>
              <a:rPr lang="en-US" sz="1400" dirty="0" smtClean="0">
                <a:solidFill>
                  <a:schemeClr val="tx1">
                    <a:lumMod val="75000"/>
                    <a:lumOff val="25000"/>
                  </a:schemeClr>
                </a:solidFill>
                <a:latin typeface="Helvetica"/>
                <a:cs typeface="Helvetica"/>
              </a:rPr>
              <a:t>Telomeres</a:t>
            </a:r>
            <a:endParaRPr lang="en-US" sz="1400" dirty="0">
              <a:solidFill>
                <a:schemeClr val="tx1">
                  <a:lumMod val="75000"/>
                  <a:lumOff val="25000"/>
                </a:schemeClr>
              </a:solidFill>
              <a:latin typeface="Helvetica"/>
              <a:cs typeface="Helvetica"/>
            </a:endParaRPr>
          </a:p>
        </p:txBody>
      </p:sp>
      <p:cxnSp>
        <p:nvCxnSpPr>
          <p:cNvPr id="45" name="Straight Arrow Connector 44"/>
          <p:cNvCxnSpPr/>
          <p:nvPr/>
        </p:nvCxnSpPr>
        <p:spPr>
          <a:xfrm>
            <a:off x="2521697" y="1762775"/>
            <a:ext cx="1232153"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sp>
        <p:nvSpPr>
          <p:cNvPr id="49" name="TextBox 48"/>
          <p:cNvSpPr txBox="1"/>
          <p:nvPr/>
        </p:nvSpPr>
        <p:spPr>
          <a:xfrm>
            <a:off x="2624196" y="1447888"/>
            <a:ext cx="1005729" cy="276999"/>
          </a:xfrm>
          <a:prstGeom prst="rect">
            <a:avLst/>
          </a:prstGeom>
          <a:noFill/>
        </p:spPr>
        <p:txBody>
          <a:bodyPr wrap="none" rtlCol="0">
            <a:spAutoFit/>
          </a:bodyPr>
          <a:lstStyle/>
          <a:p>
            <a:r>
              <a:rPr lang="en-US" sz="1200" dirty="0" smtClean="0">
                <a:solidFill>
                  <a:srgbClr val="404040"/>
                </a:solidFill>
                <a:latin typeface="Helvetica"/>
                <a:cs typeface="Helvetica"/>
              </a:rPr>
              <a:t>Cell division</a:t>
            </a:r>
            <a:endParaRPr lang="en-US" sz="1200" dirty="0">
              <a:solidFill>
                <a:srgbClr val="404040"/>
              </a:solidFill>
              <a:latin typeface="Helvetica"/>
              <a:cs typeface="Helvetica"/>
            </a:endParaRPr>
          </a:p>
        </p:txBody>
      </p:sp>
      <p:cxnSp>
        <p:nvCxnSpPr>
          <p:cNvPr id="50" name="Straight Arrow Connector 49"/>
          <p:cNvCxnSpPr/>
          <p:nvPr/>
        </p:nvCxnSpPr>
        <p:spPr>
          <a:xfrm>
            <a:off x="2521697" y="5246498"/>
            <a:ext cx="1232153"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sp>
        <p:nvSpPr>
          <p:cNvPr id="51" name="TextBox 50"/>
          <p:cNvSpPr txBox="1"/>
          <p:nvPr/>
        </p:nvSpPr>
        <p:spPr>
          <a:xfrm>
            <a:off x="2624196" y="4931611"/>
            <a:ext cx="1005729" cy="276999"/>
          </a:xfrm>
          <a:prstGeom prst="rect">
            <a:avLst/>
          </a:prstGeom>
          <a:noFill/>
        </p:spPr>
        <p:txBody>
          <a:bodyPr wrap="none" rtlCol="0">
            <a:spAutoFit/>
          </a:bodyPr>
          <a:lstStyle/>
          <a:p>
            <a:r>
              <a:rPr lang="en-US" sz="1200" dirty="0" smtClean="0">
                <a:solidFill>
                  <a:srgbClr val="404040"/>
                </a:solidFill>
                <a:latin typeface="Helvetica"/>
                <a:cs typeface="Helvetica"/>
              </a:rPr>
              <a:t>Cell division</a:t>
            </a:r>
            <a:endParaRPr lang="en-US" sz="1200" dirty="0">
              <a:solidFill>
                <a:srgbClr val="404040"/>
              </a:solidFill>
              <a:latin typeface="Helvetica"/>
              <a:cs typeface="Helvetica"/>
            </a:endParaRPr>
          </a:p>
        </p:txBody>
      </p:sp>
      <p:cxnSp>
        <p:nvCxnSpPr>
          <p:cNvPr id="52" name="Straight Arrow Connector 51"/>
          <p:cNvCxnSpPr/>
          <p:nvPr/>
        </p:nvCxnSpPr>
        <p:spPr>
          <a:xfrm>
            <a:off x="5049938" y="1762775"/>
            <a:ext cx="1232153"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sp>
        <p:nvSpPr>
          <p:cNvPr id="53" name="TextBox 52"/>
          <p:cNvSpPr txBox="1"/>
          <p:nvPr/>
        </p:nvSpPr>
        <p:spPr>
          <a:xfrm>
            <a:off x="5152437" y="1447888"/>
            <a:ext cx="1005729" cy="276999"/>
          </a:xfrm>
          <a:prstGeom prst="rect">
            <a:avLst/>
          </a:prstGeom>
          <a:noFill/>
        </p:spPr>
        <p:txBody>
          <a:bodyPr wrap="none" rtlCol="0">
            <a:spAutoFit/>
          </a:bodyPr>
          <a:lstStyle/>
          <a:p>
            <a:r>
              <a:rPr lang="en-US" sz="1200" dirty="0" smtClean="0">
                <a:solidFill>
                  <a:srgbClr val="404040"/>
                </a:solidFill>
                <a:latin typeface="Helvetica"/>
                <a:cs typeface="Helvetica"/>
              </a:rPr>
              <a:t>Cell division</a:t>
            </a:r>
            <a:endParaRPr lang="en-US" sz="1200" dirty="0">
              <a:solidFill>
                <a:srgbClr val="404040"/>
              </a:solidFill>
              <a:latin typeface="Helvetica"/>
              <a:cs typeface="Helvetica"/>
            </a:endParaRPr>
          </a:p>
        </p:txBody>
      </p:sp>
      <p:cxnSp>
        <p:nvCxnSpPr>
          <p:cNvPr id="54" name="Straight Arrow Connector 53"/>
          <p:cNvCxnSpPr/>
          <p:nvPr/>
        </p:nvCxnSpPr>
        <p:spPr>
          <a:xfrm>
            <a:off x="5049938" y="5246498"/>
            <a:ext cx="1232153"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sp>
        <p:nvSpPr>
          <p:cNvPr id="55" name="TextBox 54"/>
          <p:cNvSpPr txBox="1"/>
          <p:nvPr/>
        </p:nvSpPr>
        <p:spPr>
          <a:xfrm>
            <a:off x="5152437" y="4931611"/>
            <a:ext cx="1031277" cy="276999"/>
          </a:xfrm>
          <a:prstGeom prst="rect">
            <a:avLst/>
          </a:prstGeom>
          <a:noFill/>
        </p:spPr>
        <p:txBody>
          <a:bodyPr wrap="none" rtlCol="0">
            <a:spAutoFit/>
          </a:bodyPr>
          <a:lstStyle/>
          <a:p>
            <a:r>
              <a:rPr lang="en-US" sz="1200" dirty="0" smtClean="0">
                <a:solidFill>
                  <a:srgbClr val="404040"/>
                </a:solidFill>
                <a:latin typeface="Helvetica"/>
                <a:cs typeface="Helvetica"/>
              </a:rPr>
              <a:t>Cell division</a:t>
            </a:r>
            <a:endParaRPr lang="en-US" sz="1200" dirty="0">
              <a:solidFill>
                <a:srgbClr val="404040"/>
              </a:solidFill>
              <a:latin typeface="Helvetica"/>
              <a:cs typeface="Helvetica"/>
            </a:endParaRPr>
          </a:p>
        </p:txBody>
      </p:sp>
      <p:grpSp>
        <p:nvGrpSpPr>
          <p:cNvPr id="2" name="Group 65"/>
          <p:cNvGrpSpPr/>
          <p:nvPr/>
        </p:nvGrpSpPr>
        <p:grpSpPr>
          <a:xfrm>
            <a:off x="7748621" y="1762775"/>
            <a:ext cx="971294" cy="0"/>
            <a:chOff x="7590060" y="1762775"/>
            <a:chExt cx="971294" cy="0"/>
          </a:xfrm>
        </p:grpSpPr>
        <p:cxnSp>
          <p:nvCxnSpPr>
            <p:cNvPr id="61" name="Straight Arrow Connector 60"/>
            <p:cNvCxnSpPr/>
            <p:nvPr/>
          </p:nvCxnSpPr>
          <p:spPr>
            <a:xfrm>
              <a:off x="7590060"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p:nvPr/>
          </p:nvCxnSpPr>
          <p:spPr>
            <a:xfrm>
              <a:off x="7933706"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5" name="Straight Arrow Connector 64"/>
            <p:cNvCxnSpPr/>
            <p:nvPr/>
          </p:nvCxnSpPr>
          <p:spPr>
            <a:xfrm>
              <a:off x="8269943"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71" name="TextBox 70"/>
          <p:cNvSpPr txBox="1"/>
          <p:nvPr/>
        </p:nvSpPr>
        <p:spPr>
          <a:xfrm>
            <a:off x="7748621" y="1432140"/>
            <a:ext cx="869048" cy="276999"/>
          </a:xfrm>
          <a:prstGeom prst="rect">
            <a:avLst/>
          </a:prstGeom>
          <a:noFill/>
        </p:spPr>
        <p:txBody>
          <a:bodyPr wrap="none" rtlCol="0">
            <a:spAutoFit/>
          </a:bodyPr>
          <a:lstStyle/>
          <a:p>
            <a:r>
              <a:rPr lang="en-US" sz="1200" dirty="0" smtClean="0">
                <a:solidFill>
                  <a:srgbClr val="404040"/>
                </a:solidFill>
                <a:latin typeface="Helvetica"/>
                <a:cs typeface="Helvetica"/>
              </a:rPr>
              <a:t>Cell aging</a:t>
            </a:r>
            <a:endParaRPr lang="en-US" sz="1200" dirty="0">
              <a:solidFill>
                <a:srgbClr val="404040"/>
              </a:solidFill>
              <a:latin typeface="Helvetica"/>
              <a:cs typeface="Helvetica"/>
            </a:endParaRPr>
          </a:p>
        </p:txBody>
      </p:sp>
      <p:sp>
        <p:nvSpPr>
          <p:cNvPr id="73" name="TextBox 72"/>
          <p:cNvSpPr txBox="1"/>
          <p:nvPr/>
        </p:nvSpPr>
        <p:spPr>
          <a:xfrm>
            <a:off x="7594934" y="1766321"/>
            <a:ext cx="1577487" cy="276999"/>
          </a:xfrm>
          <a:prstGeom prst="rect">
            <a:avLst/>
          </a:prstGeom>
          <a:noFill/>
        </p:spPr>
        <p:txBody>
          <a:bodyPr wrap="square" rtlCol="0">
            <a:spAutoFit/>
          </a:bodyPr>
          <a:lstStyle/>
          <a:p>
            <a:r>
              <a:rPr lang="en-US" sz="1200" dirty="0" smtClean="0">
                <a:solidFill>
                  <a:srgbClr val="404040"/>
                </a:solidFill>
                <a:latin typeface="Helvetica"/>
                <a:cs typeface="Helvetica"/>
              </a:rPr>
              <a:t>No more divisions</a:t>
            </a:r>
            <a:endParaRPr lang="en-US" sz="1200" dirty="0">
              <a:solidFill>
                <a:srgbClr val="404040"/>
              </a:solidFill>
              <a:latin typeface="Helvetica"/>
              <a:cs typeface="Helvetica"/>
            </a:endParaRPr>
          </a:p>
        </p:txBody>
      </p:sp>
      <p:grpSp>
        <p:nvGrpSpPr>
          <p:cNvPr id="3" name="Group 73"/>
          <p:cNvGrpSpPr/>
          <p:nvPr/>
        </p:nvGrpSpPr>
        <p:grpSpPr>
          <a:xfrm>
            <a:off x="7823692" y="5217039"/>
            <a:ext cx="971294" cy="0"/>
            <a:chOff x="7590060" y="1762775"/>
            <a:chExt cx="971294" cy="0"/>
          </a:xfrm>
        </p:grpSpPr>
        <p:cxnSp>
          <p:nvCxnSpPr>
            <p:cNvPr id="75" name="Straight Arrow Connector 74"/>
            <p:cNvCxnSpPr/>
            <p:nvPr/>
          </p:nvCxnSpPr>
          <p:spPr>
            <a:xfrm>
              <a:off x="7590060"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76" name="Straight Arrow Connector 75"/>
            <p:cNvCxnSpPr/>
            <p:nvPr/>
          </p:nvCxnSpPr>
          <p:spPr>
            <a:xfrm>
              <a:off x="7933706"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77" name="Straight Arrow Connector 76"/>
            <p:cNvCxnSpPr/>
            <p:nvPr/>
          </p:nvCxnSpPr>
          <p:spPr>
            <a:xfrm>
              <a:off x="8269943" y="1762775"/>
              <a:ext cx="291411" cy="0"/>
            </a:xfrm>
            <a:prstGeom prst="straightConnector1">
              <a:avLst/>
            </a:prstGeom>
            <a:ln>
              <a:solidFill>
                <a:srgbClr val="404040"/>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78" name="TextBox 77"/>
          <p:cNvSpPr txBox="1"/>
          <p:nvPr/>
        </p:nvSpPr>
        <p:spPr>
          <a:xfrm>
            <a:off x="7698227" y="4886404"/>
            <a:ext cx="1313693" cy="276999"/>
          </a:xfrm>
          <a:prstGeom prst="rect">
            <a:avLst/>
          </a:prstGeom>
          <a:noFill/>
        </p:spPr>
        <p:txBody>
          <a:bodyPr wrap="square" rtlCol="0">
            <a:spAutoFit/>
          </a:bodyPr>
          <a:lstStyle/>
          <a:p>
            <a:r>
              <a:rPr lang="en-US" sz="1200" dirty="0" smtClean="0">
                <a:solidFill>
                  <a:srgbClr val="404040"/>
                </a:solidFill>
                <a:latin typeface="Helvetica"/>
                <a:cs typeface="Helvetica"/>
              </a:rPr>
              <a:t>Cell immortality</a:t>
            </a:r>
            <a:endParaRPr lang="en-US" sz="1200" dirty="0">
              <a:solidFill>
                <a:srgbClr val="404040"/>
              </a:solidFill>
              <a:latin typeface="Helvetica"/>
              <a:cs typeface="Helvetica"/>
            </a:endParaRPr>
          </a:p>
        </p:txBody>
      </p:sp>
      <p:sp>
        <p:nvSpPr>
          <p:cNvPr id="79" name="TextBox 78"/>
          <p:cNvSpPr txBox="1"/>
          <p:nvPr/>
        </p:nvSpPr>
        <p:spPr>
          <a:xfrm>
            <a:off x="7460510" y="5220585"/>
            <a:ext cx="1787794" cy="276999"/>
          </a:xfrm>
          <a:prstGeom prst="rect">
            <a:avLst/>
          </a:prstGeom>
          <a:noFill/>
        </p:spPr>
        <p:txBody>
          <a:bodyPr wrap="square" rtlCol="0">
            <a:spAutoFit/>
          </a:bodyPr>
          <a:lstStyle/>
          <a:p>
            <a:r>
              <a:rPr lang="en-US" sz="1200" dirty="0" smtClean="0">
                <a:solidFill>
                  <a:srgbClr val="404040"/>
                </a:solidFill>
                <a:latin typeface="Helvetica"/>
                <a:cs typeface="Helvetica"/>
              </a:rPr>
              <a:t>Cell division continues</a:t>
            </a:r>
            <a:endParaRPr lang="en-US" sz="1200" dirty="0">
              <a:solidFill>
                <a:srgbClr val="404040"/>
              </a:solidFill>
              <a:latin typeface="Helvetica"/>
              <a:cs typeface="Helvetica"/>
            </a:endParaRPr>
          </a:p>
        </p:txBody>
      </p:sp>
      <p:pic>
        <p:nvPicPr>
          <p:cNvPr id="80" name="Picture 79" descr="ProteinIsolated.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798740" y="4367388"/>
            <a:ext cx="550182" cy="561613"/>
          </a:xfrm>
          <a:prstGeom prst="rect">
            <a:avLst/>
          </a:prstGeom>
        </p:spPr>
      </p:pic>
      <p:pic>
        <p:nvPicPr>
          <p:cNvPr id="81" name="Picture 80" descr="ProteinIsolated.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05344" y="4349295"/>
            <a:ext cx="550182" cy="561613"/>
          </a:xfrm>
          <a:prstGeom prst="rect">
            <a:avLst/>
          </a:prstGeom>
        </p:spPr>
      </p:pic>
      <p:sp>
        <p:nvSpPr>
          <p:cNvPr id="95" name="TextBox 94"/>
          <p:cNvSpPr txBox="1"/>
          <p:nvPr/>
        </p:nvSpPr>
        <p:spPr>
          <a:xfrm>
            <a:off x="2580988" y="4072296"/>
            <a:ext cx="980106" cy="276999"/>
          </a:xfrm>
          <a:prstGeom prst="rect">
            <a:avLst/>
          </a:prstGeom>
          <a:noFill/>
        </p:spPr>
        <p:txBody>
          <a:bodyPr wrap="none" rtlCol="0">
            <a:spAutoFit/>
          </a:bodyPr>
          <a:lstStyle/>
          <a:p>
            <a:r>
              <a:rPr lang="en-US" sz="1200" dirty="0" smtClean="0">
                <a:solidFill>
                  <a:srgbClr val="404040"/>
                </a:solidFill>
                <a:latin typeface="Helvetica"/>
                <a:cs typeface="Helvetica"/>
              </a:rPr>
              <a:t>Telomerase</a:t>
            </a:r>
            <a:endParaRPr lang="en-US" sz="1200" dirty="0">
              <a:solidFill>
                <a:srgbClr val="404040"/>
              </a:solidFill>
              <a:latin typeface="Helvetica"/>
              <a:cs typeface="Helvetica"/>
            </a:endParaRPr>
          </a:p>
        </p:txBody>
      </p:sp>
      <p:sp>
        <p:nvSpPr>
          <p:cNvPr id="96" name="TextBox 95"/>
          <p:cNvSpPr txBox="1"/>
          <p:nvPr/>
        </p:nvSpPr>
        <p:spPr>
          <a:xfrm>
            <a:off x="5194471" y="4070435"/>
            <a:ext cx="980106" cy="276999"/>
          </a:xfrm>
          <a:prstGeom prst="rect">
            <a:avLst/>
          </a:prstGeom>
          <a:noFill/>
        </p:spPr>
        <p:txBody>
          <a:bodyPr wrap="none" rtlCol="0">
            <a:spAutoFit/>
          </a:bodyPr>
          <a:lstStyle/>
          <a:p>
            <a:r>
              <a:rPr lang="en-US" sz="1200" dirty="0" smtClean="0">
                <a:solidFill>
                  <a:srgbClr val="404040"/>
                </a:solidFill>
                <a:latin typeface="Helvetica"/>
                <a:cs typeface="Helvetica"/>
              </a:rPr>
              <a:t>Telomerase</a:t>
            </a:r>
            <a:endParaRPr lang="en-US" sz="1200" dirty="0">
              <a:solidFill>
                <a:srgbClr val="404040"/>
              </a:solidFill>
              <a:latin typeface="Helvetica"/>
              <a:cs typeface="Helvetica"/>
            </a:endParaRPr>
          </a:p>
        </p:txBody>
      </p:sp>
      <p:sp>
        <p:nvSpPr>
          <p:cNvPr id="97" name="TextBox 96"/>
          <p:cNvSpPr txBox="1"/>
          <p:nvPr/>
        </p:nvSpPr>
        <p:spPr>
          <a:xfrm>
            <a:off x="898807" y="2529501"/>
            <a:ext cx="1014220" cy="276999"/>
          </a:xfrm>
          <a:prstGeom prst="rect">
            <a:avLst/>
          </a:prstGeom>
          <a:noFill/>
        </p:spPr>
        <p:txBody>
          <a:bodyPr wrap="none" rtlCol="0">
            <a:spAutoFit/>
          </a:bodyPr>
          <a:lstStyle/>
          <a:p>
            <a:r>
              <a:rPr lang="en-US" sz="1200" dirty="0" smtClean="0">
                <a:solidFill>
                  <a:srgbClr val="404040"/>
                </a:solidFill>
                <a:latin typeface="Helvetica"/>
                <a:cs typeface="Helvetica"/>
              </a:rPr>
              <a:t>Somatic cell</a:t>
            </a:r>
            <a:endParaRPr lang="en-US" sz="1200" dirty="0">
              <a:solidFill>
                <a:srgbClr val="404040"/>
              </a:solidFill>
              <a:latin typeface="Helvetica"/>
              <a:cs typeface="Helvetica"/>
            </a:endParaRPr>
          </a:p>
        </p:txBody>
      </p:sp>
      <p:sp>
        <p:nvSpPr>
          <p:cNvPr id="98" name="TextBox 97"/>
          <p:cNvSpPr txBox="1"/>
          <p:nvPr/>
        </p:nvSpPr>
        <p:spPr>
          <a:xfrm>
            <a:off x="958619" y="5867885"/>
            <a:ext cx="954408" cy="646331"/>
          </a:xfrm>
          <a:prstGeom prst="rect">
            <a:avLst/>
          </a:prstGeom>
          <a:noFill/>
        </p:spPr>
        <p:txBody>
          <a:bodyPr wrap="none" rtlCol="0">
            <a:spAutoFit/>
          </a:bodyPr>
          <a:lstStyle/>
          <a:p>
            <a:pPr algn="ctr"/>
            <a:r>
              <a:rPr lang="en-US" sz="1200" dirty="0" smtClean="0">
                <a:solidFill>
                  <a:srgbClr val="404040"/>
                </a:solidFill>
                <a:latin typeface="Helvetica"/>
                <a:cs typeface="Helvetica"/>
              </a:rPr>
              <a:t>Germ cell</a:t>
            </a:r>
          </a:p>
          <a:p>
            <a:pPr algn="ctr"/>
            <a:r>
              <a:rPr lang="en-US" sz="1200" dirty="0" smtClean="0">
                <a:solidFill>
                  <a:srgbClr val="404040"/>
                </a:solidFill>
                <a:latin typeface="Helvetica"/>
                <a:cs typeface="Helvetica"/>
              </a:rPr>
              <a:t>Stem cell</a:t>
            </a:r>
          </a:p>
          <a:p>
            <a:pPr algn="ctr"/>
            <a:r>
              <a:rPr lang="en-US" sz="1200" dirty="0" smtClean="0">
                <a:solidFill>
                  <a:srgbClr val="404040"/>
                </a:solidFill>
                <a:latin typeface="Helvetica"/>
                <a:cs typeface="Helvetica"/>
              </a:rPr>
              <a:t>Cancer cell</a:t>
            </a:r>
          </a:p>
        </p:txBody>
      </p:sp>
    </p:spTree>
    <p:extLst>
      <p:ext uri="{BB962C8B-B14F-4D97-AF65-F5344CB8AC3E}">
        <p14:creationId xmlns:p14="http://schemas.microsoft.com/office/powerpoint/2010/main" val="40716279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27"/>
                                        </p:tgtEl>
                                      </p:cBhvr>
                                    </p:animEffect>
                                    <p:set>
                                      <p:cBhvr>
                                        <p:cTn id="18" dur="1" fill="hold">
                                          <p:stCondLst>
                                            <p:cond delay="499"/>
                                          </p:stCondLst>
                                        </p:cTn>
                                        <p:tgtEl>
                                          <p:spTgt spid="27"/>
                                        </p:tgtEl>
                                        <p:attrNameLst>
                                          <p:attrName>style.visibility</p:attrName>
                                        </p:attrNameLst>
                                      </p:cBhvr>
                                      <p:to>
                                        <p:strVal val="hidden"/>
                                      </p:to>
                                    </p:set>
                                  </p:childTnLst>
                                </p:cTn>
                              </p:par>
                              <p:par>
                                <p:cTn id="19" presetID="10" presetClass="exit" presetSubtype="0" fill="hold" nodeType="withEffect">
                                  <p:stCondLst>
                                    <p:cond delay="0"/>
                                  </p:stCondLst>
                                  <p:childTnLst>
                                    <p:animEffect transition="out" filter="fade">
                                      <p:cBhvr>
                                        <p:cTn id="20" dur="500"/>
                                        <p:tgtEl>
                                          <p:spTgt spid="35"/>
                                        </p:tgtEl>
                                      </p:cBhvr>
                                    </p:animEffect>
                                    <p:set>
                                      <p:cBhvr>
                                        <p:cTn id="21" dur="1" fill="hold">
                                          <p:stCondLst>
                                            <p:cond delay="499"/>
                                          </p:stCondLst>
                                        </p:cTn>
                                        <p:tgtEl>
                                          <p:spTgt spid="35"/>
                                        </p:tgtEl>
                                        <p:attrNameLst>
                                          <p:attrName>style.visibility</p:attrName>
                                        </p:attrNameLst>
                                      </p:cBhvr>
                                      <p:to>
                                        <p:strVal val="hidden"/>
                                      </p:to>
                                    </p:set>
                                  </p:childTnLst>
                                </p:cTn>
                              </p:par>
                              <p:par>
                                <p:cTn id="22" presetID="10" presetClass="exit" presetSubtype="0" fill="hold" grpId="1" nodeType="withEffect">
                                  <p:stCondLst>
                                    <p:cond delay="0"/>
                                  </p:stCondLst>
                                  <p:childTnLst>
                                    <p:animEffect transition="out" filter="fade">
                                      <p:cBhvr>
                                        <p:cTn id="23" dur="500"/>
                                        <p:tgtEl>
                                          <p:spTgt spid="43"/>
                                        </p:tgtEl>
                                      </p:cBhvr>
                                    </p:animEffect>
                                    <p:set>
                                      <p:cBhvr>
                                        <p:cTn id="24" dur="1" fill="hold">
                                          <p:stCondLst>
                                            <p:cond delay="499"/>
                                          </p:stCondLst>
                                        </p:cTn>
                                        <p:tgtEl>
                                          <p:spTgt spid="43"/>
                                        </p:tgtEl>
                                        <p:attrNameLst>
                                          <p:attrName>style.visibility</p:attrName>
                                        </p:attrNameLst>
                                      </p:cBhvr>
                                      <p:to>
                                        <p:strVal val="hidden"/>
                                      </p:to>
                                    </p:set>
                                  </p:childTnLst>
                                </p:cTn>
                              </p:par>
                              <p:par>
                                <p:cTn id="25" presetID="10"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childTnLst>
                                </p:cTn>
                              </p:par>
                              <p:par>
                                <p:cTn id="28" presetID="10" presetClass="entr" presetSubtype="0"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51"/>
                                        </p:tgtEl>
                                        <p:attrNameLst>
                                          <p:attrName>style.visibility</p:attrName>
                                        </p:attrNameLst>
                                      </p:cBhvr>
                                      <p:to>
                                        <p:strVal val="visible"/>
                                      </p:to>
                                    </p:set>
                                    <p:animEffect transition="in" filter="fade">
                                      <p:cBhvr>
                                        <p:cTn id="33" dur="500"/>
                                        <p:tgtEl>
                                          <p:spTgt spid="51"/>
                                        </p:tgtEl>
                                      </p:cBhvr>
                                    </p:animEffect>
                                  </p:childTnLst>
                                </p:cTn>
                              </p:par>
                              <p:par>
                                <p:cTn id="34" presetID="10" presetClass="entr" presetSubtype="0" fill="hold" nodeType="with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fade">
                                      <p:cBhvr>
                                        <p:cTn id="36" dur="500"/>
                                        <p:tgtEl>
                                          <p:spTgt spid="50"/>
                                        </p:tgtEl>
                                      </p:cBhvr>
                                    </p:animEffect>
                                  </p:childTnLst>
                                </p:cTn>
                              </p:par>
                              <p:par>
                                <p:cTn id="37" presetID="31" presetClass="entr" presetSubtype="0" fill="hold" nodeType="withEffect">
                                  <p:stCondLst>
                                    <p:cond delay="0"/>
                                  </p:stCondLst>
                                  <p:childTnLst>
                                    <p:set>
                                      <p:cBhvr>
                                        <p:cTn id="38" dur="1" fill="hold">
                                          <p:stCondLst>
                                            <p:cond delay="0"/>
                                          </p:stCondLst>
                                        </p:cTn>
                                        <p:tgtEl>
                                          <p:spTgt spid="80"/>
                                        </p:tgtEl>
                                        <p:attrNameLst>
                                          <p:attrName>style.visibility</p:attrName>
                                        </p:attrNameLst>
                                      </p:cBhvr>
                                      <p:to>
                                        <p:strVal val="visible"/>
                                      </p:to>
                                    </p:set>
                                    <p:anim calcmode="lin" valueType="num">
                                      <p:cBhvr>
                                        <p:cTn id="39" dur="1000" fill="hold"/>
                                        <p:tgtEl>
                                          <p:spTgt spid="80"/>
                                        </p:tgtEl>
                                        <p:attrNameLst>
                                          <p:attrName>ppt_w</p:attrName>
                                        </p:attrNameLst>
                                      </p:cBhvr>
                                      <p:tavLst>
                                        <p:tav tm="0">
                                          <p:val>
                                            <p:fltVal val="0"/>
                                          </p:val>
                                        </p:tav>
                                        <p:tav tm="100000">
                                          <p:val>
                                            <p:strVal val="#ppt_w"/>
                                          </p:val>
                                        </p:tav>
                                      </p:tavLst>
                                    </p:anim>
                                    <p:anim calcmode="lin" valueType="num">
                                      <p:cBhvr>
                                        <p:cTn id="40" dur="1000" fill="hold"/>
                                        <p:tgtEl>
                                          <p:spTgt spid="80"/>
                                        </p:tgtEl>
                                        <p:attrNameLst>
                                          <p:attrName>ppt_h</p:attrName>
                                        </p:attrNameLst>
                                      </p:cBhvr>
                                      <p:tavLst>
                                        <p:tav tm="0">
                                          <p:val>
                                            <p:fltVal val="0"/>
                                          </p:val>
                                        </p:tav>
                                        <p:tav tm="100000">
                                          <p:val>
                                            <p:strVal val="#ppt_h"/>
                                          </p:val>
                                        </p:tav>
                                      </p:tavLst>
                                    </p:anim>
                                    <p:anim calcmode="lin" valueType="num">
                                      <p:cBhvr>
                                        <p:cTn id="41" dur="1000" fill="hold"/>
                                        <p:tgtEl>
                                          <p:spTgt spid="80"/>
                                        </p:tgtEl>
                                        <p:attrNameLst>
                                          <p:attrName>style.rotation</p:attrName>
                                        </p:attrNameLst>
                                      </p:cBhvr>
                                      <p:tavLst>
                                        <p:tav tm="0">
                                          <p:val>
                                            <p:fltVal val="90"/>
                                          </p:val>
                                        </p:tav>
                                        <p:tav tm="100000">
                                          <p:val>
                                            <p:fltVal val="0"/>
                                          </p:val>
                                        </p:tav>
                                      </p:tavLst>
                                    </p:anim>
                                    <p:animEffect transition="in" filter="fade">
                                      <p:cBhvr>
                                        <p:cTn id="42" dur="1000"/>
                                        <p:tgtEl>
                                          <p:spTgt spid="8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5"/>
                                        </p:tgtEl>
                                        <p:attrNameLst>
                                          <p:attrName>style.visibility</p:attrName>
                                        </p:attrNameLst>
                                      </p:cBhvr>
                                      <p:to>
                                        <p:strVal val="visible"/>
                                      </p:to>
                                    </p:set>
                                    <p:animEffect transition="in" filter="fade">
                                      <p:cBhvr>
                                        <p:cTn id="45" dur="500"/>
                                        <p:tgtEl>
                                          <p:spTgt spid="95"/>
                                        </p:tgtEl>
                                      </p:cBhvr>
                                    </p:animEffect>
                                  </p:childTnLst>
                                </p:cTn>
                              </p:par>
                              <p:par>
                                <p:cTn id="46" presetID="8" presetClass="emph" presetSubtype="0" repeatCount="indefinite" fill="hold" nodeType="withEffect">
                                  <p:stCondLst>
                                    <p:cond delay="0"/>
                                  </p:stCondLst>
                                  <p:endCondLst>
                                    <p:cond evt="onNext" delay="0">
                                      <p:tgtEl>
                                        <p:sldTgt/>
                                      </p:tgtEl>
                                    </p:cond>
                                  </p:endCondLst>
                                  <p:childTnLst>
                                    <p:animRot by="21600000">
                                      <p:cBhvr>
                                        <p:cTn id="47" dur="2000" fill="hold"/>
                                        <p:tgtEl>
                                          <p:spTgt spid="80"/>
                                        </p:tgtEl>
                                        <p:attrNameLst>
                                          <p:attrName>r</p:attrName>
                                        </p:attrNameLst>
                                      </p:cBhvr>
                                    </p:animRot>
                                  </p:childTnLst>
                                </p:cTn>
                              </p:par>
                              <p:par>
                                <p:cTn id="48" presetID="31" presetClass="entr" presetSubtype="0" fill="hold" nodeType="with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p:cTn id="50" dur="1000" fill="hold"/>
                                        <p:tgtEl>
                                          <p:spTgt spid="6"/>
                                        </p:tgtEl>
                                        <p:attrNameLst>
                                          <p:attrName>ppt_w</p:attrName>
                                        </p:attrNameLst>
                                      </p:cBhvr>
                                      <p:tavLst>
                                        <p:tav tm="0">
                                          <p:val>
                                            <p:fltVal val="0"/>
                                          </p:val>
                                        </p:tav>
                                        <p:tav tm="100000">
                                          <p:val>
                                            <p:strVal val="#ppt_w"/>
                                          </p:val>
                                        </p:tav>
                                      </p:tavLst>
                                    </p:anim>
                                    <p:anim calcmode="lin" valueType="num">
                                      <p:cBhvr>
                                        <p:cTn id="51" dur="1000" fill="hold"/>
                                        <p:tgtEl>
                                          <p:spTgt spid="6"/>
                                        </p:tgtEl>
                                        <p:attrNameLst>
                                          <p:attrName>ppt_h</p:attrName>
                                        </p:attrNameLst>
                                      </p:cBhvr>
                                      <p:tavLst>
                                        <p:tav tm="0">
                                          <p:val>
                                            <p:fltVal val="0"/>
                                          </p:val>
                                        </p:tav>
                                        <p:tav tm="100000">
                                          <p:val>
                                            <p:strVal val="#ppt_h"/>
                                          </p:val>
                                        </p:tav>
                                      </p:tavLst>
                                    </p:anim>
                                    <p:anim calcmode="lin" valueType="num">
                                      <p:cBhvr>
                                        <p:cTn id="52" dur="1000" fill="hold"/>
                                        <p:tgtEl>
                                          <p:spTgt spid="6"/>
                                        </p:tgtEl>
                                        <p:attrNameLst>
                                          <p:attrName>style.rotation</p:attrName>
                                        </p:attrNameLst>
                                      </p:cBhvr>
                                      <p:tavLst>
                                        <p:tav tm="0">
                                          <p:val>
                                            <p:fltVal val="90"/>
                                          </p:val>
                                        </p:tav>
                                        <p:tav tm="100000">
                                          <p:val>
                                            <p:fltVal val="0"/>
                                          </p:val>
                                        </p:tav>
                                      </p:tavLst>
                                    </p:anim>
                                    <p:animEffect transition="in" filter="fade">
                                      <p:cBhvr>
                                        <p:cTn id="53" dur="1000"/>
                                        <p:tgtEl>
                                          <p:spTgt spid="6"/>
                                        </p:tgtEl>
                                      </p:cBhvr>
                                    </p:animEffect>
                                  </p:childTnLst>
                                </p:cTn>
                              </p:par>
                              <p:par>
                                <p:cTn id="54" presetID="31" presetClass="entr" presetSubtype="0" fill="hold" nodeType="with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1000" fill="hold"/>
                                        <p:tgtEl>
                                          <p:spTgt spid="5"/>
                                        </p:tgtEl>
                                        <p:attrNameLst>
                                          <p:attrName>ppt_w</p:attrName>
                                        </p:attrNameLst>
                                      </p:cBhvr>
                                      <p:tavLst>
                                        <p:tav tm="0">
                                          <p:val>
                                            <p:fltVal val="0"/>
                                          </p:val>
                                        </p:tav>
                                        <p:tav tm="100000">
                                          <p:val>
                                            <p:strVal val="#ppt_w"/>
                                          </p:val>
                                        </p:tav>
                                      </p:tavLst>
                                    </p:anim>
                                    <p:anim calcmode="lin" valueType="num">
                                      <p:cBhvr>
                                        <p:cTn id="57" dur="1000" fill="hold"/>
                                        <p:tgtEl>
                                          <p:spTgt spid="5"/>
                                        </p:tgtEl>
                                        <p:attrNameLst>
                                          <p:attrName>ppt_h</p:attrName>
                                        </p:attrNameLst>
                                      </p:cBhvr>
                                      <p:tavLst>
                                        <p:tav tm="0">
                                          <p:val>
                                            <p:fltVal val="0"/>
                                          </p:val>
                                        </p:tav>
                                        <p:tav tm="100000">
                                          <p:val>
                                            <p:strVal val="#ppt_h"/>
                                          </p:val>
                                        </p:tav>
                                      </p:tavLst>
                                    </p:anim>
                                    <p:anim calcmode="lin" valueType="num">
                                      <p:cBhvr>
                                        <p:cTn id="58" dur="1000" fill="hold"/>
                                        <p:tgtEl>
                                          <p:spTgt spid="5"/>
                                        </p:tgtEl>
                                        <p:attrNameLst>
                                          <p:attrName>style.rotation</p:attrName>
                                        </p:attrNameLst>
                                      </p:cBhvr>
                                      <p:tavLst>
                                        <p:tav tm="0">
                                          <p:val>
                                            <p:fltVal val="90"/>
                                          </p:val>
                                        </p:tav>
                                        <p:tav tm="100000">
                                          <p:val>
                                            <p:fltVal val="0"/>
                                          </p:val>
                                        </p:tav>
                                      </p:tavLst>
                                    </p:anim>
                                    <p:animEffect transition="in" filter="fade">
                                      <p:cBhvr>
                                        <p:cTn id="59" dur="1000"/>
                                        <p:tgtEl>
                                          <p:spTgt spid="5"/>
                                        </p:tgtEl>
                                      </p:cBhvr>
                                    </p:animEffect>
                                  </p:childTnLst>
                                </p:cTn>
                              </p:par>
                              <p:par>
                                <p:cTn id="60" presetID="31" presetClass="entr" presetSubtype="0" fill="hold"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1000" fill="hold"/>
                                        <p:tgtEl>
                                          <p:spTgt spid="13"/>
                                        </p:tgtEl>
                                        <p:attrNameLst>
                                          <p:attrName>ppt_w</p:attrName>
                                        </p:attrNameLst>
                                      </p:cBhvr>
                                      <p:tavLst>
                                        <p:tav tm="0">
                                          <p:val>
                                            <p:fltVal val="0"/>
                                          </p:val>
                                        </p:tav>
                                        <p:tav tm="100000">
                                          <p:val>
                                            <p:strVal val="#ppt_w"/>
                                          </p:val>
                                        </p:tav>
                                      </p:tavLst>
                                    </p:anim>
                                    <p:anim calcmode="lin" valueType="num">
                                      <p:cBhvr>
                                        <p:cTn id="63" dur="1000" fill="hold"/>
                                        <p:tgtEl>
                                          <p:spTgt spid="13"/>
                                        </p:tgtEl>
                                        <p:attrNameLst>
                                          <p:attrName>ppt_h</p:attrName>
                                        </p:attrNameLst>
                                      </p:cBhvr>
                                      <p:tavLst>
                                        <p:tav tm="0">
                                          <p:val>
                                            <p:fltVal val="0"/>
                                          </p:val>
                                        </p:tav>
                                        <p:tav tm="100000">
                                          <p:val>
                                            <p:strVal val="#ppt_h"/>
                                          </p:val>
                                        </p:tav>
                                      </p:tavLst>
                                    </p:anim>
                                    <p:anim calcmode="lin" valueType="num">
                                      <p:cBhvr>
                                        <p:cTn id="64" dur="1000" fill="hold"/>
                                        <p:tgtEl>
                                          <p:spTgt spid="13"/>
                                        </p:tgtEl>
                                        <p:attrNameLst>
                                          <p:attrName>style.rotation</p:attrName>
                                        </p:attrNameLst>
                                      </p:cBhvr>
                                      <p:tavLst>
                                        <p:tav tm="0">
                                          <p:val>
                                            <p:fltVal val="90"/>
                                          </p:val>
                                        </p:tav>
                                        <p:tav tm="100000">
                                          <p:val>
                                            <p:fltVal val="0"/>
                                          </p:val>
                                        </p:tav>
                                      </p:tavLst>
                                    </p:anim>
                                    <p:animEffect transition="in" filter="fade">
                                      <p:cBhvr>
                                        <p:cTn id="65" dur="1000"/>
                                        <p:tgtEl>
                                          <p:spTgt spid="13"/>
                                        </p:tgtEl>
                                      </p:cBhvr>
                                    </p:animEffect>
                                  </p:childTnLst>
                                </p:cTn>
                              </p:par>
                              <p:par>
                                <p:cTn id="66" presetID="31" presetClass="entr" presetSubtype="0" fill="hold" nodeType="with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1000" fill="hold"/>
                                        <p:tgtEl>
                                          <p:spTgt spid="12"/>
                                        </p:tgtEl>
                                        <p:attrNameLst>
                                          <p:attrName>ppt_w</p:attrName>
                                        </p:attrNameLst>
                                      </p:cBhvr>
                                      <p:tavLst>
                                        <p:tav tm="0">
                                          <p:val>
                                            <p:fltVal val="0"/>
                                          </p:val>
                                        </p:tav>
                                        <p:tav tm="100000">
                                          <p:val>
                                            <p:strVal val="#ppt_w"/>
                                          </p:val>
                                        </p:tav>
                                      </p:tavLst>
                                    </p:anim>
                                    <p:anim calcmode="lin" valueType="num">
                                      <p:cBhvr>
                                        <p:cTn id="69" dur="1000" fill="hold"/>
                                        <p:tgtEl>
                                          <p:spTgt spid="12"/>
                                        </p:tgtEl>
                                        <p:attrNameLst>
                                          <p:attrName>ppt_h</p:attrName>
                                        </p:attrNameLst>
                                      </p:cBhvr>
                                      <p:tavLst>
                                        <p:tav tm="0">
                                          <p:val>
                                            <p:fltVal val="0"/>
                                          </p:val>
                                        </p:tav>
                                        <p:tav tm="100000">
                                          <p:val>
                                            <p:strVal val="#ppt_h"/>
                                          </p:val>
                                        </p:tav>
                                      </p:tavLst>
                                    </p:anim>
                                    <p:anim calcmode="lin" valueType="num">
                                      <p:cBhvr>
                                        <p:cTn id="70" dur="1000" fill="hold"/>
                                        <p:tgtEl>
                                          <p:spTgt spid="12"/>
                                        </p:tgtEl>
                                        <p:attrNameLst>
                                          <p:attrName>style.rotation</p:attrName>
                                        </p:attrNameLst>
                                      </p:cBhvr>
                                      <p:tavLst>
                                        <p:tav tm="0">
                                          <p:val>
                                            <p:fltVal val="90"/>
                                          </p:val>
                                        </p:tav>
                                        <p:tav tm="100000">
                                          <p:val>
                                            <p:fltVal val="0"/>
                                          </p:val>
                                        </p:tav>
                                      </p:tavLst>
                                    </p:anim>
                                    <p:animEffect transition="in" filter="fade">
                                      <p:cBhvr>
                                        <p:cTn id="71" dur="1000"/>
                                        <p:tgtEl>
                                          <p:spTgt spid="12"/>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par>
                                <p:cTn id="80" presetID="10" presetClass="entr" presetSubtype="0" fill="hold" nodeType="with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fade">
                                      <p:cBhvr>
                                        <p:cTn id="82" dur="500"/>
                                        <p:tgtEl>
                                          <p:spTgt spid="54"/>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5"/>
                                        </p:tgtEl>
                                        <p:attrNameLst>
                                          <p:attrName>style.visibility</p:attrName>
                                        </p:attrNameLst>
                                      </p:cBhvr>
                                      <p:to>
                                        <p:strVal val="visible"/>
                                      </p:to>
                                    </p:set>
                                    <p:animEffect transition="in" filter="fade">
                                      <p:cBhvr>
                                        <p:cTn id="85" dur="500"/>
                                        <p:tgtEl>
                                          <p:spTgt spid="55"/>
                                        </p:tgtEl>
                                      </p:cBhvr>
                                    </p:animEffect>
                                  </p:childTnLst>
                                </p:cTn>
                              </p:par>
                              <p:par>
                                <p:cTn id="86" presetID="31" presetClass="entr" presetSubtype="0" fill="hold" nodeType="withEffect">
                                  <p:stCondLst>
                                    <p:cond delay="0"/>
                                  </p:stCondLst>
                                  <p:childTnLst>
                                    <p:set>
                                      <p:cBhvr>
                                        <p:cTn id="87" dur="1" fill="hold">
                                          <p:stCondLst>
                                            <p:cond delay="0"/>
                                          </p:stCondLst>
                                        </p:cTn>
                                        <p:tgtEl>
                                          <p:spTgt spid="81"/>
                                        </p:tgtEl>
                                        <p:attrNameLst>
                                          <p:attrName>style.visibility</p:attrName>
                                        </p:attrNameLst>
                                      </p:cBhvr>
                                      <p:to>
                                        <p:strVal val="visible"/>
                                      </p:to>
                                    </p:set>
                                    <p:anim calcmode="lin" valueType="num">
                                      <p:cBhvr>
                                        <p:cTn id="88" dur="1000" fill="hold"/>
                                        <p:tgtEl>
                                          <p:spTgt spid="81"/>
                                        </p:tgtEl>
                                        <p:attrNameLst>
                                          <p:attrName>ppt_w</p:attrName>
                                        </p:attrNameLst>
                                      </p:cBhvr>
                                      <p:tavLst>
                                        <p:tav tm="0">
                                          <p:val>
                                            <p:fltVal val="0"/>
                                          </p:val>
                                        </p:tav>
                                        <p:tav tm="100000">
                                          <p:val>
                                            <p:strVal val="#ppt_w"/>
                                          </p:val>
                                        </p:tav>
                                      </p:tavLst>
                                    </p:anim>
                                    <p:anim calcmode="lin" valueType="num">
                                      <p:cBhvr>
                                        <p:cTn id="89" dur="1000" fill="hold"/>
                                        <p:tgtEl>
                                          <p:spTgt spid="81"/>
                                        </p:tgtEl>
                                        <p:attrNameLst>
                                          <p:attrName>ppt_h</p:attrName>
                                        </p:attrNameLst>
                                      </p:cBhvr>
                                      <p:tavLst>
                                        <p:tav tm="0">
                                          <p:val>
                                            <p:fltVal val="0"/>
                                          </p:val>
                                        </p:tav>
                                        <p:tav tm="100000">
                                          <p:val>
                                            <p:strVal val="#ppt_h"/>
                                          </p:val>
                                        </p:tav>
                                      </p:tavLst>
                                    </p:anim>
                                    <p:anim calcmode="lin" valueType="num">
                                      <p:cBhvr>
                                        <p:cTn id="90" dur="1000" fill="hold"/>
                                        <p:tgtEl>
                                          <p:spTgt spid="81"/>
                                        </p:tgtEl>
                                        <p:attrNameLst>
                                          <p:attrName>style.rotation</p:attrName>
                                        </p:attrNameLst>
                                      </p:cBhvr>
                                      <p:tavLst>
                                        <p:tav tm="0">
                                          <p:val>
                                            <p:fltVal val="90"/>
                                          </p:val>
                                        </p:tav>
                                        <p:tav tm="100000">
                                          <p:val>
                                            <p:fltVal val="0"/>
                                          </p:val>
                                        </p:tav>
                                      </p:tavLst>
                                    </p:anim>
                                    <p:animEffect transition="in" filter="fade">
                                      <p:cBhvr>
                                        <p:cTn id="91" dur="1000"/>
                                        <p:tgtEl>
                                          <p:spTgt spid="81"/>
                                        </p:tgtEl>
                                      </p:cBhvr>
                                    </p:animEffect>
                                  </p:childTnLst>
                                </p:cTn>
                              </p:par>
                              <p:par>
                                <p:cTn id="92" presetID="8" presetClass="emph" presetSubtype="0" repeatCount="indefinite" fill="hold" nodeType="withEffect">
                                  <p:stCondLst>
                                    <p:cond delay="0"/>
                                  </p:stCondLst>
                                  <p:endCondLst>
                                    <p:cond evt="onNext" delay="0">
                                      <p:tgtEl>
                                        <p:sldTgt/>
                                      </p:tgtEl>
                                    </p:cond>
                                  </p:endCondLst>
                                  <p:childTnLst>
                                    <p:animRot by="21600000">
                                      <p:cBhvr>
                                        <p:cTn id="93" dur="2000" fill="hold"/>
                                        <p:tgtEl>
                                          <p:spTgt spid="81"/>
                                        </p:tgtEl>
                                        <p:attrNameLst>
                                          <p:attrName>r</p:attrName>
                                        </p:attrNameLst>
                                      </p:cBhvr>
                                    </p:animRot>
                                  </p:childTnLst>
                                </p:cTn>
                              </p:par>
                              <p:par>
                                <p:cTn id="94" presetID="10" presetClass="entr" presetSubtype="0" fill="hold" grpId="0" nodeType="withEffect">
                                  <p:stCondLst>
                                    <p:cond delay="0"/>
                                  </p:stCondLst>
                                  <p:childTnLst>
                                    <p:set>
                                      <p:cBhvr>
                                        <p:cTn id="95" dur="1" fill="hold">
                                          <p:stCondLst>
                                            <p:cond delay="0"/>
                                          </p:stCondLst>
                                        </p:cTn>
                                        <p:tgtEl>
                                          <p:spTgt spid="96"/>
                                        </p:tgtEl>
                                        <p:attrNameLst>
                                          <p:attrName>style.visibility</p:attrName>
                                        </p:attrNameLst>
                                      </p:cBhvr>
                                      <p:to>
                                        <p:strVal val="visible"/>
                                      </p:to>
                                    </p:set>
                                    <p:animEffect transition="in" filter="fade">
                                      <p:cBhvr>
                                        <p:cTn id="96" dur="500"/>
                                        <p:tgtEl>
                                          <p:spTgt spid="96"/>
                                        </p:tgtEl>
                                      </p:cBhvr>
                                    </p:animEffect>
                                  </p:childTnLst>
                                </p:cTn>
                              </p:par>
                              <p:par>
                                <p:cTn id="97" presetID="10" presetClass="exit" presetSubtype="0" fill="hold" nodeType="withEffect">
                                  <p:stCondLst>
                                    <p:cond delay="0"/>
                                  </p:stCondLst>
                                  <p:childTnLst>
                                    <p:animEffect transition="out" filter="fade">
                                      <p:cBhvr>
                                        <p:cTn id="98" dur="500"/>
                                        <p:tgtEl>
                                          <p:spTgt spid="45"/>
                                        </p:tgtEl>
                                      </p:cBhvr>
                                    </p:animEffect>
                                    <p:set>
                                      <p:cBhvr>
                                        <p:cTn id="99" dur="1" fill="hold">
                                          <p:stCondLst>
                                            <p:cond delay="499"/>
                                          </p:stCondLst>
                                        </p:cTn>
                                        <p:tgtEl>
                                          <p:spTgt spid="45"/>
                                        </p:tgtEl>
                                        <p:attrNameLst>
                                          <p:attrName>style.visibility</p:attrName>
                                        </p:attrNameLst>
                                      </p:cBhvr>
                                      <p:to>
                                        <p:strVal val="hidden"/>
                                      </p:to>
                                    </p:set>
                                  </p:childTnLst>
                                </p:cTn>
                              </p:par>
                              <p:par>
                                <p:cTn id="100" presetID="10" presetClass="exit" presetSubtype="0" fill="hold" grpId="1" nodeType="withEffect">
                                  <p:stCondLst>
                                    <p:cond delay="0"/>
                                  </p:stCondLst>
                                  <p:childTnLst>
                                    <p:animEffect transition="out" filter="fade">
                                      <p:cBhvr>
                                        <p:cTn id="101" dur="500"/>
                                        <p:tgtEl>
                                          <p:spTgt spid="49"/>
                                        </p:tgtEl>
                                      </p:cBhvr>
                                    </p:animEffect>
                                    <p:set>
                                      <p:cBhvr>
                                        <p:cTn id="102" dur="1" fill="hold">
                                          <p:stCondLst>
                                            <p:cond delay="499"/>
                                          </p:stCondLst>
                                        </p:cTn>
                                        <p:tgtEl>
                                          <p:spTgt spid="49"/>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51"/>
                                        </p:tgtEl>
                                      </p:cBhvr>
                                    </p:animEffect>
                                    <p:set>
                                      <p:cBhvr>
                                        <p:cTn id="105" dur="1" fill="hold">
                                          <p:stCondLst>
                                            <p:cond delay="499"/>
                                          </p:stCondLst>
                                        </p:cTn>
                                        <p:tgtEl>
                                          <p:spTgt spid="51"/>
                                        </p:tgtEl>
                                        <p:attrNameLst>
                                          <p:attrName>style.visibility</p:attrName>
                                        </p:attrNameLst>
                                      </p:cBhvr>
                                      <p:to>
                                        <p:strVal val="hidden"/>
                                      </p:to>
                                    </p:set>
                                  </p:childTnLst>
                                </p:cTn>
                              </p:par>
                              <p:par>
                                <p:cTn id="106" presetID="10" presetClass="exit" presetSubtype="0" fill="hold" nodeType="withEffect">
                                  <p:stCondLst>
                                    <p:cond delay="0"/>
                                  </p:stCondLst>
                                  <p:childTnLst>
                                    <p:animEffect transition="out" filter="fade">
                                      <p:cBhvr>
                                        <p:cTn id="107" dur="500"/>
                                        <p:tgtEl>
                                          <p:spTgt spid="50"/>
                                        </p:tgtEl>
                                      </p:cBhvr>
                                    </p:animEffect>
                                    <p:set>
                                      <p:cBhvr>
                                        <p:cTn id="108" dur="1" fill="hold">
                                          <p:stCondLst>
                                            <p:cond delay="499"/>
                                          </p:stCondLst>
                                        </p:cTn>
                                        <p:tgtEl>
                                          <p:spTgt spid="50"/>
                                        </p:tgtEl>
                                        <p:attrNameLst>
                                          <p:attrName>style.visibility</p:attrName>
                                        </p:attrNameLst>
                                      </p:cBhvr>
                                      <p:to>
                                        <p:strVal val="hidden"/>
                                      </p:to>
                                    </p:set>
                                  </p:childTnLst>
                                </p:cTn>
                              </p:par>
                              <p:par>
                                <p:cTn id="109" presetID="10" presetClass="exit" presetSubtype="0" fill="hold" grpId="1" nodeType="withEffect">
                                  <p:stCondLst>
                                    <p:cond delay="0"/>
                                  </p:stCondLst>
                                  <p:childTnLst>
                                    <p:animEffect transition="out" filter="fade">
                                      <p:cBhvr>
                                        <p:cTn id="110" dur="500"/>
                                        <p:tgtEl>
                                          <p:spTgt spid="95"/>
                                        </p:tgtEl>
                                      </p:cBhvr>
                                    </p:animEffect>
                                    <p:set>
                                      <p:cBhvr>
                                        <p:cTn id="111" dur="1" fill="hold">
                                          <p:stCondLst>
                                            <p:cond delay="499"/>
                                          </p:stCondLst>
                                        </p:cTn>
                                        <p:tgtEl>
                                          <p:spTgt spid="95"/>
                                        </p:tgtEl>
                                        <p:attrNameLst>
                                          <p:attrName>style.visibility</p:attrName>
                                        </p:attrNameLst>
                                      </p:cBhvr>
                                      <p:to>
                                        <p:strVal val="hidden"/>
                                      </p:to>
                                    </p:set>
                                  </p:childTnLst>
                                </p:cTn>
                              </p:par>
                              <p:par>
                                <p:cTn id="112" presetID="10" presetClass="exit" presetSubtype="0" fill="hold" nodeType="withEffect">
                                  <p:stCondLst>
                                    <p:cond delay="0"/>
                                  </p:stCondLst>
                                  <p:childTnLst>
                                    <p:animEffect transition="out" filter="fade">
                                      <p:cBhvr>
                                        <p:cTn id="113" dur="500"/>
                                        <p:tgtEl>
                                          <p:spTgt spid="80"/>
                                        </p:tgtEl>
                                      </p:cBhvr>
                                    </p:animEffect>
                                    <p:set>
                                      <p:cBhvr>
                                        <p:cTn id="114" dur="1" fill="hold">
                                          <p:stCondLst>
                                            <p:cond delay="499"/>
                                          </p:stCondLst>
                                        </p:cTn>
                                        <p:tgtEl>
                                          <p:spTgt spid="80"/>
                                        </p:tgtEl>
                                        <p:attrNameLst>
                                          <p:attrName>style.visibility</p:attrName>
                                        </p:attrNameLst>
                                      </p:cBhvr>
                                      <p:to>
                                        <p:strVal val="hidden"/>
                                      </p:to>
                                    </p:set>
                                  </p:childTnLst>
                                </p:cTn>
                              </p:par>
                              <p:par>
                                <p:cTn id="115" presetID="31" presetClass="entr" presetSubtype="0" fill="hold" nodeType="withEffect">
                                  <p:stCondLst>
                                    <p:cond delay="0"/>
                                  </p:stCondLst>
                                  <p:childTnLst>
                                    <p:set>
                                      <p:cBhvr>
                                        <p:cTn id="116" dur="1" fill="hold">
                                          <p:stCondLst>
                                            <p:cond delay="0"/>
                                          </p:stCondLst>
                                        </p:cTn>
                                        <p:tgtEl>
                                          <p:spTgt spid="10"/>
                                        </p:tgtEl>
                                        <p:attrNameLst>
                                          <p:attrName>style.visibility</p:attrName>
                                        </p:attrNameLst>
                                      </p:cBhvr>
                                      <p:to>
                                        <p:strVal val="visible"/>
                                      </p:to>
                                    </p:set>
                                    <p:anim calcmode="lin" valueType="num">
                                      <p:cBhvr>
                                        <p:cTn id="117" dur="1000" fill="hold"/>
                                        <p:tgtEl>
                                          <p:spTgt spid="10"/>
                                        </p:tgtEl>
                                        <p:attrNameLst>
                                          <p:attrName>ppt_w</p:attrName>
                                        </p:attrNameLst>
                                      </p:cBhvr>
                                      <p:tavLst>
                                        <p:tav tm="0">
                                          <p:val>
                                            <p:fltVal val="0"/>
                                          </p:val>
                                        </p:tav>
                                        <p:tav tm="100000">
                                          <p:val>
                                            <p:strVal val="#ppt_w"/>
                                          </p:val>
                                        </p:tav>
                                      </p:tavLst>
                                    </p:anim>
                                    <p:anim calcmode="lin" valueType="num">
                                      <p:cBhvr>
                                        <p:cTn id="118" dur="1000" fill="hold"/>
                                        <p:tgtEl>
                                          <p:spTgt spid="10"/>
                                        </p:tgtEl>
                                        <p:attrNameLst>
                                          <p:attrName>ppt_h</p:attrName>
                                        </p:attrNameLst>
                                      </p:cBhvr>
                                      <p:tavLst>
                                        <p:tav tm="0">
                                          <p:val>
                                            <p:fltVal val="0"/>
                                          </p:val>
                                        </p:tav>
                                        <p:tav tm="100000">
                                          <p:val>
                                            <p:strVal val="#ppt_h"/>
                                          </p:val>
                                        </p:tav>
                                      </p:tavLst>
                                    </p:anim>
                                    <p:anim calcmode="lin" valueType="num">
                                      <p:cBhvr>
                                        <p:cTn id="119" dur="1000" fill="hold"/>
                                        <p:tgtEl>
                                          <p:spTgt spid="10"/>
                                        </p:tgtEl>
                                        <p:attrNameLst>
                                          <p:attrName>style.rotation</p:attrName>
                                        </p:attrNameLst>
                                      </p:cBhvr>
                                      <p:tavLst>
                                        <p:tav tm="0">
                                          <p:val>
                                            <p:fltVal val="90"/>
                                          </p:val>
                                        </p:tav>
                                        <p:tav tm="100000">
                                          <p:val>
                                            <p:fltVal val="0"/>
                                          </p:val>
                                        </p:tav>
                                      </p:tavLst>
                                    </p:anim>
                                    <p:animEffect transition="in" filter="fade">
                                      <p:cBhvr>
                                        <p:cTn id="120" dur="1000"/>
                                        <p:tgtEl>
                                          <p:spTgt spid="10"/>
                                        </p:tgtEl>
                                      </p:cBhvr>
                                    </p:animEffect>
                                  </p:childTnLst>
                                </p:cTn>
                              </p:par>
                              <p:par>
                                <p:cTn id="121" presetID="31" presetClass="entr" presetSubtype="0" fill="hold" nodeType="withEffect">
                                  <p:stCondLst>
                                    <p:cond delay="0"/>
                                  </p:stCondLst>
                                  <p:childTnLst>
                                    <p:set>
                                      <p:cBhvr>
                                        <p:cTn id="122" dur="1" fill="hold">
                                          <p:stCondLst>
                                            <p:cond delay="0"/>
                                          </p:stCondLst>
                                        </p:cTn>
                                        <p:tgtEl>
                                          <p:spTgt spid="9"/>
                                        </p:tgtEl>
                                        <p:attrNameLst>
                                          <p:attrName>style.visibility</p:attrName>
                                        </p:attrNameLst>
                                      </p:cBhvr>
                                      <p:to>
                                        <p:strVal val="visible"/>
                                      </p:to>
                                    </p:set>
                                    <p:anim calcmode="lin" valueType="num">
                                      <p:cBhvr>
                                        <p:cTn id="123" dur="1000" fill="hold"/>
                                        <p:tgtEl>
                                          <p:spTgt spid="9"/>
                                        </p:tgtEl>
                                        <p:attrNameLst>
                                          <p:attrName>ppt_w</p:attrName>
                                        </p:attrNameLst>
                                      </p:cBhvr>
                                      <p:tavLst>
                                        <p:tav tm="0">
                                          <p:val>
                                            <p:fltVal val="0"/>
                                          </p:val>
                                        </p:tav>
                                        <p:tav tm="100000">
                                          <p:val>
                                            <p:strVal val="#ppt_w"/>
                                          </p:val>
                                        </p:tav>
                                      </p:tavLst>
                                    </p:anim>
                                    <p:anim calcmode="lin" valueType="num">
                                      <p:cBhvr>
                                        <p:cTn id="124" dur="1000" fill="hold"/>
                                        <p:tgtEl>
                                          <p:spTgt spid="9"/>
                                        </p:tgtEl>
                                        <p:attrNameLst>
                                          <p:attrName>ppt_h</p:attrName>
                                        </p:attrNameLst>
                                      </p:cBhvr>
                                      <p:tavLst>
                                        <p:tav tm="0">
                                          <p:val>
                                            <p:fltVal val="0"/>
                                          </p:val>
                                        </p:tav>
                                        <p:tav tm="100000">
                                          <p:val>
                                            <p:strVal val="#ppt_h"/>
                                          </p:val>
                                        </p:tav>
                                      </p:tavLst>
                                    </p:anim>
                                    <p:anim calcmode="lin" valueType="num">
                                      <p:cBhvr>
                                        <p:cTn id="125" dur="1000" fill="hold"/>
                                        <p:tgtEl>
                                          <p:spTgt spid="9"/>
                                        </p:tgtEl>
                                        <p:attrNameLst>
                                          <p:attrName>style.rotation</p:attrName>
                                        </p:attrNameLst>
                                      </p:cBhvr>
                                      <p:tavLst>
                                        <p:tav tm="0">
                                          <p:val>
                                            <p:fltVal val="90"/>
                                          </p:val>
                                        </p:tav>
                                        <p:tav tm="100000">
                                          <p:val>
                                            <p:fltVal val="0"/>
                                          </p:val>
                                        </p:tav>
                                      </p:tavLst>
                                    </p:anim>
                                    <p:animEffect transition="in" filter="fade">
                                      <p:cBhvr>
                                        <p:cTn id="126" dur="1000"/>
                                        <p:tgtEl>
                                          <p:spTgt spid="9"/>
                                        </p:tgtEl>
                                      </p:cBhvr>
                                    </p:animEffect>
                                  </p:childTnLst>
                                </p:cTn>
                              </p:par>
                              <p:par>
                                <p:cTn id="127" presetID="31" presetClass="entr" presetSubtype="0" fill="hold" nodeType="withEffect">
                                  <p:stCondLst>
                                    <p:cond delay="0"/>
                                  </p:stCondLst>
                                  <p:childTnLst>
                                    <p:set>
                                      <p:cBhvr>
                                        <p:cTn id="128" dur="1" fill="hold">
                                          <p:stCondLst>
                                            <p:cond delay="0"/>
                                          </p:stCondLst>
                                        </p:cTn>
                                        <p:tgtEl>
                                          <p:spTgt spid="8"/>
                                        </p:tgtEl>
                                        <p:attrNameLst>
                                          <p:attrName>style.visibility</p:attrName>
                                        </p:attrNameLst>
                                      </p:cBhvr>
                                      <p:to>
                                        <p:strVal val="visible"/>
                                      </p:to>
                                    </p:set>
                                    <p:anim calcmode="lin" valueType="num">
                                      <p:cBhvr>
                                        <p:cTn id="129" dur="1000" fill="hold"/>
                                        <p:tgtEl>
                                          <p:spTgt spid="8"/>
                                        </p:tgtEl>
                                        <p:attrNameLst>
                                          <p:attrName>ppt_w</p:attrName>
                                        </p:attrNameLst>
                                      </p:cBhvr>
                                      <p:tavLst>
                                        <p:tav tm="0">
                                          <p:val>
                                            <p:fltVal val="0"/>
                                          </p:val>
                                        </p:tav>
                                        <p:tav tm="100000">
                                          <p:val>
                                            <p:strVal val="#ppt_w"/>
                                          </p:val>
                                        </p:tav>
                                      </p:tavLst>
                                    </p:anim>
                                    <p:anim calcmode="lin" valueType="num">
                                      <p:cBhvr>
                                        <p:cTn id="130" dur="1000" fill="hold"/>
                                        <p:tgtEl>
                                          <p:spTgt spid="8"/>
                                        </p:tgtEl>
                                        <p:attrNameLst>
                                          <p:attrName>ppt_h</p:attrName>
                                        </p:attrNameLst>
                                      </p:cBhvr>
                                      <p:tavLst>
                                        <p:tav tm="0">
                                          <p:val>
                                            <p:fltVal val="0"/>
                                          </p:val>
                                        </p:tav>
                                        <p:tav tm="100000">
                                          <p:val>
                                            <p:strVal val="#ppt_h"/>
                                          </p:val>
                                        </p:tav>
                                      </p:tavLst>
                                    </p:anim>
                                    <p:anim calcmode="lin" valueType="num">
                                      <p:cBhvr>
                                        <p:cTn id="131" dur="1000" fill="hold"/>
                                        <p:tgtEl>
                                          <p:spTgt spid="8"/>
                                        </p:tgtEl>
                                        <p:attrNameLst>
                                          <p:attrName>style.rotation</p:attrName>
                                        </p:attrNameLst>
                                      </p:cBhvr>
                                      <p:tavLst>
                                        <p:tav tm="0">
                                          <p:val>
                                            <p:fltVal val="90"/>
                                          </p:val>
                                        </p:tav>
                                        <p:tav tm="100000">
                                          <p:val>
                                            <p:fltVal val="0"/>
                                          </p:val>
                                        </p:tav>
                                      </p:tavLst>
                                    </p:anim>
                                    <p:animEffect transition="in" filter="fade">
                                      <p:cBhvr>
                                        <p:cTn id="132" dur="1000"/>
                                        <p:tgtEl>
                                          <p:spTgt spid="8"/>
                                        </p:tgtEl>
                                      </p:cBhvr>
                                    </p:animEffect>
                                  </p:childTnLst>
                                </p:cTn>
                              </p:par>
                              <p:par>
                                <p:cTn id="133" presetID="31" presetClass="entr" presetSubtype="0" fill="hold" nodeType="withEffect">
                                  <p:stCondLst>
                                    <p:cond delay="0"/>
                                  </p:stCondLst>
                                  <p:childTnLst>
                                    <p:set>
                                      <p:cBhvr>
                                        <p:cTn id="134" dur="1" fill="hold">
                                          <p:stCondLst>
                                            <p:cond delay="0"/>
                                          </p:stCondLst>
                                        </p:cTn>
                                        <p:tgtEl>
                                          <p:spTgt spid="7"/>
                                        </p:tgtEl>
                                        <p:attrNameLst>
                                          <p:attrName>style.visibility</p:attrName>
                                        </p:attrNameLst>
                                      </p:cBhvr>
                                      <p:to>
                                        <p:strVal val="visible"/>
                                      </p:to>
                                    </p:set>
                                    <p:anim calcmode="lin" valueType="num">
                                      <p:cBhvr>
                                        <p:cTn id="135" dur="1000" fill="hold"/>
                                        <p:tgtEl>
                                          <p:spTgt spid="7"/>
                                        </p:tgtEl>
                                        <p:attrNameLst>
                                          <p:attrName>ppt_w</p:attrName>
                                        </p:attrNameLst>
                                      </p:cBhvr>
                                      <p:tavLst>
                                        <p:tav tm="0">
                                          <p:val>
                                            <p:fltVal val="0"/>
                                          </p:val>
                                        </p:tav>
                                        <p:tav tm="100000">
                                          <p:val>
                                            <p:strVal val="#ppt_w"/>
                                          </p:val>
                                        </p:tav>
                                      </p:tavLst>
                                    </p:anim>
                                    <p:anim calcmode="lin" valueType="num">
                                      <p:cBhvr>
                                        <p:cTn id="136" dur="1000" fill="hold"/>
                                        <p:tgtEl>
                                          <p:spTgt spid="7"/>
                                        </p:tgtEl>
                                        <p:attrNameLst>
                                          <p:attrName>ppt_h</p:attrName>
                                        </p:attrNameLst>
                                      </p:cBhvr>
                                      <p:tavLst>
                                        <p:tav tm="0">
                                          <p:val>
                                            <p:fltVal val="0"/>
                                          </p:val>
                                        </p:tav>
                                        <p:tav tm="100000">
                                          <p:val>
                                            <p:strVal val="#ppt_h"/>
                                          </p:val>
                                        </p:tav>
                                      </p:tavLst>
                                    </p:anim>
                                    <p:anim calcmode="lin" valueType="num">
                                      <p:cBhvr>
                                        <p:cTn id="137" dur="1000" fill="hold"/>
                                        <p:tgtEl>
                                          <p:spTgt spid="7"/>
                                        </p:tgtEl>
                                        <p:attrNameLst>
                                          <p:attrName>style.rotation</p:attrName>
                                        </p:attrNameLst>
                                      </p:cBhvr>
                                      <p:tavLst>
                                        <p:tav tm="0">
                                          <p:val>
                                            <p:fltVal val="90"/>
                                          </p:val>
                                        </p:tav>
                                        <p:tav tm="100000">
                                          <p:val>
                                            <p:fltVal val="0"/>
                                          </p:val>
                                        </p:tav>
                                      </p:tavLst>
                                    </p:anim>
                                    <p:animEffect transition="in" filter="fade">
                                      <p:cBhvr>
                                        <p:cTn id="138" dur="1000"/>
                                        <p:tgtEl>
                                          <p:spTgt spid="7"/>
                                        </p:tgtEl>
                                      </p:cBhvr>
                                    </p:animEffect>
                                  </p:childTnLst>
                                </p:cTn>
                              </p:par>
                              <p:par>
                                <p:cTn id="139" presetID="31" presetClass="entr" presetSubtype="0" fill="hold" nodeType="withEffect">
                                  <p:stCondLst>
                                    <p:cond delay="0"/>
                                  </p:stCondLst>
                                  <p:childTnLst>
                                    <p:set>
                                      <p:cBhvr>
                                        <p:cTn id="140" dur="1" fill="hold">
                                          <p:stCondLst>
                                            <p:cond delay="0"/>
                                          </p:stCondLst>
                                        </p:cTn>
                                        <p:tgtEl>
                                          <p:spTgt spid="17"/>
                                        </p:tgtEl>
                                        <p:attrNameLst>
                                          <p:attrName>style.visibility</p:attrName>
                                        </p:attrNameLst>
                                      </p:cBhvr>
                                      <p:to>
                                        <p:strVal val="visible"/>
                                      </p:to>
                                    </p:set>
                                    <p:anim calcmode="lin" valueType="num">
                                      <p:cBhvr>
                                        <p:cTn id="141" dur="1000" fill="hold"/>
                                        <p:tgtEl>
                                          <p:spTgt spid="17"/>
                                        </p:tgtEl>
                                        <p:attrNameLst>
                                          <p:attrName>ppt_w</p:attrName>
                                        </p:attrNameLst>
                                      </p:cBhvr>
                                      <p:tavLst>
                                        <p:tav tm="0">
                                          <p:val>
                                            <p:fltVal val="0"/>
                                          </p:val>
                                        </p:tav>
                                        <p:tav tm="100000">
                                          <p:val>
                                            <p:strVal val="#ppt_w"/>
                                          </p:val>
                                        </p:tav>
                                      </p:tavLst>
                                    </p:anim>
                                    <p:anim calcmode="lin" valueType="num">
                                      <p:cBhvr>
                                        <p:cTn id="142" dur="1000" fill="hold"/>
                                        <p:tgtEl>
                                          <p:spTgt spid="17"/>
                                        </p:tgtEl>
                                        <p:attrNameLst>
                                          <p:attrName>ppt_h</p:attrName>
                                        </p:attrNameLst>
                                      </p:cBhvr>
                                      <p:tavLst>
                                        <p:tav tm="0">
                                          <p:val>
                                            <p:fltVal val="0"/>
                                          </p:val>
                                        </p:tav>
                                        <p:tav tm="100000">
                                          <p:val>
                                            <p:strVal val="#ppt_h"/>
                                          </p:val>
                                        </p:tav>
                                      </p:tavLst>
                                    </p:anim>
                                    <p:anim calcmode="lin" valueType="num">
                                      <p:cBhvr>
                                        <p:cTn id="143" dur="1000" fill="hold"/>
                                        <p:tgtEl>
                                          <p:spTgt spid="17"/>
                                        </p:tgtEl>
                                        <p:attrNameLst>
                                          <p:attrName>style.rotation</p:attrName>
                                        </p:attrNameLst>
                                      </p:cBhvr>
                                      <p:tavLst>
                                        <p:tav tm="0">
                                          <p:val>
                                            <p:fltVal val="90"/>
                                          </p:val>
                                        </p:tav>
                                        <p:tav tm="100000">
                                          <p:val>
                                            <p:fltVal val="0"/>
                                          </p:val>
                                        </p:tav>
                                      </p:tavLst>
                                    </p:anim>
                                    <p:animEffect transition="in" filter="fade">
                                      <p:cBhvr>
                                        <p:cTn id="144" dur="1000"/>
                                        <p:tgtEl>
                                          <p:spTgt spid="17"/>
                                        </p:tgtEl>
                                      </p:cBhvr>
                                    </p:animEffect>
                                  </p:childTnLst>
                                </p:cTn>
                              </p:par>
                              <p:par>
                                <p:cTn id="145" presetID="31" presetClass="entr" presetSubtype="0" fill="hold" nodeType="withEffect">
                                  <p:stCondLst>
                                    <p:cond delay="0"/>
                                  </p:stCondLst>
                                  <p:childTnLst>
                                    <p:set>
                                      <p:cBhvr>
                                        <p:cTn id="146" dur="1" fill="hold">
                                          <p:stCondLst>
                                            <p:cond delay="0"/>
                                          </p:stCondLst>
                                        </p:cTn>
                                        <p:tgtEl>
                                          <p:spTgt spid="16"/>
                                        </p:tgtEl>
                                        <p:attrNameLst>
                                          <p:attrName>style.visibility</p:attrName>
                                        </p:attrNameLst>
                                      </p:cBhvr>
                                      <p:to>
                                        <p:strVal val="visible"/>
                                      </p:to>
                                    </p:set>
                                    <p:anim calcmode="lin" valueType="num">
                                      <p:cBhvr>
                                        <p:cTn id="147" dur="1000" fill="hold"/>
                                        <p:tgtEl>
                                          <p:spTgt spid="16"/>
                                        </p:tgtEl>
                                        <p:attrNameLst>
                                          <p:attrName>ppt_w</p:attrName>
                                        </p:attrNameLst>
                                      </p:cBhvr>
                                      <p:tavLst>
                                        <p:tav tm="0">
                                          <p:val>
                                            <p:fltVal val="0"/>
                                          </p:val>
                                        </p:tav>
                                        <p:tav tm="100000">
                                          <p:val>
                                            <p:strVal val="#ppt_w"/>
                                          </p:val>
                                        </p:tav>
                                      </p:tavLst>
                                    </p:anim>
                                    <p:anim calcmode="lin" valueType="num">
                                      <p:cBhvr>
                                        <p:cTn id="148" dur="1000" fill="hold"/>
                                        <p:tgtEl>
                                          <p:spTgt spid="16"/>
                                        </p:tgtEl>
                                        <p:attrNameLst>
                                          <p:attrName>ppt_h</p:attrName>
                                        </p:attrNameLst>
                                      </p:cBhvr>
                                      <p:tavLst>
                                        <p:tav tm="0">
                                          <p:val>
                                            <p:fltVal val="0"/>
                                          </p:val>
                                        </p:tav>
                                        <p:tav tm="100000">
                                          <p:val>
                                            <p:strVal val="#ppt_h"/>
                                          </p:val>
                                        </p:tav>
                                      </p:tavLst>
                                    </p:anim>
                                    <p:anim calcmode="lin" valueType="num">
                                      <p:cBhvr>
                                        <p:cTn id="149" dur="1000" fill="hold"/>
                                        <p:tgtEl>
                                          <p:spTgt spid="16"/>
                                        </p:tgtEl>
                                        <p:attrNameLst>
                                          <p:attrName>style.rotation</p:attrName>
                                        </p:attrNameLst>
                                      </p:cBhvr>
                                      <p:tavLst>
                                        <p:tav tm="0">
                                          <p:val>
                                            <p:fltVal val="90"/>
                                          </p:val>
                                        </p:tav>
                                        <p:tav tm="100000">
                                          <p:val>
                                            <p:fltVal val="0"/>
                                          </p:val>
                                        </p:tav>
                                      </p:tavLst>
                                    </p:anim>
                                    <p:animEffect transition="in" filter="fade">
                                      <p:cBhvr>
                                        <p:cTn id="150" dur="1000"/>
                                        <p:tgtEl>
                                          <p:spTgt spid="16"/>
                                        </p:tgtEl>
                                      </p:cBhvr>
                                    </p:animEffect>
                                  </p:childTnLst>
                                </p:cTn>
                              </p:par>
                              <p:par>
                                <p:cTn id="151" presetID="31" presetClass="entr" presetSubtype="0" fill="hold" nodeType="withEffect">
                                  <p:stCondLst>
                                    <p:cond delay="0"/>
                                  </p:stCondLst>
                                  <p:childTnLst>
                                    <p:set>
                                      <p:cBhvr>
                                        <p:cTn id="152" dur="1" fill="hold">
                                          <p:stCondLst>
                                            <p:cond delay="0"/>
                                          </p:stCondLst>
                                        </p:cTn>
                                        <p:tgtEl>
                                          <p:spTgt spid="15"/>
                                        </p:tgtEl>
                                        <p:attrNameLst>
                                          <p:attrName>style.visibility</p:attrName>
                                        </p:attrNameLst>
                                      </p:cBhvr>
                                      <p:to>
                                        <p:strVal val="visible"/>
                                      </p:to>
                                    </p:set>
                                    <p:anim calcmode="lin" valueType="num">
                                      <p:cBhvr>
                                        <p:cTn id="153" dur="1000" fill="hold"/>
                                        <p:tgtEl>
                                          <p:spTgt spid="15"/>
                                        </p:tgtEl>
                                        <p:attrNameLst>
                                          <p:attrName>ppt_w</p:attrName>
                                        </p:attrNameLst>
                                      </p:cBhvr>
                                      <p:tavLst>
                                        <p:tav tm="0">
                                          <p:val>
                                            <p:fltVal val="0"/>
                                          </p:val>
                                        </p:tav>
                                        <p:tav tm="100000">
                                          <p:val>
                                            <p:strVal val="#ppt_w"/>
                                          </p:val>
                                        </p:tav>
                                      </p:tavLst>
                                    </p:anim>
                                    <p:anim calcmode="lin" valueType="num">
                                      <p:cBhvr>
                                        <p:cTn id="154" dur="1000" fill="hold"/>
                                        <p:tgtEl>
                                          <p:spTgt spid="15"/>
                                        </p:tgtEl>
                                        <p:attrNameLst>
                                          <p:attrName>ppt_h</p:attrName>
                                        </p:attrNameLst>
                                      </p:cBhvr>
                                      <p:tavLst>
                                        <p:tav tm="0">
                                          <p:val>
                                            <p:fltVal val="0"/>
                                          </p:val>
                                        </p:tav>
                                        <p:tav tm="100000">
                                          <p:val>
                                            <p:strVal val="#ppt_h"/>
                                          </p:val>
                                        </p:tav>
                                      </p:tavLst>
                                    </p:anim>
                                    <p:anim calcmode="lin" valueType="num">
                                      <p:cBhvr>
                                        <p:cTn id="155" dur="1000" fill="hold"/>
                                        <p:tgtEl>
                                          <p:spTgt spid="15"/>
                                        </p:tgtEl>
                                        <p:attrNameLst>
                                          <p:attrName>style.rotation</p:attrName>
                                        </p:attrNameLst>
                                      </p:cBhvr>
                                      <p:tavLst>
                                        <p:tav tm="0">
                                          <p:val>
                                            <p:fltVal val="90"/>
                                          </p:val>
                                        </p:tav>
                                        <p:tav tm="100000">
                                          <p:val>
                                            <p:fltVal val="0"/>
                                          </p:val>
                                        </p:tav>
                                      </p:tavLst>
                                    </p:anim>
                                    <p:animEffect transition="in" filter="fade">
                                      <p:cBhvr>
                                        <p:cTn id="156" dur="1000"/>
                                        <p:tgtEl>
                                          <p:spTgt spid="15"/>
                                        </p:tgtEl>
                                      </p:cBhvr>
                                    </p:animEffect>
                                  </p:childTnLst>
                                </p:cTn>
                              </p:par>
                              <p:par>
                                <p:cTn id="157" presetID="31" presetClass="entr" presetSubtype="0" fill="hold" nodeType="withEffect">
                                  <p:stCondLst>
                                    <p:cond delay="0"/>
                                  </p:stCondLst>
                                  <p:childTnLst>
                                    <p:set>
                                      <p:cBhvr>
                                        <p:cTn id="158" dur="1" fill="hold">
                                          <p:stCondLst>
                                            <p:cond delay="0"/>
                                          </p:stCondLst>
                                        </p:cTn>
                                        <p:tgtEl>
                                          <p:spTgt spid="14"/>
                                        </p:tgtEl>
                                        <p:attrNameLst>
                                          <p:attrName>style.visibility</p:attrName>
                                        </p:attrNameLst>
                                      </p:cBhvr>
                                      <p:to>
                                        <p:strVal val="visible"/>
                                      </p:to>
                                    </p:set>
                                    <p:anim calcmode="lin" valueType="num">
                                      <p:cBhvr>
                                        <p:cTn id="159" dur="1000" fill="hold"/>
                                        <p:tgtEl>
                                          <p:spTgt spid="14"/>
                                        </p:tgtEl>
                                        <p:attrNameLst>
                                          <p:attrName>ppt_w</p:attrName>
                                        </p:attrNameLst>
                                      </p:cBhvr>
                                      <p:tavLst>
                                        <p:tav tm="0">
                                          <p:val>
                                            <p:fltVal val="0"/>
                                          </p:val>
                                        </p:tav>
                                        <p:tav tm="100000">
                                          <p:val>
                                            <p:strVal val="#ppt_w"/>
                                          </p:val>
                                        </p:tav>
                                      </p:tavLst>
                                    </p:anim>
                                    <p:anim calcmode="lin" valueType="num">
                                      <p:cBhvr>
                                        <p:cTn id="160" dur="1000" fill="hold"/>
                                        <p:tgtEl>
                                          <p:spTgt spid="14"/>
                                        </p:tgtEl>
                                        <p:attrNameLst>
                                          <p:attrName>ppt_h</p:attrName>
                                        </p:attrNameLst>
                                      </p:cBhvr>
                                      <p:tavLst>
                                        <p:tav tm="0">
                                          <p:val>
                                            <p:fltVal val="0"/>
                                          </p:val>
                                        </p:tav>
                                        <p:tav tm="100000">
                                          <p:val>
                                            <p:strVal val="#ppt_h"/>
                                          </p:val>
                                        </p:tav>
                                      </p:tavLst>
                                    </p:anim>
                                    <p:anim calcmode="lin" valueType="num">
                                      <p:cBhvr>
                                        <p:cTn id="161" dur="1000" fill="hold"/>
                                        <p:tgtEl>
                                          <p:spTgt spid="14"/>
                                        </p:tgtEl>
                                        <p:attrNameLst>
                                          <p:attrName>style.rotation</p:attrName>
                                        </p:attrNameLst>
                                      </p:cBhvr>
                                      <p:tavLst>
                                        <p:tav tm="0">
                                          <p:val>
                                            <p:fltVal val="90"/>
                                          </p:val>
                                        </p:tav>
                                        <p:tav tm="100000">
                                          <p:val>
                                            <p:fltVal val="0"/>
                                          </p:val>
                                        </p:tav>
                                      </p:tavLst>
                                    </p:anim>
                                    <p:animEffect transition="in" filter="fade">
                                      <p:cBhvr>
                                        <p:cTn id="162" dur="1000"/>
                                        <p:tgtEl>
                                          <p:spTgt spid="14"/>
                                        </p:tgtEl>
                                      </p:cBhvr>
                                    </p:animEffect>
                                  </p:childTnLst>
                                </p:cTn>
                              </p:par>
                            </p:childTnLst>
                          </p:cTn>
                        </p:par>
                      </p:childTnLst>
                    </p:cTn>
                  </p:par>
                  <p:par>
                    <p:cTn id="163" fill="hold">
                      <p:stCondLst>
                        <p:cond delay="indefinite"/>
                      </p:stCondLst>
                      <p:childTnLst>
                        <p:par>
                          <p:cTn id="164" fill="hold">
                            <p:stCondLst>
                              <p:cond delay="0"/>
                            </p:stCondLst>
                            <p:childTnLst>
                              <p:par>
                                <p:cTn id="165" presetID="10" presetClass="entr" presetSubtype="0" fill="hold" nodeType="clickEffect">
                                  <p:stCondLst>
                                    <p:cond delay="0"/>
                                  </p:stCondLst>
                                  <p:childTnLst>
                                    <p:set>
                                      <p:cBhvr>
                                        <p:cTn id="166" dur="1" fill="hold">
                                          <p:stCondLst>
                                            <p:cond delay="0"/>
                                          </p:stCondLst>
                                        </p:cTn>
                                        <p:tgtEl>
                                          <p:spTgt spid="2"/>
                                        </p:tgtEl>
                                        <p:attrNameLst>
                                          <p:attrName>style.visibility</p:attrName>
                                        </p:attrNameLst>
                                      </p:cBhvr>
                                      <p:to>
                                        <p:strVal val="visible"/>
                                      </p:to>
                                    </p:set>
                                    <p:animEffect transition="in" filter="fade">
                                      <p:cBhvr>
                                        <p:cTn id="167" dur="500"/>
                                        <p:tgtEl>
                                          <p:spTgt spid="2"/>
                                        </p:tgtEl>
                                      </p:cBhvr>
                                    </p:animEffect>
                                  </p:childTnLst>
                                </p:cTn>
                              </p:par>
                              <p:par>
                                <p:cTn id="168" presetID="10" presetClass="exit" presetSubtype="0" fill="hold" nodeType="withEffect">
                                  <p:stCondLst>
                                    <p:cond delay="0"/>
                                  </p:stCondLst>
                                  <p:childTnLst>
                                    <p:animEffect transition="out" filter="fade">
                                      <p:cBhvr>
                                        <p:cTn id="169" dur="500"/>
                                        <p:tgtEl>
                                          <p:spTgt spid="52"/>
                                        </p:tgtEl>
                                      </p:cBhvr>
                                    </p:animEffect>
                                    <p:set>
                                      <p:cBhvr>
                                        <p:cTn id="170" dur="1" fill="hold">
                                          <p:stCondLst>
                                            <p:cond delay="499"/>
                                          </p:stCondLst>
                                        </p:cTn>
                                        <p:tgtEl>
                                          <p:spTgt spid="52"/>
                                        </p:tgtEl>
                                        <p:attrNameLst>
                                          <p:attrName>style.visibility</p:attrName>
                                        </p:attrNameLst>
                                      </p:cBhvr>
                                      <p:to>
                                        <p:strVal val="hidden"/>
                                      </p:to>
                                    </p:set>
                                  </p:childTnLst>
                                </p:cTn>
                              </p:par>
                              <p:par>
                                <p:cTn id="171" presetID="10" presetClass="exit" presetSubtype="0" fill="hold" grpId="1" nodeType="withEffect">
                                  <p:stCondLst>
                                    <p:cond delay="0"/>
                                  </p:stCondLst>
                                  <p:childTnLst>
                                    <p:animEffect transition="out" filter="fade">
                                      <p:cBhvr>
                                        <p:cTn id="172" dur="500"/>
                                        <p:tgtEl>
                                          <p:spTgt spid="53"/>
                                        </p:tgtEl>
                                      </p:cBhvr>
                                    </p:animEffect>
                                    <p:set>
                                      <p:cBhvr>
                                        <p:cTn id="173" dur="1" fill="hold">
                                          <p:stCondLst>
                                            <p:cond delay="499"/>
                                          </p:stCondLst>
                                        </p:cTn>
                                        <p:tgtEl>
                                          <p:spTgt spid="53"/>
                                        </p:tgtEl>
                                        <p:attrNameLst>
                                          <p:attrName>style.visibility</p:attrName>
                                        </p:attrNameLst>
                                      </p:cBhvr>
                                      <p:to>
                                        <p:strVal val="hidden"/>
                                      </p:to>
                                    </p:set>
                                  </p:childTnLst>
                                </p:cTn>
                              </p:par>
                              <p:par>
                                <p:cTn id="174" presetID="10" presetClass="exit" presetSubtype="0" fill="hold" nodeType="withEffect">
                                  <p:stCondLst>
                                    <p:cond delay="0"/>
                                  </p:stCondLst>
                                  <p:childTnLst>
                                    <p:animEffect transition="out" filter="fade">
                                      <p:cBhvr>
                                        <p:cTn id="175" dur="500"/>
                                        <p:tgtEl>
                                          <p:spTgt spid="54"/>
                                        </p:tgtEl>
                                      </p:cBhvr>
                                    </p:animEffect>
                                    <p:set>
                                      <p:cBhvr>
                                        <p:cTn id="176" dur="1" fill="hold">
                                          <p:stCondLst>
                                            <p:cond delay="499"/>
                                          </p:stCondLst>
                                        </p:cTn>
                                        <p:tgtEl>
                                          <p:spTgt spid="54"/>
                                        </p:tgtEl>
                                        <p:attrNameLst>
                                          <p:attrName>style.visibility</p:attrName>
                                        </p:attrNameLst>
                                      </p:cBhvr>
                                      <p:to>
                                        <p:strVal val="hidden"/>
                                      </p:to>
                                    </p:set>
                                  </p:childTnLst>
                                </p:cTn>
                              </p:par>
                              <p:par>
                                <p:cTn id="177" presetID="10" presetClass="exit" presetSubtype="0" fill="hold" grpId="1" nodeType="withEffect">
                                  <p:stCondLst>
                                    <p:cond delay="0"/>
                                  </p:stCondLst>
                                  <p:childTnLst>
                                    <p:animEffect transition="out" filter="fade">
                                      <p:cBhvr>
                                        <p:cTn id="178" dur="500"/>
                                        <p:tgtEl>
                                          <p:spTgt spid="55"/>
                                        </p:tgtEl>
                                      </p:cBhvr>
                                    </p:animEffect>
                                    <p:set>
                                      <p:cBhvr>
                                        <p:cTn id="179" dur="1" fill="hold">
                                          <p:stCondLst>
                                            <p:cond delay="499"/>
                                          </p:stCondLst>
                                        </p:cTn>
                                        <p:tgtEl>
                                          <p:spTgt spid="55"/>
                                        </p:tgtEl>
                                        <p:attrNameLst>
                                          <p:attrName>style.visibility</p:attrName>
                                        </p:attrNameLst>
                                      </p:cBhvr>
                                      <p:to>
                                        <p:strVal val="hidden"/>
                                      </p:to>
                                    </p:set>
                                  </p:childTnLst>
                                </p:cTn>
                              </p:par>
                              <p:par>
                                <p:cTn id="180" presetID="10" presetClass="entr" presetSubtype="0" fill="hold" grpId="0" nodeType="withEffect">
                                  <p:stCondLst>
                                    <p:cond delay="0"/>
                                  </p:stCondLst>
                                  <p:childTnLst>
                                    <p:set>
                                      <p:cBhvr>
                                        <p:cTn id="181" dur="1" fill="hold">
                                          <p:stCondLst>
                                            <p:cond delay="0"/>
                                          </p:stCondLst>
                                        </p:cTn>
                                        <p:tgtEl>
                                          <p:spTgt spid="71"/>
                                        </p:tgtEl>
                                        <p:attrNameLst>
                                          <p:attrName>style.visibility</p:attrName>
                                        </p:attrNameLst>
                                      </p:cBhvr>
                                      <p:to>
                                        <p:strVal val="visible"/>
                                      </p:to>
                                    </p:set>
                                    <p:animEffect transition="in" filter="fade">
                                      <p:cBhvr>
                                        <p:cTn id="182" dur="500"/>
                                        <p:tgtEl>
                                          <p:spTgt spid="71"/>
                                        </p:tgtEl>
                                      </p:cBhvr>
                                    </p:animEffect>
                                  </p:childTnLst>
                                </p:cTn>
                              </p:par>
                              <p:par>
                                <p:cTn id="183" presetID="10" presetClass="entr" presetSubtype="0" fill="hold" grpId="0" nodeType="withEffect">
                                  <p:stCondLst>
                                    <p:cond delay="0"/>
                                  </p:stCondLst>
                                  <p:childTnLst>
                                    <p:set>
                                      <p:cBhvr>
                                        <p:cTn id="184" dur="1" fill="hold">
                                          <p:stCondLst>
                                            <p:cond delay="0"/>
                                          </p:stCondLst>
                                        </p:cTn>
                                        <p:tgtEl>
                                          <p:spTgt spid="73"/>
                                        </p:tgtEl>
                                        <p:attrNameLst>
                                          <p:attrName>style.visibility</p:attrName>
                                        </p:attrNameLst>
                                      </p:cBhvr>
                                      <p:to>
                                        <p:strVal val="visible"/>
                                      </p:to>
                                    </p:set>
                                    <p:animEffect transition="in" filter="fade">
                                      <p:cBhvr>
                                        <p:cTn id="185" dur="500"/>
                                        <p:tgtEl>
                                          <p:spTgt spid="73"/>
                                        </p:tgtEl>
                                      </p:cBhvr>
                                    </p:animEffect>
                                  </p:childTnLst>
                                </p:cTn>
                              </p:par>
                              <p:par>
                                <p:cTn id="186" presetID="10" presetClass="entr" presetSubtype="0" fill="hold" nodeType="withEffect">
                                  <p:stCondLst>
                                    <p:cond delay="0"/>
                                  </p:stCondLst>
                                  <p:childTnLst>
                                    <p:set>
                                      <p:cBhvr>
                                        <p:cTn id="187" dur="1" fill="hold">
                                          <p:stCondLst>
                                            <p:cond delay="0"/>
                                          </p:stCondLst>
                                        </p:cTn>
                                        <p:tgtEl>
                                          <p:spTgt spid="3"/>
                                        </p:tgtEl>
                                        <p:attrNameLst>
                                          <p:attrName>style.visibility</p:attrName>
                                        </p:attrNameLst>
                                      </p:cBhvr>
                                      <p:to>
                                        <p:strVal val="visible"/>
                                      </p:to>
                                    </p:set>
                                    <p:animEffect transition="in" filter="fade">
                                      <p:cBhvr>
                                        <p:cTn id="188" dur="500"/>
                                        <p:tgtEl>
                                          <p:spTgt spid="3"/>
                                        </p:tgtEl>
                                      </p:cBhvr>
                                    </p:animEffect>
                                  </p:childTnLst>
                                </p:cTn>
                              </p:par>
                              <p:par>
                                <p:cTn id="189" presetID="10" presetClass="exit" presetSubtype="0" fill="hold" nodeType="withEffect">
                                  <p:stCondLst>
                                    <p:cond delay="0"/>
                                  </p:stCondLst>
                                  <p:childTnLst>
                                    <p:animEffect transition="out" filter="fade">
                                      <p:cBhvr>
                                        <p:cTn id="190" dur="500"/>
                                        <p:tgtEl>
                                          <p:spTgt spid="81"/>
                                        </p:tgtEl>
                                      </p:cBhvr>
                                    </p:animEffect>
                                    <p:set>
                                      <p:cBhvr>
                                        <p:cTn id="191" dur="1" fill="hold">
                                          <p:stCondLst>
                                            <p:cond delay="499"/>
                                          </p:stCondLst>
                                        </p:cTn>
                                        <p:tgtEl>
                                          <p:spTgt spid="81"/>
                                        </p:tgtEl>
                                        <p:attrNameLst>
                                          <p:attrName>style.visibility</p:attrName>
                                        </p:attrNameLst>
                                      </p:cBhvr>
                                      <p:to>
                                        <p:strVal val="hidden"/>
                                      </p:to>
                                    </p:set>
                                  </p:childTnLst>
                                </p:cTn>
                              </p:par>
                              <p:par>
                                <p:cTn id="192" presetID="10" presetClass="exit" presetSubtype="0" fill="hold" grpId="1" nodeType="withEffect">
                                  <p:stCondLst>
                                    <p:cond delay="0"/>
                                  </p:stCondLst>
                                  <p:childTnLst>
                                    <p:animEffect transition="out" filter="fade">
                                      <p:cBhvr>
                                        <p:cTn id="193" dur="500"/>
                                        <p:tgtEl>
                                          <p:spTgt spid="96"/>
                                        </p:tgtEl>
                                      </p:cBhvr>
                                    </p:animEffect>
                                    <p:set>
                                      <p:cBhvr>
                                        <p:cTn id="194" dur="1" fill="hold">
                                          <p:stCondLst>
                                            <p:cond delay="499"/>
                                          </p:stCondLst>
                                        </p:cTn>
                                        <p:tgtEl>
                                          <p:spTgt spid="96"/>
                                        </p:tgtEl>
                                        <p:attrNameLst>
                                          <p:attrName>style.visibility</p:attrName>
                                        </p:attrNameLst>
                                      </p:cBhvr>
                                      <p:to>
                                        <p:strVal val="hidden"/>
                                      </p:to>
                                    </p:set>
                                  </p:childTnLst>
                                </p:cTn>
                              </p:par>
                              <p:par>
                                <p:cTn id="195" presetID="10" presetClass="entr" presetSubtype="0" fill="hold" grpId="0" nodeType="withEffect">
                                  <p:stCondLst>
                                    <p:cond delay="0"/>
                                  </p:stCondLst>
                                  <p:childTnLst>
                                    <p:set>
                                      <p:cBhvr>
                                        <p:cTn id="196" dur="1" fill="hold">
                                          <p:stCondLst>
                                            <p:cond delay="0"/>
                                          </p:stCondLst>
                                        </p:cTn>
                                        <p:tgtEl>
                                          <p:spTgt spid="78"/>
                                        </p:tgtEl>
                                        <p:attrNameLst>
                                          <p:attrName>style.visibility</p:attrName>
                                        </p:attrNameLst>
                                      </p:cBhvr>
                                      <p:to>
                                        <p:strVal val="visible"/>
                                      </p:to>
                                    </p:set>
                                    <p:animEffect transition="in" filter="fade">
                                      <p:cBhvr>
                                        <p:cTn id="197" dur="500"/>
                                        <p:tgtEl>
                                          <p:spTgt spid="78"/>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79"/>
                                        </p:tgtEl>
                                        <p:attrNameLst>
                                          <p:attrName>style.visibility</p:attrName>
                                        </p:attrNameLst>
                                      </p:cBhvr>
                                      <p:to>
                                        <p:strVal val="visible"/>
                                      </p:to>
                                    </p:set>
                                    <p:animEffect transition="in" filter="fade">
                                      <p:cBhvr>
                                        <p:cTn id="200" dur="500"/>
                                        <p:tgtEl>
                                          <p:spTgt spid="79"/>
                                        </p:tgtEl>
                                      </p:cBhvr>
                                    </p:animEffect>
                                  </p:childTnLst>
                                </p:cTn>
                              </p:par>
                            </p:childTnLst>
                          </p:cTn>
                        </p:par>
                      </p:childTnLst>
                    </p:cTn>
                  </p:par>
                  <p:par>
                    <p:cTn id="201" fill="hold">
                      <p:stCondLst>
                        <p:cond delay="indefinite"/>
                      </p:stCondLst>
                      <p:childTnLst>
                        <p:par>
                          <p:cTn id="202" fill="hold">
                            <p:stCondLst>
                              <p:cond delay="0"/>
                            </p:stCondLst>
                            <p:childTnLst>
                              <p:par>
                                <p:cTn id="203" presetID="10" presetClass="entr" presetSubtype="0" fill="hold" nodeType="clickEffect">
                                  <p:stCondLst>
                                    <p:cond delay="0"/>
                                  </p:stCondLst>
                                  <p:childTnLst>
                                    <p:set>
                                      <p:cBhvr>
                                        <p:cTn id="204" dur="1" fill="hold">
                                          <p:stCondLst>
                                            <p:cond delay="0"/>
                                          </p:stCondLst>
                                        </p:cTn>
                                        <p:tgtEl>
                                          <p:spTgt spid="27"/>
                                        </p:tgtEl>
                                        <p:attrNameLst>
                                          <p:attrName>style.visibility</p:attrName>
                                        </p:attrNameLst>
                                      </p:cBhvr>
                                      <p:to>
                                        <p:strVal val="visible"/>
                                      </p:to>
                                    </p:set>
                                    <p:animEffect transition="in" filter="fade">
                                      <p:cBhvr>
                                        <p:cTn id="205" dur="500"/>
                                        <p:tgtEl>
                                          <p:spTgt spid="27"/>
                                        </p:tgtEl>
                                      </p:cBhvr>
                                    </p:animEffect>
                                  </p:childTnLst>
                                </p:cTn>
                              </p:par>
                              <p:par>
                                <p:cTn id="206" presetID="10" presetClass="entr" presetSubtype="0" fill="hold" grpId="2" nodeType="withEffect">
                                  <p:stCondLst>
                                    <p:cond delay="0"/>
                                  </p:stCondLst>
                                  <p:childTnLst>
                                    <p:set>
                                      <p:cBhvr>
                                        <p:cTn id="207" dur="1" fill="hold">
                                          <p:stCondLst>
                                            <p:cond delay="0"/>
                                          </p:stCondLst>
                                        </p:cTn>
                                        <p:tgtEl>
                                          <p:spTgt spid="43"/>
                                        </p:tgtEl>
                                        <p:attrNameLst>
                                          <p:attrName>style.visibility</p:attrName>
                                        </p:attrNameLst>
                                      </p:cBhvr>
                                      <p:to>
                                        <p:strVal val="visible"/>
                                      </p:to>
                                    </p:set>
                                    <p:animEffect transition="in" filter="fade">
                                      <p:cBhvr>
                                        <p:cTn id="208" dur="500"/>
                                        <p:tgtEl>
                                          <p:spTgt spid="43"/>
                                        </p:tgtEl>
                                      </p:cBhvr>
                                    </p:animEffect>
                                  </p:childTnLst>
                                </p:cTn>
                              </p:par>
                              <p:par>
                                <p:cTn id="209" presetID="10" presetClass="entr" presetSubtype="0" fill="hold" nodeType="withEffect">
                                  <p:stCondLst>
                                    <p:cond delay="0"/>
                                  </p:stCondLst>
                                  <p:childTnLst>
                                    <p:set>
                                      <p:cBhvr>
                                        <p:cTn id="210" dur="1" fill="hold">
                                          <p:stCondLst>
                                            <p:cond delay="0"/>
                                          </p:stCondLst>
                                        </p:cTn>
                                        <p:tgtEl>
                                          <p:spTgt spid="35"/>
                                        </p:tgtEl>
                                        <p:attrNameLst>
                                          <p:attrName>style.visibility</p:attrName>
                                        </p:attrNameLst>
                                      </p:cBhvr>
                                      <p:to>
                                        <p:strVal val="visible"/>
                                      </p:to>
                                    </p:set>
                                    <p:animEffect transition="in" filter="fade">
                                      <p:cBhvr>
                                        <p:cTn id="211" dur="500"/>
                                        <p:tgtEl>
                                          <p:spTgt spid="35"/>
                                        </p:tgtEl>
                                      </p:cBhvr>
                                    </p:animEffect>
                                  </p:childTnLst>
                                </p:cTn>
                              </p:par>
                              <p:par>
                                <p:cTn id="212" presetID="10" presetClass="entr" presetSubtype="0" fill="hold" grpId="2" nodeType="withEffect">
                                  <p:stCondLst>
                                    <p:cond delay="0"/>
                                  </p:stCondLst>
                                  <p:childTnLst>
                                    <p:set>
                                      <p:cBhvr>
                                        <p:cTn id="213" dur="1" fill="hold">
                                          <p:stCondLst>
                                            <p:cond delay="0"/>
                                          </p:stCondLst>
                                        </p:cTn>
                                        <p:tgtEl>
                                          <p:spTgt spid="95"/>
                                        </p:tgtEl>
                                        <p:attrNameLst>
                                          <p:attrName>style.visibility</p:attrName>
                                        </p:attrNameLst>
                                      </p:cBhvr>
                                      <p:to>
                                        <p:strVal val="visible"/>
                                      </p:to>
                                    </p:set>
                                    <p:animEffect transition="in" filter="fade">
                                      <p:cBhvr>
                                        <p:cTn id="214" dur="500"/>
                                        <p:tgtEl>
                                          <p:spTgt spid="95"/>
                                        </p:tgtEl>
                                      </p:cBhvr>
                                    </p:animEffect>
                                  </p:childTnLst>
                                </p:cTn>
                              </p:par>
                              <p:par>
                                <p:cTn id="215" presetID="10" presetClass="entr" presetSubtype="0" fill="hold" nodeType="withEffect">
                                  <p:stCondLst>
                                    <p:cond delay="0"/>
                                  </p:stCondLst>
                                  <p:childTnLst>
                                    <p:set>
                                      <p:cBhvr>
                                        <p:cTn id="216" dur="1" fill="hold">
                                          <p:stCondLst>
                                            <p:cond delay="0"/>
                                          </p:stCondLst>
                                        </p:cTn>
                                        <p:tgtEl>
                                          <p:spTgt spid="80"/>
                                        </p:tgtEl>
                                        <p:attrNameLst>
                                          <p:attrName>style.visibility</p:attrName>
                                        </p:attrNameLst>
                                      </p:cBhvr>
                                      <p:to>
                                        <p:strVal val="visible"/>
                                      </p:to>
                                    </p:set>
                                    <p:animEffect transition="in" filter="fade">
                                      <p:cBhvr>
                                        <p:cTn id="217" dur="500"/>
                                        <p:tgtEl>
                                          <p:spTgt spid="80"/>
                                        </p:tgtEl>
                                      </p:cBhvr>
                                    </p:animEffect>
                                  </p:childTnLst>
                                </p:cTn>
                              </p:par>
                              <p:par>
                                <p:cTn id="218" presetID="10" presetClass="entr" presetSubtype="0" fill="hold" nodeType="withEffect">
                                  <p:stCondLst>
                                    <p:cond delay="0"/>
                                  </p:stCondLst>
                                  <p:childTnLst>
                                    <p:set>
                                      <p:cBhvr>
                                        <p:cTn id="219" dur="1" fill="hold">
                                          <p:stCondLst>
                                            <p:cond delay="0"/>
                                          </p:stCondLst>
                                        </p:cTn>
                                        <p:tgtEl>
                                          <p:spTgt spid="50"/>
                                        </p:tgtEl>
                                        <p:attrNameLst>
                                          <p:attrName>style.visibility</p:attrName>
                                        </p:attrNameLst>
                                      </p:cBhvr>
                                      <p:to>
                                        <p:strVal val="visible"/>
                                      </p:to>
                                    </p:set>
                                    <p:animEffect transition="in" filter="fade">
                                      <p:cBhvr>
                                        <p:cTn id="220" dur="500"/>
                                        <p:tgtEl>
                                          <p:spTgt spid="50"/>
                                        </p:tgtEl>
                                      </p:cBhvr>
                                    </p:animEffect>
                                  </p:childTnLst>
                                </p:cTn>
                              </p:par>
                              <p:par>
                                <p:cTn id="221" presetID="10" presetClass="entr" presetSubtype="0" fill="hold" grpId="2" nodeType="withEffect">
                                  <p:stCondLst>
                                    <p:cond delay="0"/>
                                  </p:stCondLst>
                                  <p:childTnLst>
                                    <p:set>
                                      <p:cBhvr>
                                        <p:cTn id="222" dur="1" fill="hold">
                                          <p:stCondLst>
                                            <p:cond delay="0"/>
                                          </p:stCondLst>
                                        </p:cTn>
                                        <p:tgtEl>
                                          <p:spTgt spid="51"/>
                                        </p:tgtEl>
                                        <p:attrNameLst>
                                          <p:attrName>style.visibility</p:attrName>
                                        </p:attrNameLst>
                                      </p:cBhvr>
                                      <p:to>
                                        <p:strVal val="visible"/>
                                      </p:to>
                                    </p:set>
                                    <p:animEffect transition="in" filter="fade">
                                      <p:cBhvr>
                                        <p:cTn id="223" dur="500"/>
                                        <p:tgtEl>
                                          <p:spTgt spid="51"/>
                                        </p:tgtEl>
                                      </p:cBhvr>
                                    </p:animEffect>
                                  </p:childTnLst>
                                </p:cTn>
                              </p:par>
                              <p:par>
                                <p:cTn id="224" presetID="10" presetClass="entr" presetSubtype="0" fill="hold" grpId="2" nodeType="withEffect">
                                  <p:stCondLst>
                                    <p:cond delay="0"/>
                                  </p:stCondLst>
                                  <p:childTnLst>
                                    <p:set>
                                      <p:cBhvr>
                                        <p:cTn id="225" dur="1" fill="hold">
                                          <p:stCondLst>
                                            <p:cond delay="0"/>
                                          </p:stCondLst>
                                        </p:cTn>
                                        <p:tgtEl>
                                          <p:spTgt spid="49"/>
                                        </p:tgtEl>
                                        <p:attrNameLst>
                                          <p:attrName>style.visibility</p:attrName>
                                        </p:attrNameLst>
                                      </p:cBhvr>
                                      <p:to>
                                        <p:strVal val="visible"/>
                                      </p:to>
                                    </p:set>
                                    <p:animEffect transition="in" filter="fade">
                                      <p:cBhvr>
                                        <p:cTn id="226" dur="500"/>
                                        <p:tgtEl>
                                          <p:spTgt spid="49"/>
                                        </p:tgtEl>
                                      </p:cBhvr>
                                    </p:animEffect>
                                  </p:childTnLst>
                                </p:cTn>
                              </p:par>
                              <p:par>
                                <p:cTn id="227" presetID="10" presetClass="entr" presetSubtype="0" fill="hold" nodeType="withEffect">
                                  <p:stCondLst>
                                    <p:cond delay="0"/>
                                  </p:stCondLst>
                                  <p:childTnLst>
                                    <p:set>
                                      <p:cBhvr>
                                        <p:cTn id="228" dur="1" fill="hold">
                                          <p:stCondLst>
                                            <p:cond delay="0"/>
                                          </p:stCondLst>
                                        </p:cTn>
                                        <p:tgtEl>
                                          <p:spTgt spid="45"/>
                                        </p:tgtEl>
                                        <p:attrNameLst>
                                          <p:attrName>style.visibility</p:attrName>
                                        </p:attrNameLst>
                                      </p:cBhvr>
                                      <p:to>
                                        <p:strVal val="visible"/>
                                      </p:to>
                                    </p:set>
                                    <p:animEffect transition="in" filter="fade">
                                      <p:cBhvr>
                                        <p:cTn id="229" dur="500"/>
                                        <p:tgtEl>
                                          <p:spTgt spid="45"/>
                                        </p:tgtEl>
                                      </p:cBhvr>
                                    </p:animEffect>
                                  </p:childTnLst>
                                </p:cTn>
                              </p:par>
                              <p:par>
                                <p:cTn id="230" presetID="10" presetClass="entr" presetSubtype="0" fill="hold" grpId="2" nodeType="withEffect">
                                  <p:stCondLst>
                                    <p:cond delay="0"/>
                                  </p:stCondLst>
                                  <p:childTnLst>
                                    <p:set>
                                      <p:cBhvr>
                                        <p:cTn id="231" dur="1" fill="hold">
                                          <p:stCondLst>
                                            <p:cond delay="0"/>
                                          </p:stCondLst>
                                        </p:cTn>
                                        <p:tgtEl>
                                          <p:spTgt spid="53"/>
                                        </p:tgtEl>
                                        <p:attrNameLst>
                                          <p:attrName>style.visibility</p:attrName>
                                        </p:attrNameLst>
                                      </p:cBhvr>
                                      <p:to>
                                        <p:strVal val="visible"/>
                                      </p:to>
                                    </p:set>
                                    <p:animEffect transition="in" filter="fade">
                                      <p:cBhvr>
                                        <p:cTn id="232" dur="500"/>
                                        <p:tgtEl>
                                          <p:spTgt spid="53"/>
                                        </p:tgtEl>
                                      </p:cBhvr>
                                    </p:animEffect>
                                  </p:childTnLst>
                                </p:cTn>
                              </p:par>
                              <p:par>
                                <p:cTn id="233" presetID="10" presetClass="entr" presetSubtype="0" fill="hold" nodeType="withEffect">
                                  <p:stCondLst>
                                    <p:cond delay="0"/>
                                  </p:stCondLst>
                                  <p:childTnLst>
                                    <p:set>
                                      <p:cBhvr>
                                        <p:cTn id="234" dur="1" fill="hold">
                                          <p:stCondLst>
                                            <p:cond delay="0"/>
                                          </p:stCondLst>
                                        </p:cTn>
                                        <p:tgtEl>
                                          <p:spTgt spid="52"/>
                                        </p:tgtEl>
                                        <p:attrNameLst>
                                          <p:attrName>style.visibility</p:attrName>
                                        </p:attrNameLst>
                                      </p:cBhvr>
                                      <p:to>
                                        <p:strVal val="visible"/>
                                      </p:to>
                                    </p:set>
                                    <p:animEffect transition="in" filter="fade">
                                      <p:cBhvr>
                                        <p:cTn id="235" dur="500"/>
                                        <p:tgtEl>
                                          <p:spTgt spid="52"/>
                                        </p:tgtEl>
                                      </p:cBhvr>
                                    </p:animEffect>
                                  </p:childTnLst>
                                </p:cTn>
                              </p:par>
                              <p:par>
                                <p:cTn id="236" presetID="10" presetClass="entr" presetSubtype="0" fill="hold" grpId="2" nodeType="withEffect">
                                  <p:stCondLst>
                                    <p:cond delay="0"/>
                                  </p:stCondLst>
                                  <p:childTnLst>
                                    <p:set>
                                      <p:cBhvr>
                                        <p:cTn id="237" dur="1" fill="hold">
                                          <p:stCondLst>
                                            <p:cond delay="0"/>
                                          </p:stCondLst>
                                        </p:cTn>
                                        <p:tgtEl>
                                          <p:spTgt spid="96"/>
                                        </p:tgtEl>
                                        <p:attrNameLst>
                                          <p:attrName>style.visibility</p:attrName>
                                        </p:attrNameLst>
                                      </p:cBhvr>
                                      <p:to>
                                        <p:strVal val="visible"/>
                                      </p:to>
                                    </p:set>
                                    <p:animEffect transition="in" filter="fade">
                                      <p:cBhvr>
                                        <p:cTn id="238" dur="500"/>
                                        <p:tgtEl>
                                          <p:spTgt spid="96"/>
                                        </p:tgtEl>
                                      </p:cBhvr>
                                    </p:animEffect>
                                  </p:childTnLst>
                                </p:cTn>
                              </p:par>
                              <p:par>
                                <p:cTn id="239" presetID="10" presetClass="entr" presetSubtype="0" fill="hold" nodeType="withEffect">
                                  <p:stCondLst>
                                    <p:cond delay="0"/>
                                  </p:stCondLst>
                                  <p:childTnLst>
                                    <p:set>
                                      <p:cBhvr>
                                        <p:cTn id="240" dur="1" fill="hold">
                                          <p:stCondLst>
                                            <p:cond delay="0"/>
                                          </p:stCondLst>
                                        </p:cTn>
                                        <p:tgtEl>
                                          <p:spTgt spid="81"/>
                                        </p:tgtEl>
                                        <p:attrNameLst>
                                          <p:attrName>style.visibility</p:attrName>
                                        </p:attrNameLst>
                                      </p:cBhvr>
                                      <p:to>
                                        <p:strVal val="visible"/>
                                      </p:to>
                                    </p:set>
                                    <p:animEffect transition="in" filter="fade">
                                      <p:cBhvr>
                                        <p:cTn id="241" dur="500"/>
                                        <p:tgtEl>
                                          <p:spTgt spid="81"/>
                                        </p:tgtEl>
                                      </p:cBhvr>
                                    </p:animEffect>
                                  </p:childTnLst>
                                </p:cTn>
                              </p:par>
                              <p:par>
                                <p:cTn id="242" presetID="10" presetClass="entr" presetSubtype="0" fill="hold" grpId="2" nodeType="withEffect">
                                  <p:stCondLst>
                                    <p:cond delay="0"/>
                                  </p:stCondLst>
                                  <p:childTnLst>
                                    <p:set>
                                      <p:cBhvr>
                                        <p:cTn id="243" dur="1" fill="hold">
                                          <p:stCondLst>
                                            <p:cond delay="0"/>
                                          </p:stCondLst>
                                        </p:cTn>
                                        <p:tgtEl>
                                          <p:spTgt spid="55"/>
                                        </p:tgtEl>
                                        <p:attrNameLst>
                                          <p:attrName>style.visibility</p:attrName>
                                        </p:attrNameLst>
                                      </p:cBhvr>
                                      <p:to>
                                        <p:strVal val="visible"/>
                                      </p:to>
                                    </p:set>
                                    <p:animEffect transition="in" filter="fade">
                                      <p:cBhvr>
                                        <p:cTn id="244" dur="500"/>
                                        <p:tgtEl>
                                          <p:spTgt spid="55"/>
                                        </p:tgtEl>
                                      </p:cBhvr>
                                    </p:animEffect>
                                  </p:childTnLst>
                                </p:cTn>
                              </p:par>
                              <p:par>
                                <p:cTn id="245" presetID="10" presetClass="entr" presetSubtype="0" fill="hold" nodeType="withEffect">
                                  <p:stCondLst>
                                    <p:cond delay="0"/>
                                  </p:stCondLst>
                                  <p:childTnLst>
                                    <p:set>
                                      <p:cBhvr>
                                        <p:cTn id="246" dur="1" fill="hold">
                                          <p:stCondLst>
                                            <p:cond delay="0"/>
                                          </p:stCondLst>
                                        </p:cTn>
                                        <p:tgtEl>
                                          <p:spTgt spid="54"/>
                                        </p:tgtEl>
                                        <p:attrNameLst>
                                          <p:attrName>style.visibility</p:attrName>
                                        </p:attrNameLst>
                                      </p:cBhvr>
                                      <p:to>
                                        <p:strVal val="visible"/>
                                      </p:to>
                                    </p:set>
                                    <p:animEffect transition="in" filter="fade">
                                      <p:cBhvr>
                                        <p:cTn id="247" dur="500"/>
                                        <p:tgtEl>
                                          <p:spTgt spid="54"/>
                                        </p:tgtEl>
                                      </p:cBhvr>
                                    </p:animEffect>
                                  </p:childTnLst>
                                </p:cTn>
                              </p:par>
                              <p:par>
                                <p:cTn id="248" presetID="10" presetClass="entr" presetSubtype="0" fill="hold" nodeType="withEffect">
                                  <p:stCondLst>
                                    <p:cond delay="0"/>
                                  </p:stCondLst>
                                  <p:childTnLst>
                                    <p:set>
                                      <p:cBhvr>
                                        <p:cTn id="249" dur="1" fill="hold">
                                          <p:stCondLst>
                                            <p:cond delay="0"/>
                                          </p:stCondLst>
                                        </p:cTn>
                                        <p:tgtEl>
                                          <p:spTgt spid="3"/>
                                        </p:tgtEl>
                                        <p:attrNameLst>
                                          <p:attrName>style.visibility</p:attrName>
                                        </p:attrNameLst>
                                      </p:cBhvr>
                                      <p:to>
                                        <p:strVal val="visible"/>
                                      </p:to>
                                    </p:set>
                                    <p:animEffect transition="in" filter="fade">
                                      <p:cBhvr>
                                        <p:cTn id="25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3" grpId="1"/>
      <p:bldP spid="43" grpId="2"/>
      <p:bldP spid="49" grpId="0"/>
      <p:bldP spid="49" grpId="1"/>
      <p:bldP spid="49" grpId="2"/>
      <p:bldP spid="51" grpId="0"/>
      <p:bldP spid="51" grpId="1"/>
      <p:bldP spid="51" grpId="2"/>
      <p:bldP spid="53" grpId="0"/>
      <p:bldP spid="53" grpId="1"/>
      <p:bldP spid="53" grpId="2"/>
      <p:bldP spid="55" grpId="0"/>
      <p:bldP spid="55" grpId="1"/>
      <p:bldP spid="55" grpId="2"/>
      <p:bldP spid="71" grpId="0"/>
      <p:bldP spid="73" grpId="0"/>
      <p:bldP spid="78" grpId="0"/>
      <p:bldP spid="79" grpId="0"/>
      <p:bldP spid="95" grpId="0"/>
      <p:bldP spid="95" grpId="1"/>
      <p:bldP spid="95" grpId="2"/>
      <p:bldP spid="96" grpId="0"/>
      <p:bldP spid="96" grpId="1"/>
      <p:bldP spid="96" grpId="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2509"/>
            <a:ext cx="8229600" cy="1143000"/>
          </a:xfrm>
        </p:spPr>
        <p:txBody>
          <a:bodyPr/>
          <a:lstStyle/>
          <a:p>
            <a:r>
              <a:rPr lang="en-US" dirty="0" smtClean="0">
                <a:solidFill>
                  <a:srgbClr val="51A6B2"/>
                </a:solidFill>
              </a:rPr>
              <a:t>Cells Controlled in Time &amp; Space</a:t>
            </a:r>
            <a:endParaRPr lang="en-US" dirty="0">
              <a:solidFill>
                <a:srgbClr val="51A6B2"/>
              </a:solidFill>
            </a:endParaRPr>
          </a:p>
        </p:txBody>
      </p:sp>
      <p:sp>
        <p:nvSpPr>
          <p:cNvPr id="4" name="TextBox 3"/>
          <p:cNvSpPr txBox="1"/>
          <p:nvPr/>
        </p:nvSpPr>
        <p:spPr>
          <a:xfrm>
            <a:off x="398781" y="1096978"/>
            <a:ext cx="8280400" cy="6001644"/>
          </a:xfrm>
          <a:prstGeom prst="rect">
            <a:avLst/>
          </a:prstGeom>
          <a:noFill/>
        </p:spPr>
        <p:txBody>
          <a:bodyPr wrap="square" rtlCol="0">
            <a:spAutoFit/>
          </a:bodyPr>
          <a:lstStyle/>
          <a:p>
            <a:r>
              <a:rPr lang="en-US" sz="1600" i="1" dirty="0">
                <a:solidFill>
                  <a:schemeClr val="tx1">
                    <a:lumMod val="50000"/>
                    <a:lumOff val="50000"/>
                  </a:schemeClr>
                </a:solidFill>
              </a:rPr>
              <a:t>When cells are surrounding by the extracellular matrix and other cells they experience contact inhibition and </a:t>
            </a:r>
            <a:r>
              <a:rPr lang="en-US" sz="1600" i="1" dirty="0" smtClean="0">
                <a:solidFill>
                  <a:schemeClr val="tx1">
                    <a:lumMod val="50000"/>
                    <a:lumOff val="50000"/>
                  </a:schemeClr>
                </a:solidFill>
              </a:rPr>
              <a:t>receive signals from neighboring cells that indicate </a:t>
            </a:r>
            <a:r>
              <a:rPr lang="en-US" sz="1600" i="1" dirty="0">
                <a:solidFill>
                  <a:schemeClr val="tx1">
                    <a:lumMod val="50000"/>
                    <a:lumOff val="50000"/>
                  </a:schemeClr>
                </a:solidFill>
              </a:rPr>
              <a:t>that there is limited space and resources. </a:t>
            </a:r>
            <a:r>
              <a:rPr lang="en-US" sz="1600" i="1" dirty="0" smtClean="0">
                <a:solidFill>
                  <a:schemeClr val="tx1">
                    <a:lumMod val="50000"/>
                    <a:lumOff val="50000"/>
                  </a:schemeClr>
                </a:solidFill>
              </a:rPr>
              <a:t>The definition of a stem cell niche is evolving with new research and findings. </a:t>
            </a:r>
          </a:p>
          <a:p>
            <a:endParaRPr lang="en-US" sz="1600" i="1" dirty="0">
              <a:solidFill>
                <a:schemeClr val="tx1">
                  <a:lumMod val="50000"/>
                  <a:lumOff val="50000"/>
                </a:schemeClr>
              </a:solidFill>
            </a:endParaRPr>
          </a:p>
          <a:p>
            <a:r>
              <a:rPr lang="en-US" sz="1600" i="1" dirty="0">
                <a:solidFill>
                  <a:schemeClr val="tx1">
                    <a:lumMod val="50000"/>
                    <a:lumOff val="50000"/>
                  </a:schemeClr>
                </a:solidFill>
              </a:rPr>
              <a:t>When cells round up and lose contact inhibition they are unaware of their surrounding environments and begin to undergo rapid cell division. </a:t>
            </a:r>
            <a:r>
              <a:rPr lang="en-US" sz="1600" i="1" dirty="0" smtClean="0">
                <a:solidFill>
                  <a:schemeClr val="tx1">
                    <a:lumMod val="50000"/>
                    <a:lumOff val="50000"/>
                  </a:schemeClr>
                </a:solidFill>
              </a:rPr>
              <a:t>This </a:t>
            </a:r>
            <a:r>
              <a:rPr lang="en-US" sz="1600" i="1" dirty="0">
                <a:solidFill>
                  <a:schemeClr val="tx1">
                    <a:lumMod val="50000"/>
                    <a:lumOff val="50000"/>
                  </a:schemeClr>
                </a:solidFill>
              </a:rPr>
              <a:t>shift in cell division regulation can result in DNA replication mistakes that accumulate and can develop into cancer. </a:t>
            </a:r>
            <a:endParaRPr lang="en-US" sz="1600" i="1" dirty="0" smtClean="0">
              <a:solidFill>
                <a:schemeClr val="tx1">
                  <a:lumMod val="50000"/>
                  <a:lumOff val="50000"/>
                </a:schemeClr>
              </a:solidFill>
            </a:endParaRPr>
          </a:p>
          <a:p>
            <a:endParaRPr lang="en-US" sz="1600" i="1" dirty="0">
              <a:solidFill>
                <a:schemeClr val="tx1">
                  <a:lumMod val="50000"/>
                  <a:lumOff val="50000"/>
                </a:schemeClr>
              </a:solidFill>
            </a:endParaRPr>
          </a:p>
          <a:p>
            <a:r>
              <a:rPr lang="en-US" sz="1600" i="1" dirty="0">
                <a:solidFill>
                  <a:schemeClr val="tx1">
                    <a:lumMod val="50000"/>
                    <a:lumOff val="50000"/>
                  </a:schemeClr>
                </a:solidFill>
              </a:rPr>
              <a:t>If cells accumulate too much DNA damage, or are unable to organize their chromosomes or cell organelles properly, they will halt cell division. This regulated halt is a result of check point proteins that </a:t>
            </a:r>
            <a:r>
              <a:rPr lang="en-US" sz="1600" i="1" dirty="0" smtClean="0">
                <a:solidFill>
                  <a:schemeClr val="tx1">
                    <a:lumMod val="50000"/>
                    <a:lumOff val="50000"/>
                  </a:schemeClr>
                </a:solidFill>
              </a:rPr>
              <a:t>“check</a:t>
            </a:r>
            <a:r>
              <a:rPr lang="en-US" sz="1600" i="1" dirty="0">
                <a:solidFill>
                  <a:schemeClr val="tx1">
                    <a:lumMod val="50000"/>
                    <a:lumOff val="50000"/>
                  </a:schemeClr>
                </a:solidFill>
              </a:rPr>
              <a:t>” to see if the milestones of the cell cycle are progressing properly. Any aberrations will result in a halt, and the cell will await </a:t>
            </a:r>
            <a:r>
              <a:rPr lang="en-US" sz="1600" i="1" dirty="0" smtClean="0">
                <a:solidFill>
                  <a:schemeClr val="tx1">
                    <a:lumMod val="50000"/>
                    <a:lumOff val="50000"/>
                  </a:schemeClr>
                </a:solidFill>
              </a:rPr>
              <a:t>repair. If the </a:t>
            </a:r>
            <a:r>
              <a:rPr lang="en-US" sz="1600" i="1" dirty="0">
                <a:solidFill>
                  <a:schemeClr val="tx1">
                    <a:lumMod val="50000"/>
                    <a:lumOff val="50000"/>
                  </a:schemeClr>
                </a:solidFill>
              </a:rPr>
              <a:t>repair does not occur, tumor suppressor proteins become active and stimulate a cascade of events </a:t>
            </a:r>
            <a:r>
              <a:rPr lang="en-US" sz="1600" i="1" dirty="0" smtClean="0">
                <a:solidFill>
                  <a:schemeClr val="tx1">
                    <a:lumMod val="50000"/>
                    <a:lumOff val="50000"/>
                  </a:schemeClr>
                </a:solidFill>
              </a:rPr>
              <a:t>that result </a:t>
            </a:r>
            <a:r>
              <a:rPr lang="en-US" sz="1600" i="1" dirty="0">
                <a:solidFill>
                  <a:schemeClr val="tx1">
                    <a:lumMod val="50000"/>
                    <a:lumOff val="50000"/>
                  </a:schemeClr>
                </a:solidFill>
              </a:rPr>
              <a:t>in programmed cell death or apoptosis. If the cell’s tumor suppressor genes are mutated or not active, the cell will miss this opportunity to eliminate these cells and they will continue to duplicate and proliferate.  </a:t>
            </a:r>
            <a:r>
              <a:rPr lang="en-US" sz="1600" i="1" dirty="0" smtClean="0">
                <a:solidFill>
                  <a:schemeClr val="tx1">
                    <a:lumMod val="50000"/>
                    <a:lumOff val="50000"/>
                  </a:schemeClr>
                </a:solidFill>
              </a:rPr>
              <a:t>Thus, </a:t>
            </a:r>
            <a:r>
              <a:rPr lang="en-US" sz="1600" i="1" dirty="0">
                <a:solidFill>
                  <a:schemeClr val="tx1">
                    <a:lumMod val="50000"/>
                    <a:lumOff val="50000"/>
                  </a:schemeClr>
                </a:solidFill>
              </a:rPr>
              <a:t>many cancer drugs target these pathways in hopes of treating the cancer and halting further cell division. </a:t>
            </a:r>
          </a:p>
          <a:p>
            <a:endParaRPr lang="en-US" sz="1600" i="1" dirty="0">
              <a:solidFill>
                <a:schemeClr val="tx1">
                  <a:lumMod val="50000"/>
                  <a:lumOff val="50000"/>
                </a:schemeClr>
              </a:solidFill>
            </a:endParaRPr>
          </a:p>
          <a:p>
            <a:r>
              <a:rPr lang="en-US" sz="1600" i="1" dirty="0">
                <a:solidFill>
                  <a:schemeClr val="tx1">
                    <a:lumMod val="50000"/>
                    <a:lumOff val="50000"/>
                  </a:schemeClr>
                </a:solidFill>
              </a:rPr>
              <a:t>Cells </a:t>
            </a:r>
            <a:r>
              <a:rPr lang="en-US" sz="1600" i="1" dirty="0" smtClean="0">
                <a:solidFill>
                  <a:schemeClr val="tx1">
                    <a:lumMod val="50000"/>
                    <a:lumOff val="50000"/>
                  </a:schemeClr>
                </a:solidFill>
              </a:rPr>
              <a:t>can remain quiescent (active but not dividing) or enter the cell cycle and begin to undergo cell division.  </a:t>
            </a:r>
            <a:r>
              <a:rPr lang="en-US" sz="1600" i="1" dirty="0">
                <a:solidFill>
                  <a:schemeClr val="tx1">
                    <a:lumMod val="50000"/>
                    <a:lumOff val="50000"/>
                  </a:schemeClr>
                </a:solidFill>
              </a:rPr>
              <a:t>They remain dynamic so that they can respond appropriately to signals in their </a:t>
            </a:r>
            <a:r>
              <a:rPr lang="en-US" sz="1600" i="1" dirty="0" smtClean="0">
                <a:solidFill>
                  <a:schemeClr val="tx1">
                    <a:lumMod val="50000"/>
                    <a:lumOff val="50000"/>
                  </a:schemeClr>
                </a:solidFill>
              </a:rPr>
              <a:t>environment. The </a:t>
            </a:r>
            <a:r>
              <a:rPr lang="en-US" sz="1600" i="1" dirty="0">
                <a:solidFill>
                  <a:schemeClr val="tx1">
                    <a:lumMod val="50000"/>
                    <a:lumOff val="50000"/>
                  </a:schemeClr>
                </a:solidFill>
              </a:rPr>
              <a:t>response is dependent on the type of signal that is received by the cell, and the cell’s ability to detect and respond to </a:t>
            </a:r>
            <a:r>
              <a:rPr lang="en-US" sz="1600" i="1" dirty="0" smtClean="0">
                <a:solidFill>
                  <a:schemeClr val="tx1">
                    <a:lumMod val="50000"/>
                    <a:lumOff val="50000"/>
                  </a:schemeClr>
                </a:solidFill>
              </a:rPr>
              <a:t>it. </a:t>
            </a:r>
            <a:endParaRPr lang="en-US" sz="1600" i="1" dirty="0">
              <a:solidFill>
                <a:schemeClr val="tx1">
                  <a:lumMod val="50000"/>
                  <a:lumOff val="50000"/>
                </a:schemeClr>
              </a:solidFill>
            </a:endParaRPr>
          </a:p>
          <a:p>
            <a:endParaRPr lang="en-US" sz="1600" dirty="0"/>
          </a:p>
        </p:txBody>
      </p:sp>
    </p:spTree>
    <p:extLst>
      <p:ext uri="{BB962C8B-B14F-4D97-AF65-F5344CB8AC3E}">
        <p14:creationId xmlns:p14="http://schemas.microsoft.com/office/powerpoint/2010/main" val="326855846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0" y="5239061"/>
            <a:ext cx="9144000" cy="1143000"/>
          </a:xfrm>
        </p:spPr>
        <p:txBody>
          <a:bodyPr/>
          <a:lstStyle/>
          <a:p>
            <a:pPr algn="l" eaLnBrk="1" hangingPunct="1"/>
            <a:r>
              <a:rPr lang="en-US" sz="1600" dirty="0" err="1" smtClean="0">
                <a:solidFill>
                  <a:srgbClr val="404040"/>
                </a:solidFill>
                <a:latin typeface="Arial"/>
                <a:ea typeface="ＭＳ Ｐゴシック" charset="0"/>
                <a:cs typeface="Arial"/>
              </a:rPr>
              <a:t>Bohan</a:t>
            </a:r>
            <a:r>
              <a:rPr lang="en-US" sz="1600" dirty="0" smtClean="0">
                <a:solidFill>
                  <a:srgbClr val="404040"/>
                </a:solidFill>
                <a:latin typeface="Arial"/>
                <a:ea typeface="ＭＳ Ｐゴシック" charset="0"/>
                <a:cs typeface="Arial"/>
              </a:rPr>
              <a:t>, M. 2005 Checkpoints &amp; Cell </a:t>
            </a:r>
            <a:r>
              <a:rPr lang="en-US" sz="1600" dirty="0">
                <a:solidFill>
                  <a:srgbClr val="404040"/>
                </a:solidFill>
                <a:latin typeface="Arial"/>
                <a:ea typeface="ＭＳ Ｐゴシック" charset="0"/>
                <a:cs typeface="Arial"/>
              </a:rPr>
              <a:t>Cycle Check </a:t>
            </a:r>
            <a:r>
              <a:rPr lang="en-US" sz="1600" dirty="0" smtClean="0">
                <a:solidFill>
                  <a:srgbClr val="404040"/>
                </a:solidFill>
                <a:latin typeface="Arial"/>
                <a:ea typeface="ＭＳ Ｐゴシック" charset="0"/>
                <a:cs typeface="Arial"/>
              </a:rPr>
              <a:t>Points. </a:t>
            </a:r>
            <a:r>
              <a:rPr lang="en-US" sz="1600" dirty="0" smtClean="0">
                <a:solidFill>
                  <a:srgbClr val="404040"/>
                </a:solidFill>
                <a:latin typeface="Arial"/>
                <a:ea typeface="ＭＳ Ｐゴシック" charset="0"/>
                <a:cs typeface="Arial"/>
              </a:rPr>
              <a:t>MCB</a:t>
            </a:r>
            <a:r>
              <a:rPr lang="en-US" sz="1600" dirty="0" smtClean="0">
                <a:solidFill>
                  <a:srgbClr val="404040"/>
                </a:solidFill>
                <a:latin typeface="Arial"/>
                <a:ea typeface="ＭＳ Ｐゴシック" charset="0"/>
                <a:cs typeface="Arial"/>
              </a:rPr>
              <a:t>-HHMI Outreach Harvard University. </a:t>
            </a:r>
            <a:endParaRPr lang="en-US" sz="1600" dirty="0">
              <a:solidFill>
                <a:srgbClr val="404040"/>
              </a:solidFill>
              <a:latin typeface="Arial"/>
              <a:ea typeface="ＭＳ Ｐゴシック" charset="0"/>
              <a:cs typeface="Arial"/>
              <a:hlinkClick r:id="rId3"/>
            </a:endParaRPr>
          </a:p>
        </p:txBody>
      </p:sp>
      <p:pic>
        <p:nvPicPr>
          <p:cNvPr id="27651" name="Picture 5">
            <a:hlinkClick r:id="rId3"/>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565400" y="1066493"/>
            <a:ext cx="4006850"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stoplightred.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60825" y="1193800"/>
            <a:ext cx="103981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Logo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325" y="6382061"/>
            <a:ext cx="1920875" cy="291452"/>
          </a:xfrm>
          <a:prstGeom prst="rect">
            <a:avLst/>
          </a:prstGeom>
        </p:spPr>
      </p:pic>
      <p:pic>
        <p:nvPicPr>
          <p:cNvPr id="6" name="Picture 5" descr="Video_icon1.png">
            <a:hlinkClick r:id="rId3"/>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78393" y="4936818"/>
            <a:ext cx="807945" cy="604486"/>
          </a:xfrm>
          <a:prstGeom prst="rect">
            <a:avLst/>
          </a:prstGeom>
        </p:spPr>
      </p:pic>
      <p:sp>
        <p:nvSpPr>
          <p:cNvPr id="8" name="Title 1"/>
          <p:cNvSpPr txBox="1">
            <a:spLocks/>
          </p:cNvSpPr>
          <p:nvPr/>
        </p:nvSpPr>
        <p:spPr bwMode="auto">
          <a:xfrm>
            <a:off x="457200" y="508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ctr" defTabSz="457200" rtl="0" eaLnBrk="0" fontAlgn="base" hangingPunct="0">
              <a:spcBef>
                <a:spcPct val="0"/>
              </a:spcBef>
              <a:spcAft>
                <a:spcPct val="0"/>
              </a:spcAft>
              <a:defRPr sz="4000" kern="1200">
                <a:solidFill>
                  <a:schemeClr val="tx1"/>
                </a:solidFill>
                <a:latin typeface="Helvetica"/>
                <a:ea typeface="ＭＳ Ｐゴシック" charset="-128"/>
                <a:cs typeface="Helvetica"/>
              </a:defRPr>
            </a:lvl1pPr>
            <a:lvl2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2pPr>
            <a:lvl3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3pPr>
            <a:lvl4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4pPr>
            <a:lvl5pPr algn="ctr" defTabSz="457200" rtl="0" eaLnBrk="0" fontAlgn="base" hangingPunct="0">
              <a:spcBef>
                <a:spcPct val="0"/>
              </a:spcBef>
              <a:spcAft>
                <a:spcPct val="0"/>
              </a:spcAft>
              <a:defRPr sz="4400">
                <a:solidFill>
                  <a:schemeClr val="tx1"/>
                </a:solidFill>
                <a:latin typeface="Calibri" charset="0"/>
                <a:ea typeface="ＭＳ Ｐゴシック" charset="-128"/>
                <a:cs typeface="ＭＳ Ｐゴシック" charset="-128"/>
              </a:defRPr>
            </a:lvl5pPr>
            <a:lvl6pPr marL="4572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6pPr>
            <a:lvl7pPr marL="9144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7pPr>
            <a:lvl8pPr marL="13716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8pPr>
            <a:lvl9pPr marL="1828800" algn="ctr" defTabSz="457200" rtl="0" fontAlgn="base">
              <a:spcBef>
                <a:spcPct val="0"/>
              </a:spcBef>
              <a:spcAft>
                <a:spcPct val="0"/>
              </a:spcAft>
              <a:defRPr sz="4400">
                <a:solidFill>
                  <a:schemeClr val="tx1"/>
                </a:solidFill>
                <a:latin typeface="Calibri" charset="0"/>
                <a:ea typeface="ＭＳ Ｐゴシック" charset="-128"/>
                <a:cs typeface="ＭＳ Ｐゴシック" charset="-128"/>
              </a:defRPr>
            </a:lvl9pPr>
          </a:lstStyle>
          <a:p>
            <a:pPr eaLnBrk="1" hangingPunct="1"/>
            <a:r>
              <a:rPr lang="en-US" dirty="0" smtClean="0">
                <a:solidFill>
                  <a:srgbClr val="12919C"/>
                </a:solidFill>
                <a:latin typeface="Arial"/>
                <a:ea typeface="ＭＳ Ｐゴシック" charset="0"/>
                <a:cs typeface="Arial"/>
              </a:rPr>
              <a:t>Cell Cycle Check Points</a:t>
            </a:r>
            <a:endParaRPr lang="en-US" dirty="0">
              <a:solidFill>
                <a:srgbClr val="12919C"/>
              </a:solidFill>
              <a:latin typeface="Arial"/>
              <a:ea typeface="ＭＳ Ｐゴシック" charset="0"/>
              <a:cs typeface="Arial"/>
              <a:hlinkClick r:id="rId3"/>
            </a:endParaRPr>
          </a:p>
        </p:txBody>
      </p:sp>
    </p:spTree>
    <p:extLst>
      <p:ext uri="{BB962C8B-B14F-4D97-AF65-F5344CB8AC3E}">
        <p14:creationId xmlns:p14="http://schemas.microsoft.com/office/powerpoint/2010/main" val="21546193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mph" presetSubtype="0" repeatCount="indefinite" fill="hold" nodeType="withEffect">
                                  <p:stCondLst>
                                    <p:cond delay="0"/>
                                  </p:stCondLst>
                                  <p:childTnLst>
                                    <p:anim calcmode="discrete" valueType="str">
                                      <p:cBhvr>
                                        <p:cTn id="6" dur="500" fill="hold"/>
                                        <p:tgtEl>
                                          <p:spTgt spid="7"/>
                                        </p:tgtEl>
                                        <p:attrNameLst>
                                          <p:attrName>style.visibility</p:attrName>
                                        </p:attrNameLst>
                                      </p:cBhvr>
                                      <p:tavLst>
                                        <p:tav tm="0">
                                          <p:val>
                                            <p:strVal val="hidden"/>
                                          </p:val>
                                        </p:tav>
                                        <p:tav tm="50000">
                                          <p:val>
                                            <p:strVal val="visible"/>
                                          </p:val>
                                        </p:tav>
                                      </p:tavLst>
                                    </p:anim>
                                  </p:childTnLst>
                                </p:cTn>
                              </p:par>
                              <p:par>
                                <p:cTn id="7" presetID="10"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itle 1"/>
          <p:cNvSpPr txBox="1">
            <a:spLocks/>
          </p:cNvSpPr>
          <p:nvPr/>
        </p:nvSpPr>
        <p:spPr bwMode="auto">
          <a:xfrm>
            <a:off x="457200" y="24288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4400" i="1" dirty="0" smtClean="0">
                <a:solidFill>
                  <a:srgbClr val="51A6B2"/>
                </a:solidFill>
                <a:latin typeface="Helvetica" charset="0"/>
                <a:cs typeface="Helvetica" charset="0"/>
              </a:rPr>
              <a:t>Ecce Homo</a:t>
            </a:r>
          </a:p>
          <a:p>
            <a:pPr algn="ctr" eaLnBrk="1" hangingPunct="1"/>
            <a:r>
              <a:rPr lang="en-US" sz="3600" dirty="0" smtClean="0">
                <a:solidFill>
                  <a:srgbClr val="51A6B2"/>
                </a:solidFill>
                <a:latin typeface="Helvetica" charset="0"/>
                <a:cs typeface="Helvetica" charset="0"/>
              </a:rPr>
              <a:t>“ </a:t>
            </a:r>
            <a:r>
              <a:rPr lang="en-US" sz="3600" dirty="0" err="1" smtClean="0">
                <a:solidFill>
                  <a:srgbClr val="51A6B2"/>
                </a:solidFill>
                <a:latin typeface="Helvetica" charset="0"/>
                <a:cs typeface="Helvetica" charset="0"/>
              </a:rPr>
              <a:t>OncoMouse</a:t>
            </a:r>
            <a:r>
              <a:rPr lang="en-US" sz="3600" dirty="0" smtClean="0">
                <a:solidFill>
                  <a:srgbClr val="51A6B2"/>
                </a:solidFill>
                <a:latin typeface="Helvetica" charset="0"/>
                <a:cs typeface="Helvetica" charset="0"/>
              </a:rPr>
              <a:t>” 2000 Brian Crockett </a:t>
            </a:r>
            <a:endParaRPr lang="en-US" sz="3600" dirty="0">
              <a:solidFill>
                <a:srgbClr val="51A6B2"/>
              </a:solidFill>
              <a:latin typeface="Helvetica" charset="0"/>
              <a:cs typeface="Helvetica" charset="0"/>
            </a:endParaRPr>
          </a:p>
        </p:txBody>
      </p:sp>
      <p:sp>
        <p:nvSpPr>
          <p:cNvPr id="28676" name="Title 1"/>
          <p:cNvSpPr txBox="1">
            <a:spLocks/>
          </p:cNvSpPr>
          <p:nvPr/>
        </p:nvSpPr>
        <p:spPr bwMode="auto">
          <a:xfrm>
            <a:off x="0" y="2105025"/>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endParaRPr lang="en-US" sz="3000" dirty="0">
              <a:latin typeface="Helvetica" charset="0"/>
              <a:cs typeface="Helvetica" charset="0"/>
            </a:endParaRPr>
          </a:p>
        </p:txBody>
      </p:sp>
      <p:pic>
        <p:nvPicPr>
          <p:cNvPr id="6" name="Picture 5"/>
          <p:cNvPicPr>
            <a:picLocks noChangeAspect="1"/>
          </p:cNvPicPr>
          <p:nvPr/>
        </p:nvPicPr>
        <p:blipFill>
          <a:blip r:embed="rId3"/>
          <a:stretch>
            <a:fillRect/>
          </a:stretch>
        </p:blipFill>
        <p:spPr>
          <a:xfrm>
            <a:off x="2656840" y="1600200"/>
            <a:ext cx="3921760" cy="52058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5"/>
          <p:cNvSpPr>
            <a:spLocks noGrp="1"/>
          </p:cNvSpPr>
          <p:nvPr>
            <p:ph type="title"/>
          </p:nvPr>
        </p:nvSpPr>
        <p:spPr bwMode="auto">
          <a:xfrm>
            <a:off x="598488" y="522288"/>
            <a:ext cx="8229600" cy="1600200"/>
          </a:xfrm>
        </p:spPr>
        <p:txBody>
          <a:bodyPr/>
          <a:lstStyle/>
          <a:p>
            <a:pPr eaLnBrk="1" hangingPunct="1"/>
            <a:r>
              <a:rPr lang="en-US" dirty="0">
                <a:solidFill>
                  <a:srgbClr val="51A6B2"/>
                </a:solidFill>
                <a:effectLst/>
                <a:latin typeface="Helvetica" charset="0"/>
                <a:ea typeface="Helvetica" charset="0"/>
                <a:cs typeface="Helvetica" charset="0"/>
              </a:rPr>
              <a:t>Making Body Parts</a:t>
            </a:r>
            <a:r>
              <a:rPr lang="en-US" dirty="0">
                <a:solidFill>
                  <a:srgbClr val="404040"/>
                </a:solidFill>
                <a:effectLst/>
                <a:latin typeface="Helvetica" charset="0"/>
                <a:ea typeface="Helvetica" charset="0"/>
                <a:cs typeface="Helvetica" charset="0"/>
              </a:rPr>
              <a:t/>
            </a:r>
            <a:br>
              <a:rPr lang="en-US" dirty="0">
                <a:solidFill>
                  <a:srgbClr val="404040"/>
                </a:solidFill>
                <a:effectLst/>
                <a:latin typeface="Helvetica" charset="0"/>
                <a:ea typeface="Helvetica" charset="0"/>
                <a:cs typeface="Helvetica" charset="0"/>
              </a:rPr>
            </a:br>
            <a:r>
              <a:rPr lang="en-US" sz="2800" i="1" dirty="0">
                <a:solidFill>
                  <a:srgbClr val="7F7F7F"/>
                </a:solidFill>
                <a:effectLst/>
                <a:latin typeface="Helvetica" charset="0"/>
                <a:ea typeface="Helvetica" charset="0"/>
                <a:cs typeface="Helvetica" charset="0"/>
              </a:rPr>
              <a:t>Rebuilding </a:t>
            </a:r>
            <a:r>
              <a:rPr lang="en-US" sz="2800" i="1" dirty="0" smtClean="0">
                <a:solidFill>
                  <a:srgbClr val="7F7F7F"/>
                </a:solidFill>
                <a:effectLst/>
                <a:latin typeface="Helvetica" charset="0"/>
                <a:ea typeface="Helvetica" charset="0"/>
                <a:cs typeface="Helvetica" charset="0"/>
              </a:rPr>
              <a:t>Soldiers: Stimulating Cell Division</a:t>
            </a:r>
            <a:endParaRPr lang="en-US" sz="2800" i="1" dirty="0">
              <a:solidFill>
                <a:srgbClr val="7F7F7F"/>
              </a:solidFill>
              <a:effectLst/>
              <a:latin typeface="Helvetica" charset="0"/>
              <a:ea typeface="Helvetica" charset="0"/>
              <a:cs typeface="Helvetica" charset="0"/>
            </a:endParaRPr>
          </a:p>
        </p:txBody>
      </p:sp>
      <p:pic>
        <p:nvPicPr>
          <p:cNvPr id="37890" name="Picture 5"/>
          <p:cNvPicPr>
            <a:picLocks noChangeAspect="1"/>
          </p:cNvPicPr>
          <p:nvPr/>
        </p:nvPicPr>
        <p:blipFill>
          <a:blip r:embed="rId3"/>
          <a:srcRect/>
          <a:stretch>
            <a:fillRect/>
          </a:stretch>
        </p:blipFill>
        <p:spPr bwMode="auto">
          <a:xfrm>
            <a:off x="0" y="2625725"/>
            <a:ext cx="4191000" cy="20955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1204" name="TextBox 6">
            <a:hlinkClick r:id="rId4"/>
          </p:cNvPr>
          <p:cNvSpPr txBox="1">
            <a:spLocks noChangeArrowheads="1"/>
          </p:cNvSpPr>
          <p:nvPr/>
        </p:nvSpPr>
        <p:spPr bwMode="auto">
          <a:xfrm>
            <a:off x="1354138" y="5599113"/>
            <a:ext cx="7473950" cy="1169551"/>
          </a:xfrm>
          <a:prstGeom prst="rect">
            <a:avLst/>
          </a:prstGeom>
          <a:noFill/>
          <a:ln w="9525">
            <a:noFill/>
            <a:miter lim="800000"/>
            <a:headEnd/>
            <a:tailEnd/>
          </a:ln>
        </p:spPr>
        <p:txBody>
          <a:bodyPr>
            <a:prstTxWarp prst="textNoShape">
              <a:avLst/>
            </a:prstTxWarp>
            <a:spAutoFit/>
          </a:bodyPr>
          <a:lstStyle/>
          <a:p>
            <a:r>
              <a:rPr lang="en-US" sz="1400" dirty="0"/>
              <a:t>Damon Winter/ photo. </a:t>
            </a:r>
          </a:p>
          <a:p>
            <a:r>
              <a:rPr lang="en-US" sz="1400" dirty="0"/>
              <a:t>Randall McKenzie </a:t>
            </a:r>
            <a:r>
              <a:rPr lang="en-US" sz="1400" dirty="0" err="1"/>
              <a:t>Infodesigner</a:t>
            </a:r>
            <a:r>
              <a:rPr lang="en-US" sz="1400" dirty="0"/>
              <a:t>. Content Dr. Stephen </a:t>
            </a:r>
            <a:r>
              <a:rPr lang="en-US" sz="1400" dirty="0" err="1"/>
              <a:t>Badylak</a:t>
            </a:r>
            <a:r>
              <a:rPr lang="en-US" sz="1400" dirty="0"/>
              <a:t>, University of Pittsburgh.</a:t>
            </a:r>
          </a:p>
          <a:p>
            <a:r>
              <a:rPr lang="en-US" sz="1400" dirty="0"/>
              <a:t>McGowan Institute for Regenerative Medicine Video. </a:t>
            </a:r>
          </a:p>
          <a:p>
            <a:r>
              <a:rPr lang="en-US" sz="1400" dirty="0" err="1"/>
              <a:t>Fountatin</a:t>
            </a:r>
            <a:r>
              <a:rPr lang="en-US" sz="1400" dirty="0"/>
              <a:t>, H. Sept </a:t>
            </a:r>
            <a:r>
              <a:rPr lang="en-US" sz="1400" dirty="0" smtClean="0"/>
              <a:t>17, </a:t>
            </a:r>
            <a:r>
              <a:rPr lang="en-US" sz="1400" dirty="0"/>
              <a:t>2012. Human Muscle Regrown on Animal Scaffolding. NYTIMES: A1</a:t>
            </a:r>
            <a:r>
              <a:rPr lang="en-US" sz="1400" dirty="0" smtClean="0"/>
              <a:t>.</a:t>
            </a:r>
          </a:p>
          <a:p>
            <a:r>
              <a:rPr lang="en-US" sz="1400" dirty="0" smtClean="0"/>
              <a:t>Fountain, H. and V. Singh. Sept 2012. </a:t>
            </a:r>
            <a:r>
              <a:rPr lang="en-US" sz="1400" dirty="0" err="1" smtClean="0"/>
              <a:t>Extracelluar</a:t>
            </a:r>
            <a:r>
              <a:rPr lang="en-US" sz="1400" dirty="0" smtClean="0"/>
              <a:t> Matrix Video. (4:23”) </a:t>
            </a:r>
            <a:endParaRPr lang="en-US" sz="1400" dirty="0"/>
          </a:p>
        </p:txBody>
      </p:sp>
      <p:pic>
        <p:nvPicPr>
          <p:cNvPr id="37892" name="Picture 7"/>
          <p:cNvPicPr>
            <a:picLocks noChangeAspect="1"/>
          </p:cNvPicPr>
          <p:nvPr/>
        </p:nvPicPr>
        <p:blipFill>
          <a:blip r:embed="rId5"/>
          <a:srcRect/>
          <a:stretch>
            <a:fillRect/>
          </a:stretch>
        </p:blipFill>
        <p:spPr bwMode="auto">
          <a:xfrm>
            <a:off x="4273550" y="2633663"/>
            <a:ext cx="4870450" cy="20875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Picture 7" descr="Video_icon1.png">
            <a:hlinkClick r:id="rId6"/>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95750" y="4994627"/>
            <a:ext cx="689722" cy="516034"/>
          </a:xfrm>
          <a:prstGeom prst="rect">
            <a:avLst/>
          </a:prstGeom>
        </p:spPr>
      </p:pic>
    </p:spTree>
    <p:extLst>
      <p:ext uri="{BB962C8B-B14F-4D97-AF65-F5344CB8AC3E}">
        <p14:creationId xmlns:p14="http://schemas.microsoft.com/office/powerpoint/2010/main" val="3573727765"/>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51A6B2"/>
                </a:solidFill>
              </a:rPr>
              <a:t>When Do Cells Divide?</a:t>
            </a:r>
            <a:endParaRPr lang="en-US" dirty="0">
              <a:solidFill>
                <a:srgbClr val="51A6B2"/>
              </a:solidFill>
            </a:endParaRPr>
          </a:p>
        </p:txBody>
      </p:sp>
      <p:sp>
        <p:nvSpPr>
          <p:cNvPr id="4" name="TextBox 3"/>
          <p:cNvSpPr txBox="1"/>
          <p:nvPr/>
        </p:nvSpPr>
        <p:spPr>
          <a:xfrm>
            <a:off x="398781" y="1448888"/>
            <a:ext cx="8280400" cy="5262980"/>
          </a:xfrm>
          <a:prstGeom prst="rect">
            <a:avLst/>
          </a:prstGeom>
          <a:noFill/>
        </p:spPr>
        <p:txBody>
          <a:bodyPr wrap="square" rtlCol="0">
            <a:spAutoFit/>
          </a:bodyPr>
          <a:lstStyle/>
          <a:p>
            <a:r>
              <a:rPr lang="en-US" sz="1600" i="1" dirty="0">
                <a:solidFill>
                  <a:schemeClr val="tx1">
                    <a:lumMod val="50000"/>
                    <a:lumOff val="50000"/>
                  </a:schemeClr>
                </a:solidFill>
              </a:rPr>
              <a:t>Each adult body cell </a:t>
            </a:r>
            <a:r>
              <a:rPr lang="en-US" sz="1600" i="1" dirty="0" smtClean="0">
                <a:solidFill>
                  <a:schemeClr val="tx1">
                    <a:lumMod val="50000"/>
                    <a:lumOff val="50000"/>
                  </a:schemeClr>
                </a:solidFill>
              </a:rPr>
              <a:t>(somatic </a:t>
            </a:r>
            <a:r>
              <a:rPr lang="en-US" sz="1600" i="1" dirty="0">
                <a:solidFill>
                  <a:schemeClr val="tx1">
                    <a:lumMod val="50000"/>
                    <a:lumOff val="50000"/>
                  </a:schemeClr>
                </a:solidFill>
              </a:rPr>
              <a:t>cell) has a finite life span, and can only divide a finite number of times before undergoing cell death. This is referred to as the </a:t>
            </a:r>
            <a:r>
              <a:rPr lang="en-US" sz="1600" i="1" dirty="0" err="1">
                <a:solidFill>
                  <a:schemeClr val="tx1">
                    <a:lumMod val="50000"/>
                    <a:lumOff val="50000"/>
                  </a:schemeClr>
                </a:solidFill>
              </a:rPr>
              <a:t>Hayflick</a:t>
            </a:r>
            <a:r>
              <a:rPr lang="en-US" sz="1600" i="1" dirty="0">
                <a:solidFill>
                  <a:schemeClr val="tx1">
                    <a:lumMod val="50000"/>
                    <a:lumOff val="50000"/>
                  </a:schemeClr>
                </a:solidFill>
              </a:rPr>
              <a:t> Limit.  At different points in our life span our cells respond to environmental signals in very specific ways. </a:t>
            </a:r>
          </a:p>
          <a:p>
            <a:endParaRPr lang="en-US" sz="1600" i="1" dirty="0">
              <a:solidFill>
                <a:schemeClr val="tx1">
                  <a:lumMod val="50000"/>
                  <a:lumOff val="50000"/>
                </a:schemeClr>
              </a:solidFill>
            </a:endParaRPr>
          </a:p>
          <a:p>
            <a:r>
              <a:rPr lang="en-US" sz="1600" i="1" dirty="0">
                <a:solidFill>
                  <a:schemeClr val="tx1">
                    <a:lumMod val="50000"/>
                    <a:lumOff val="50000"/>
                  </a:schemeClr>
                </a:solidFill>
              </a:rPr>
              <a:t>When trauma or infection occurs, cells die via programmed cell death and send a signal to other cells to migrate, differentiate, and repopulate the dying population of cells.</a:t>
            </a:r>
          </a:p>
          <a:p>
            <a:endParaRPr lang="en-US" sz="1600" i="1" dirty="0">
              <a:solidFill>
                <a:schemeClr val="tx1">
                  <a:lumMod val="50000"/>
                  <a:lumOff val="50000"/>
                </a:schemeClr>
              </a:solidFill>
            </a:endParaRPr>
          </a:p>
          <a:p>
            <a:r>
              <a:rPr lang="en-US" sz="1600" i="1" dirty="0">
                <a:solidFill>
                  <a:schemeClr val="tx1">
                    <a:lumMod val="50000"/>
                    <a:lumOff val="50000"/>
                  </a:schemeClr>
                </a:solidFill>
              </a:rPr>
              <a:t>As we age, our cells lose vital DNA information and undergo other cell structure changes that result in an inability to undergo cell division while maintaining genomic integrity </a:t>
            </a:r>
            <a:r>
              <a:rPr lang="en-US" sz="1600" i="1" dirty="0" smtClean="0">
                <a:solidFill>
                  <a:schemeClr val="tx1">
                    <a:lumMod val="50000"/>
                    <a:lumOff val="50000"/>
                  </a:schemeClr>
                </a:solidFill>
              </a:rPr>
              <a:t> ultimately leading to programmed </a:t>
            </a:r>
            <a:r>
              <a:rPr lang="en-US" sz="1600" i="1" dirty="0">
                <a:solidFill>
                  <a:schemeClr val="tx1">
                    <a:lumMod val="50000"/>
                    <a:lumOff val="50000"/>
                  </a:schemeClr>
                </a:solidFill>
              </a:rPr>
              <a:t>cell death. </a:t>
            </a:r>
          </a:p>
          <a:p>
            <a:endParaRPr lang="en-US" sz="1600" i="1" dirty="0" smtClean="0">
              <a:solidFill>
                <a:schemeClr val="tx1">
                  <a:lumMod val="50000"/>
                  <a:lumOff val="50000"/>
                </a:schemeClr>
              </a:solidFill>
            </a:endParaRPr>
          </a:p>
          <a:p>
            <a:r>
              <a:rPr lang="en-US" sz="1600" i="1" dirty="0" smtClean="0">
                <a:solidFill>
                  <a:schemeClr val="tx1">
                    <a:lumMod val="50000"/>
                    <a:lumOff val="50000"/>
                  </a:schemeClr>
                </a:solidFill>
              </a:rPr>
              <a:t>During </a:t>
            </a:r>
            <a:r>
              <a:rPr lang="en-US" sz="1600" i="1" dirty="0">
                <a:solidFill>
                  <a:schemeClr val="tx1">
                    <a:lumMod val="50000"/>
                    <a:lumOff val="50000"/>
                  </a:schemeClr>
                </a:solidFill>
              </a:rPr>
              <a:t>embryonic </a:t>
            </a:r>
            <a:r>
              <a:rPr lang="en-US" sz="1600" i="1" dirty="0" smtClean="0">
                <a:solidFill>
                  <a:schemeClr val="tx1">
                    <a:lumMod val="50000"/>
                    <a:lumOff val="50000"/>
                  </a:schemeClr>
                </a:solidFill>
              </a:rPr>
              <a:t>development, </a:t>
            </a:r>
            <a:r>
              <a:rPr lang="en-US" sz="1600" i="1" dirty="0">
                <a:solidFill>
                  <a:schemeClr val="tx1">
                    <a:lumMod val="50000"/>
                    <a:lumOff val="50000"/>
                  </a:schemeClr>
                </a:solidFill>
              </a:rPr>
              <a:t>cells must undergo cell division </a:t>
            </a:r>
            <a:r>
              <a:rPr lang="en-US" sz="1600" i="1" dirty="0" smtClean="0">
                <a:solidFill>
                  <a:schemeClr val="tx1">
                    <a:lumMod val="50000"/>
                    <a:lumOff val="50000"/>
                  </a:schemeClr>
                </a:solidFill>
              </a:rPr>
              <a:t>rapidly without losing vital genetic information. These events are triggered </a:t>
            </a:r>
            <a:r>
              <a:rPr lang="en-US" sz="1600" i="1" dirty="0">
                <a:solidFill>
                  <a:schemeClr val="tx1">
                    <a:lumMod val="50000"/>
                    <a:lumOff val="50000"/>
                  </a:schemeClr>
                </a:solidFill>
              </a:rPr>
              <a:t>by the fusion of the sperm and egg nuclei and the subsequent increase in calcium concentration in the cytoplasm of the zygote. </a:t>
            </a:r>
            <a:endParaRPr lang="en-US" sz="1600" i="1" dirty="0" smtClean="0">
              <a:solidFill>
                <a:schemeClr val="tx1">
                  <a:lumMod val="50000"/>
                  <a:lumOff val="50000"/>
                </a:schemeClr>
              </a:solidFill>
            </a:endParaRPr>
          </a:p>
          <a:p>
            <a:endParaRPr lang="en-US" sz="1600" i="1" dirty="0">
              <a:solidFill>
                <a:schemeClr val="tx1">
                  <a:lumMod val="50000"/>
                  <a:lumOff val="50000"/>
                </a:schemeClr>
              </a:solidFill>
            </a:endParaRPr>
          </a:p>
          <a:p>
            <a:r>
              <a:rPr lang="en-US" sz="1600" i="1" dirty="0">
                <a:solidFill>
                  <a:schemeClr val="tx1">
                    <a:lumMod val="50000"/>
                    <a:lumOff val="50000"/>
                  </a:schemeClr>
                </a:solidFill>
              </a:rPr>
              <a:t>Cells can adopt these different responses at different times in our lives. They remain dynamic so that they can respond appropriately to signals in their </a:t>
            </a:r>
            <a:r>
              <a:rPr lang="en-US" sz="1600" i="1" dirty="0" smtClean="0">
                <a:solidFill>
                  <a:schemeClr val="tx1">
                    <a:lumMod val="50000"/>
                    <a:lumOff val="50000"/>
                  </a:schemeClr>
                </a:solidFill>
              </a:rPr>
              <a:t>environment. The </a:t>
            </a:r>
            <a:r>
              <a:rPr lang="en-US" sz="1600" i="1" dirty="0">
                <a:solidFill>
                  <a:schemeClr val="tx1">
                    <a:lumMod val="50000"/>
                    <a:lumOff val="50000"/>
                  </a:schemeClr>
                </a:solidFill>
              </a:rPr>
              <a:t>response is dependent on the type of signal that is received by the cell, and the cell’s ability to detect and respond to </a:t>
            </a:r>
            <a:r>
              <a:rPr lang="en-US" sz="1600" i="1" dirty="0" smtClean="0">
                <a:solidFill>
                  <a:schemeClr val="tx1">
                    <a:lumMod val="50000"/>
                    <a:lumOff val="50000"/>
                  </a:schemeClr>
                </a:solidFill>
              </a:rPr>
              <a:t>it. </a:t>
            </a:r>
            <a:endParaRPr lang="en-US" sz="1600" i="1" dirty="0">
              <a:solidFill>
                <a:schemeClr val="tx1">
                  <a:lumMod val="50000"/>
                  <a:lumOff val="50000"/>
                </a:schemeClr>
              </a:solidFill>
            </a:endParaRPr>
          </a:p>
          <a:p>
            <a:endParaRPr lang="en-US" sz="1600" dirty="0"/>
          </a:p>
        </p:txBody>
      </p:sp>
    </p:spTree>
    <p:extLst>
      <p:ext uri="{BB962C8B-B14F-4D97-AF65-F5344CB8AC3E}">
        <p14:creationId xmlns:p14="http://schemas.microsoft.com/office/powerpoint/2010/main" val="252597202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147553664"/>
              </p:ext>
            </p:extLst>
          </p:nvPr>
        </p:nvGraphicFramePr>
        <p:xfrm>
          <a:off x="84667" y="220133"/>
          <a:ext cx="8881533" cy="6441440"/>
        </p:xfrm>
        <a:graphic>
          <a:graphicData uri="http://schemas.openxmlformats.org/drawingml/2006/table">
            <a:tbl>
              <a:tblPr firstRow="1" bandRow="1">
                <a:tableStyleId>{35758FB7-9AC5-4552-8A53-C91805E547FA}</a:tableStyleId>
              </a:tblPr>
              <a:tblGrid>
                <a:gridCol w="1401572"/>
                <a:gridCol w="3963740"/>
                <a:gridCol w="3516221"/>
              </a:tblGrid>
              <a:tr h="1267460">
                <a:tc>
                  <a:txBody>
                    <a:bodyPr/>
                    <a:lstStyle/>
                    <a:p>
                      <a:pPr algn="ctr"/>
                      <a:endParaRPr lang="en-US" sz="1600" b="1" dirty="0" smtClean="0">
                        <a:latin typeface="Helvetica"/>
                        <a:cs typeface="Helvetica"/>
                      </a:endParaRPr>
                    </a:p>
                    <a:p>
                      <a:pPr algn="ctr"/>
                      <a:endParaRPr lang="en-US" sz="1600" b="1" dirty="0">
                        <a:latin typeface="Helvetica"/>
                        <a:cs typeface="Helvetica"/>
                      </a:endParaRPr>
                    </a:p>
                  </a:txBody>
                  <a:tcPr>
                    <a:solidFill>
                      <a:srgbClr val="59ABB7"/>
                    </a:solidFill>
                  </a:tcPr>
                </a:tc>
                <a:tc>
                  <a:txBody>
                    <a:bodyPr/>
                    <a:lstStyle/>
                    <a:p>
                      <a:pPr algn="ctr"/>
                      <a:endParaRPr lang="en-US" sz="1600" dirty="0" smtClean="0">
                        <a:latin typeface="Helvetica"/>
                        <a:cs typeface="Helvetica"/>
                      </a:endParaRPr>
                    </a:p>
                    <a:p>
                      <a:pPr algn="ctr"/>
                      <a:r>
                        <a:rPr lang="en-US" sz="1600" dirty="0" smtClean="0">
                          <a:latin typeface="Helvetica"/>
                          <a:cs typeface="Helvetica"/>
                        </a:rPr>
                        <a:t>Meiosis</a:t>
                      </a:r>
                      <a:endParaRPr lang="en-US" sz="1600" b="1" dirty="0">
                        <a:latin typeface="Helvetica"/>
                        <a:cs typeface="Helvetica"/>
                      </a:endParaRPr>
                    </a:p>
                  </a:txBody>
                  <a:tcPr>
                    <a:solidFill>
                      <a:srgbClr val="59ABB7"/>
                    </a:solidFill>
                  </a:tcPr>
                </a:tc>
                <a:tc>
                  <a:txBody>
                    <a:bodyPr/>
                    <a:lstStyle/>
                    <a:p>
                      <a:endParaRPr lang="en-US" sz="1600" baseline="0" dirty="0" smtClean="0">
                        <a:latin typeface="Helvetica"/>
                        <a:cs typeface="Helvetica"/>
                      </a:endParaRPr>
                    </a:p>
                    <a:p>
                      <a:pPr algn="ctr"/>
                      <a:r>
                        <a:rPr lang="en-US" sz="1600" baseline="0" dirty="0" smtClean="0">
                          <a:latin typeface="Helvetica"/>
                          <a:cs typeface="Helvetica"/>
                        </a:rPr>
                        <a:t>Mitosis</a:t>
                      </a:r>
                      <a:endParaRPr lang="en-US" sz="1600" b="1" baseline="0" dirty="0" smtClean="0">
                        <a:latin typeface="Helvetica"/>
                        <a:cs typeface="Helvetica"/>
                      </a:endParaRPr>
                    </a:p>
                  </a:txBody>
                  <a:tcPr>
                    <a:solidFill>
                      <a:srgbClr val="59ABB7"/>
                    </a:solidFill>
                  </a:tcPr>
                </a:tc>
              </a:tr>
              <a:tr h="1267460">
                <a:tc>
                  <a:txBody>
                    <a:bodyPr/>
                    <a:lstStyle/>
                    <a:p>
                      <a:pPr algn="ctr"/>
                      <a:endParaRPr lang="en-US" sz="1600" dirty="0" smtClean="0">
                        <a:solidFill>
                          <a:scrgbClr r="0" g="0" b="0"/>
                        </a:solidFill>
                        <a:latin typeface="Helvetica"/>
                        <a:cs typeface="Helvetica"/>
                      </a:endParaRPr>
                    </a:p>
                    <a:p>
                      <a:pPr algn="ctr"/>
                      <a:r>
                        <a:rPr lang="en-US" sz="1600" b="1" dirty="0" smtClean="0">
                          <a:solidFill>
                            <a:scrgbClr r="0" g="0" b="0"/>
                          </a:solidFill>
                          <a:latin typeface="Helvetica"/>
                          <a:cs typeface="Helvetica"/>
                        </a:rPr>
                        <a:t>Purpose</a:t>
                      </a:r>
                      <a:endParaRPr lang="en-US" sz="1600" b="1" dirty="0">
                        <a:solidFill>
                          <a:scrgbClr r="0" g="0" b="0"/>
                        </a:solidFill>
                        <a:latin typeface="Helvetica"/>
                        <a:cs typeface="Helvetica"/>
                      </a:endParaRPr>
                    </a:p>
                  </a:txBody>
                  <a:tcPr/>
                </a:tc>
                <a:tc>
                  <a:txBody>
                    <a:bodyPr/>
                    <a:lstStyle/>
                    <a:p>
                      <a:pPr algn="ctr"/>
                      <a:endParaRPr lang="en-US" sz="1600" dirty="0" smtClean="0">
                        <a:solidFill>
                          <a:scrgbClr r="0" g="0" b="0"/>
                        </a:solidFill>
                        <a:latin typeface="Helvetica"/>
                        <a:cs typeface="Helvetica"/>
                      </a:endParaRPr>
                    </a:p>
                    <a:p>
                      <a:pPr algn="ctr"/>
                      <a:r>
                        <a:rPr lang="en-US" sz="1600" dirty="0" smtClean="0">
                          <a:solidFill>
                            <a:scrgbClr r="0" g="0" b="0"/>
                          </a:solidFill>
                          <a:latin typeface="Helvetica"/>
                          <a:cs typeface="Helvetica"/>
                        </a:rPr>
                        <a:t>Sexual</a:t>
                      </a:r>
                      <a:r>
                        <a:rPr lang="en-US" sz="1600" baseline="0" dirty="0" smtClean="0">
                          <a:solidFill>
                            <a:scrgbClr r="0" g="0" b="0"/>
                          </a:solidFill>
                          <a:latin typeface="Helvetica"/>
                          <a:cs typeface="Helvetica"/>
                        </a:rPr>
                        <a:t> </a:t>
                      </a:r>
                      <a:r>
                        <a:rPr lang="en-US" sz="1600" baseline="0" dirty="0" smtClean="0">
                          <a:solidFill>
                            <a:scrgbClr r="0" g="0" b="0"/>
                          </a:solidFill>
                          <a:latin typeface="Helvetica"/>
                          <a:cs typeface="Helvetica"/>
                        </a:rPr>
                        <a:t>Reproduction of Species</a:t>
                      </a:r>
                      <a:endParaRPr lang="en-US" sz="1600" baseline="0" dirty="0" smtClean="0">
                        <a:solidFill>
                          <a:scrgbClr r="0" g="0" b="0"/>
                        </a:solidFill>
                        <a:latin typeface="Helvetica"/>
                        <a:cs typeface="Helvetica"/>
                      </a:endParaRPr>
                    </a:p>
                    <a:p>
                      <a:pPr algn="ctr"/>
                      <a:r>
                        <a:rPr lang="en-US" sz="1600" baseline="0" dirty="0" smtClean="0">
                          <a:solidFill>
                            <a:scrgbClr r="0" g="0" b="0"/>
                          </a:solidFill>
                          <a:latin typeface="Helvetica"/>
                          <a:cs typeface="Helvetica"/>
                        </a:rPr>
                        <a:t>Generating </a:t>
                      </a:r>
                      <a:r>
                        <a:rPr lang="en-US" sz="1600" baseline="0" dirty="0" smtClean="0">
                          <a:solidFill>
                            <a:scrgbClr r="0" g="0" b="0"/>
                          </a:solidFill>
                          <a:latin typeface="Helvetica"/>
                          <a:cs typeface="Helvetica"/>
                        </a:rPr>
                        <a:t>Diversity</a:t>
                      </a:r>
                    </a:p>
                    <a:p>
                      <a:pPr algn="ctr"/>
                      <a:r>
                        <a:rPr lang="en-US" sz="1200" i="1" baseline="0" dirty="0" smtClean="0">
                          <a:solidFill>
                            <a:scrgbClr r="0" g="0" b="0"/>
                          </a:solidFill>
                          <a:latin typeface="Helvetica"/>
                          <a:cs typeface="Helvetica"/>
                        </a:rPr>
                        <a:t>(recombination of regions among chromosomes)</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baseline="0" dirty="0" smtClean="0">
                          <a:solidFill>
                            <a:scrgbClr r="0" g="0" b="0"/>
                          </a:solidFill>
                          <a:latin typeface="Helvetica"/>
                          <a:cs typeface="Helvetica"/>
                        </a:rPr>
                        <a:t>(</a:t>
                      </a:r>
                      <a:r>
                        <a:rPr lang="en-US" sz="1200" i="1" baseline="0" dirty="0" smtClean="0">
                          <a:solidFill>
                            <a:scrgbClr r="0" g="0" b="0"/>
                          </a:solidFill>
                          <a:latin typeface="Helvetica"/>
                          <a:cs typeface="Helvetica"/>
                        </a:rPr>
                        <a:t>independent assortment of chromosomes)</a:t>
                      </a:r>
                    </a:p>
                    <a:p>
                      <a:pPr algn="ctr"/>
                      <a:endParaRPr lang="en-US" sz="1200" dirty="0">
                        <a:solidFill>
                          <a:scrgbClr r="0" g="0" b="0"/>
                        </a:solidFill>
                        <a:latin typeface="Helvetica"/>
                        <a:cs typeface="Helvetica"/>
                      </a:endParaRPr>
                    </a:p>
                  </a:txBody>
                  <a:tcPr/>
                </a:tc>
                <a:tc>
                  <a:txBody>
                    <a:bodyPr/>
                    <a:lstStyle/>
                    <a:p>
                      <a:pPr algn="ctr"/>
                      <a:endParaRPr lang="en-US" sz="1600" baseline="0" dirty="0" smtClean="0">
                        <a:solidFill>
                          <a:scrgbClr r="0" g="0" b="0"/>
                        </a:solidFill>
                        <a:latin typeface="Helvetica"/>
                        <a:cs typeface="Helvetica"/>
                      </a:endParaRPr>
                    </a:p>
                    <a:p>
                      <a:pPr algn="ctr"/>
                      <a:r>
                        <a:rPr lang="en-US" sz="1600" baseline="0" dirty="0" smtClean="0">
                          <a:solidFill>
                            <a:scrgbClr r="0" g="0" b="0"/>
                          </a:solidFill>
                          <a:latin typeface="Helvetica"/>
                          <a:cs typeface="Helvetica"/>
                        </a:rPr>
                        <a:t>Regeneration of Tissues</a:t>
                      </a:r>
                    </a:p>
                    <a:p>
                      <a:pPr marL="0" marR="0" indent="0" algn="ctr" defTabSz="457200" rtl="0" eaLnBrk="1" fontAlgn="auto" latinLnBrk="0" hangingPunct="1">
                        <a:lnSpc>
                          <a:spcPct val="100000"/>
                        </a:lnSpc>
                        <a:spcBef>
                          <a:spcPts val="0"/>
                        </a:spcBef>
                        <a:spcAft>
                          <a:spcPts val="0"/>
                        </a:spcAft>
                        <a:buClrTx/>
                        <a:buSzTx/>
                        <a:buFontTx/>
                        <a:buNone/>
                        <a:tabLst/>
                        <a:defRPr/>
                      </a:pPr>
                      <a:r>
                        <a:rPr lang="en-US" sz="1600" baseline="0" dirty="0" smtClean="0">
                          <a:solidFill>
                            <a:scrgbClr r="0" g="0" b="0"/>
                          </a:solidFill>
                          <a:latin typeface="Helvetica"/>
                          <a:cs typeface="Helvetica"/>
                        </a:rPr>
                        <a:t>Clonal Cell Division</a:t>
                      </a:r>
                    </a:p>
                    <a:p>
                      <a:pPr marL="0" marR="0" indent="0" algn="ctr" defTabSz="457200" rtl="0" eaLnBrk="1" fontAlgn="auto" latinLnBrk="0" hangingPunct="1">
                        <a:lnSpc>
                          <a:spcPct val="100000"/>
                        </a:lnSpc>
                        <a:spcBef>
                          <a:spcPts val="0"/>
                        </a:spcBef>
                        <a:spcAft>
                          <a:spcPts val="0"/>
                        </a:spcAft>
                        <a:buClrTx/>
                        <a:buSzTx/>
                        <a:buFontTx/>
                        <a:buNone/>
                        <a:tabLst/>
                        <a:defRPr/>
                      </a:pPr>
                      <a:r>
                        <a:rPr lang="en-US" sz="1200" i="1" baseline="0" dirty="0" smtClean="0">
                          <a:solidFill>
                            <a:scrgbClr r="0" g="0" b="0"/>
                          </a:solidFill>
                          <a:latin typeface="Helvetica"/>
                          <a:cs typeface="Helvetica"/>
                        </a:rPr>
                        <a:t>(recombination of regions among chromosomes)</a:t>
                      </a:r>
                      <a:endParaRPr lang="en-US" sz="1200" dirty="0" smtClean="0">
                        <a:solidFill>
                          <a:scrgbClr r="0" g="0" b="0"/>
                        </a:solidFill>
                        <a:latin typeface="Helvetica"/>
                        <a:cs typeface="Helvetica"/>
                      </a:endParaRPr>
                    </a:p>
                    <a:p>
                      <a:pPr algn="ctr"/>
                      <a:endParaRPr lang="en-US" sz="1600" dirty="0" smtClean="0">
                        <a:solidFill>
                          <a:scrgbClr r="0" g="0" b="0"/>
                        </a:solidFill>
                        <a:latin typeface="Helvetica"/>
                        <a:cs typeface="Helvetica"/>
                      </a:endParaRPr>
                    </a:p>
                  </a:txBody>
                  <a:tcPr/>
                </a:tc>
              </a:tr>
              <a:tr h="1267460">
                <a:tc>
                  <a:txBody>
                    <a:bodyPr/>
                    <a:lstStyle/>
                    <a:p>
                      <a:pPr algn="ctr"/>
                      <a:endParaRPr lang="en-US" sz="1600" dirty="0" smtClean="0">
                        <a:solidFill>
                          <a:schemeClr val="tx2">
                            <a:lumMod val="75000"/>
                          </a:schemeClr>
                        </a:solidFill>
                        <a:latin typeface="Helvetica"/>
                        <a:cs typeface="Helvetica"/>
                      </a:endParaRPr>
                    </a:p>
                    <a:p>
                      <a:pPr algn="ctr"/>
                      <a:r>
                        <a:rPr lang="en-US" sz="1600" b="1" dirty="0" smtClean="0">
                          <a:solidFill>
                            <a:schemeClr val="tx2">
                              <a:lumMod val="75000"/>
                            </a:schemeClr>
                          </a:solidFill>
                          <a:latin typeface="Helvetica"/>
                          <a:cs typeface="Helvetica"/>
                        </a:rPr>
                        <a:t>Cell Type</a:t>
                      </a:r>
                      <a:endParaRPr lang="en-US" sz="1600" b="1" dirty="0">
                        <a:solidFill>
                          <a:schemeClr val="tx2">
                            <a:lumMod val="75000"/>
                          </a:schemeClr>
                        </a:solidFill>
                        <a:latin typeface="Helvetica"/>
                        <a:cs typeface="Helvetica"/>
                      </a:endParaRPr>
                    </a:p>
                  </a:txBody>
                  <a:tcPr>
                    <a:solidFill>
                      <a:srgbClr val="59ABB7"/>
                    </a:solidFill>
                  </a:tcPr>
                </a:tc>
                <a:tc>
                  <a:txBody>
                    <a:bodyPr/>
                    <a:lstStyle/>
                    <a:p>
                      <a:pPr algn="ctr"/>
                      <a:endParaRPr lang="en-US" sz="1600" dirty="0" smtClean="0">
                        <a:latin typeface="Helvetica"/>
                        <a:cs typeface="Helvetica"/>
                      </a:endParaRPr>
                    </a:p>
                    <a:p>
                      <a:pPr algn="ctr"/>
                      <a:r>
                        <a:rPr lang="en-US" sz="1600" dirty="0" smtClean="0">
                          <a:latin typeface="Helvetica"/>
                          <a:cs typeface="Helvetica"/>
                        </a:rPr>
                        <a:t>Gonads</a:t>
                      </a:r>
                      <a:endParaRPr lang="en-US" sz="1600" dirty="0">
                        <a:latin typeface="Helvetica"/>
                        <a:cs typeface="Helvetica"/>
                      </a:endParaRPr>
                    </a:p>
                  </a:txBody>
                  <a:tcPr>
                    <a:solidFill>
                      <a:srgbClr val="59ABB7"/>
                    </a:solidFill>
                  </a:tcPr>
                </a:tc>
                <a:tc>
                  <a:txBody>
                    <a:bodyPr/>
                    <a:lstStyle/>
                    <a:p>
                      <a:pPr algn="ctr"/>
                      <a:endParaRPr lang="en-US" sz="1600" dirty="0" smtClean="0">
                        <a:latin typeface="Helvetica"/>
                        <a:cs typeface="Helvetica"/>
                      </a:endParaRPr>
                    </a:p>
                    <a:p>
                      <a:pPr algn="ctr"/>
                      <a:r>
                        <a:rPr lang="en-US" sz="1600" dirty="0" smtClean="0">
                          <a:latin typeface="Helvetica"/>
                          <a:cs typeface="Helvetica"/>
                        </a:rPr>
                        <a:t>Body Cells</a:t>
                      </a:r>
                      <a:endParaRPr lang="en-US" sz="1600" dirty="0">
                        <a:latin typeface="Helvetica"/>
                        <a:cs typeface="Helvetica"/>
                      </a:endParaRPr>
                    </a:p>
                  </a:txBody>
                  <a:tcPr>
                    <a:solidFill>
                      <a:srgbClr val="59ABB7"/>
                    </a:solidFill>
                  </a:tcPr>
                </a:tc>
              </a:tr>
              <a:tr h="1267460">
                <a:tc>
                  <a:txBody>
                    <a:bodyPr/>
                    <a:lstStyle/>
                    <a:p>
                      <a:pPr algn="ctr"/>
                      <a:endParaRPr lang="en-US" sz="1600" dirty="0" smtClean="0">
                        <a:solidFill>
                          <a:schemeClr val="tx2">
                            <a:lumMod val="75000"/>
                          </a:schemeClr>
                        </a:solidFill>
                        <a:latin typeface="Helvetica"/>
                        <a:cs typeface="Helvetica"/>
                      </a:endParaRPr>
                    </a:p>
                    <a:p>
                      <a:pPr algn="ctr"/>
                      <a:r>
                        <a:rPr lang="en-US" sz="1600" b="1" dirty="0" smtClean="0">
                          <a:solidFill>
                            <a:schemeClr val="tx2">
                              <a:lumMod val="75000"/>
                            </a:schemeClr>
                          </a:solidFill>
                          <a:latin typeface="Helvetica"/>
                          <a:cs typeface="Helvetica"/>
                        </a:rPr>
                        <a:t>Genetics</a:t>
                      </a:r>
                      <a:endParaRPr lang="en-US" sz="1600" b="1" dirty="0">
                        <a:solidFill>
                          <a:schemeClr val="tx2">
                            <a:lumMod val="75000"/>
                          </a:schemeClr>
                        </a:solidFill>
                        <a:latin typeface="Helvetica"/>
                        <a:cs typeface="Helvetica"/>
                      </a:endParaRPr>
                    </a:p>
                  </a:txBody>
                  <a:tcPr/>
                </a:tc>
                <a:tc>
                  <a:txBody>
                    <a:bodyPr/>
                    <a:lstStyle/>
                    <a:p>
                      <a:pPr algn="ctr"/>
                      <a:endParaRPr lang="en-US" sz="1600" dirty="0" smtClean="0">
                        <a:latin typeface="Helvetica"/>
                        <a:cs typeface="Helvetica"/>
                      </a:endParaRPr>
                    </a:p>
                    <a:p>
                      <a:pPr algn="ctr"/>
                      <a:r>
                        <a:rPr lang="en-US" sz="1600" dirty="0" smtClean="0">
                          <a:latin typeface="Helvetica"/>
                          <a:cs typeface="Helvetica"/>
                        </a:rPr>
                        <a:t>Half Genetic</a:t>
                      </a:r>
                      <a:r>
                        <a:rPr lang="en-US" sz="1600" baseline="0" dirty="0" smtClean="0">
                          <a:latin typeface="Helvetica"/>
                          <a:cs typeface="Helvetica"/>
                        </a:rPr>
                        <a:t> Content</a:t>
                      </a:r>
                      <a:endParaRPr lang="en-US" sz="1600" dirty="0" smtClean="0">
                        <a:latin typeface="Helvetica"/>
                        <a:cs typeface="Helvetica"/>
                      </a:endParaRPr>
                    </a:p>
                    <a:p>
                      <a:pPr algn="ctr"/>
                      <a:r>
                        <a:rPr lang="en-US" sz="1600" dirty="0" smtClean="0">
                          <a:latin typeface="Helvetica"/>
                          <a:cs typeface="Helvetica"/>
                        </a:rPr>
                        <a:t>(1n) </a:t>
                      </a:r>
                      <a:endParaRPr lang="en-US" sz="1600" dirty="0">
                        <a:latin typeface="Helvetica"/>
                        <a:cs typeface="Helvetica"/>
                      </a:endParaRPr>
                    </a:p>
                  </a:txBody>
                  <a:tcPr/>
                </a:tc>
                <a:tc>
                  <a:txBody>
                    <a:bodyPr/>
                    <a:lstStyle/>
                    <a:p>
                      <a:pPr algn="ctr"/>
                      <a:endParaRPr lang="en-US" sz="1600" dirty="0" smtClean="0">
                        <a:latin typeface="Helvetica"/>
                        <a:cs typeface="Helvetica"/>
                      </a:endParaRPr>
                    </a:p>
                    <a:p>
                      <a:pPr algn="ctr"/>
                      <a:r>
                        <a:rPr lang="en-US" sz="1600" dirty="0" smtClean="0">
                          <a:latin typeface="Helvetica"/>
                          <a:cs typeface="Helvetica"/>
                        </a:rPr>
                        <a:t>Full Genetic Content</a:t>
                      </a:r>
                    </a:p>
                    <a:p>
                      <a:pPr algn="ctr"/>
                      <a:r>
                        <a:rPr lang="en-US" sz="1600" dirty="0" smtClean="0">
                          <a:latin typeface="Helvetica"/>
                          <a:cs typeface="Helvetica"/>
                        </a:rPr>
                        <a:t>(2n)</a:t>
                      </a:r>
                      <a:endParaRPr lang="en-US" sz="1600" dirty="0">
                        <a:latin typeface="Helvetica"/>
                        <a:cs typeface="Helvetica"/>
                      </a:endParaRPr>
                    </a:p>
                  </a:txBody>
                  <a:tcPr/>
                </a:tc>
              </a:tr>
              <a:tr h="1267460">
                <a:tc>
                  <a:txBody>
                    <a:bodyPr/>
                    <a:lstStyle/>
                    <a:p>
                      <a:pPr algn="ctr"/>
                      <a:endParaRPr lang="en-US" sz="1600" b="1" dirty="0" smtClean="0">
                        <a:solidFill>
                          <a:schemeClr val="tx2">
                            <a:lumMod val="75000"/>
                          </a:schemeClr>
                        </a:solidFill>
                        <a:latin typeface="Helvetica"/>
                        <a:cs typeface="Helvetica"/>
                      </a:endParaRPr>
                    </a:p>
                    <a:p>
                      <a:pPr algn="ctr"/>
                      <a:r>
                        <a:rPr lang="en-US" sz="1600" b="1" dirty="0" smtClean="0">
                          <a:solidFill>
                            <a:schemeClr val="tx2">
                              <a:lumMod val="75000"/>
                            </a:schemeClr>
                          </a:solidFill>
                          <a:latin typeface="Helvetica"/>
                          <a:cs typeface="Helvetica"/>
                        </a:rPr>
                        <a:t>Product </a:t>
                      </a:r>
                      <a:endParaRPr lang="en-US" sz="1600" b="1" dirty="0">
                        <a:solidFill>
                          <a:schemeClr val="tx2">
                            <a:lumMod val="75000"/>
                          </a:schemeClr>
                        </a:solidFill>
                        <a:latin typeface="Helvetica"/>
                        <a:cs typeface="Helvetica"/>
                      </a:endParaRPr>
                    </a:p>
                  </a:txBody>
                  <a:tcPr>
                    <a:solidFill>
                      <a:srgbClr val="59ABB7"/>
                    </a:solidFill>
                  </a:tcPr>
                </a:tc>
                <a:tc>
                  <a:txBody>
                    <a:bodyPr/>
                    <a:lstStyle/>
                    <a:p>
                      <a:pPr algn="ctr"/>
                      <a:endParaRPr lang="en-US" sz="1600" dirty="0" smtClean="0">
                        <a:latin typeface="Helvetica"/>
                        <a:cs typeface="Helvetica"/>
                      </a:endParaRPr>
                    </a:p>
                    <a:p>
                      <a:pPr algn="ctr"/>
                      <a:r>
                        <a:rPr lang="en-US" sz="1600" dirty="0" smtClean="0">
                          <a:latin typeface="Helvetica"/>
                          <a:cs typeface="Helvetica"/>
                        </a:rPr>
                        <a:t>4 cells</a:t>
                      </a:r>
                    </a:p>
                    <a:p>
                      <a:pPr algn="ctr"/>
                      <a:r>
                        <a:rPr lang="en-US" sz="1600" dirty="0" smtClean="0">
                          <a:latin typeface="Helvetica"/>
                          <a:cs typeface="Helvetica"/>
                        </a:rPr>
                        <a:t>(egg/sperm)</a:t>
                      </a:r>
                      <a:endParaRPr lang="en-US" sz="1600" dirty="0">
                        <a:latin typeface="Helvetica"/>
                        <a:cs typeface="Helvetica"/>
                      </a:endParaRPr>
                    </a:p>
                  </a:txBody>
                  <a:tcPr>
                    <a:solidFill>
                      <a:srgbClr val="59ABB7"/>
                    </a:solidFill>
                  </a:tcPr>
                </a:tc>
                <a:tc>
                  <a:txBody>
                    <a:bodyPr/>
                    <a:lstStyle/>
                    <a:p>
                      <a:pPr algn="ctr"/>
                      <a:endParaRPr lang="en-US" sz="1600" dirty="0" smtClean="0">
                        <a:latin typeface="Helvetica"/>
                        <a:cs typeface="Helvetica"/>
                      </a:endParaRPr>
                    </a:p>
                    <a:p>
                      <a:pPr algn="ctr"/>
                      <a:r>
                        <a:rPr lang="en-US" sz="1600" dirty="0" smtClean="0">
                          <a:latin typeface="Helvetica"/>
                          <a:cs typeface="Helvetica"/>
                        </a:rPr>
                        <a:t>2</a:t>
                      </a:r>
                      <a:r>
                        <a:rPr lang="en-US" sz="1600" baseline="0" dirty="0" smtClean="0">
                          <a:latin typeface="Helvetica"/>
                          <a:cs typeface="Helvetica"/>
                        </a:rPr>
                        <a:t> cells</a:t>
                      </a:r>
                    </a:p>
                    <a:p>
                      <a:pPr algn="ctr"/>
                      <a:r>
                        <a:rPr lang="en-US" sz="1600" baseline="0" dirty="0" smtClean="0">
                          <a:latin typeface="Helvetica"/>
                          <a:cs typeface="Helvetica"/>
                        </a:rPr>
                        <a:t>(clonal)</a:t>
                      </a:r>
                      <a:endParaRPr lang="en-US" sz="1600" dirty="0">
                        <a:latin typeface="Helvetica"/>
                        <a:cs typeface="Helvetica"/>
                      </a:endParaRPr>
                    </a:p>
                  </a:txBody>
                  <a:tcPr>
                    <a:solidFill>
                      <a:srgbClr val="59ABB7"/>
                    </a:solidFill>
                  </a:tcPr>
                </a:tc>
              </a:tr>
            </a:tbl>
          </a:graphicData>
        </a:graphic>
      </p:graphicFrame>
    </p:spTree>
    <p:extLst>
      <p:ext uri="{BB962C8B-B14F-4D97-AF65-F5344CB8AC3E}">
        <p14:creationId xmlns:p14="http://schemas.microsoft.com/office/powerpoint/2010/main" val="296285852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65667" y="-245533"/>
            <a:ext cx="8229600" cy="1143000"/>
          </a:xfrm>
        </p:spPr>
        <p:txBody>
          <a:bodyPr/>
          <a:lstStyle/>
          <a:p>
            <a:pPr eaLnBrk="1" hangingPunct="1"/>
            <a:r>
              <a:rPr lang="en-US" dirty="0">
                <a:solidFill>
                  <a:srgbClr val="51A6B2"/>
                </a:solidFill>
                <a:latin typeface="Calibri" charset="0"/>
                <a:ea typeface="ＭＳ Ｐゴシック" charset="0"/>
                <a:cs typeface="ＭＳ Ｐゴシック" charset="0"/>
              </a:rPr>
              <a:t>Summary</a:t>
            </a:r>
          </a:p>
        </p:txBody>
      </p:sp>
      <p:sp>
        <p:nvSpPr>
          <p:cNvPr id="3" name="Content Placeholder 2"/>
          <p:cNvSpPr>
            <a:spLocks noGrp="1"/>
          </p:cNvSpPr>
          <p:nvPr>
            <p:ph idx="1"/>
          </p:nvPr>
        </p:nvSpPr>
        <p:spPr>
          <a:xfrm>
            <a:off x="457200" y="770466"/>
            <a:ext cx="8229600" cy="6104467"/>
          </a:xfrm>
        </p:spPr>
        <p:txBody>
          <a:bodyPr/>
          <a:lstStyle/>
          <a:p>
            <a:pPr eaLnBrk="1" hangingPunct="1"/>
            <a:r>
              <a:rPr lang="en-US" sz="2400" dirty="0">
                <a:solidFill>
                  <a:schemeClr val="tx1">
                    <a:lumMod val="75000"/>
                    <a:lumOff val="25000"/>
                  </a:schemeClr>
                </a:solidFill>
                <a:latin typeface="Calibri" charset="0"/>
                <a:ea typeface="ＭＳ Ｐゴシック" charset="0"/>
                <a:cs typeface="ＭＳ Ｐゴシック" charset="0"/>
              </a:rPr>
              <a:t>There are two kinds of cell division for two purposes</a:t>
            </a:r>
          </a:p>
          <a:p>
            <a:pPr lvl="1" eaLnBrk="1" hangingPunct="1"/>
            <a:r>
              <a:rPr lang="en-US" sz="1800" dirty="0">
                <a:solidFill>
                  <a:srgbClr val="404040"/>
                </a:solidFill>
                <a:latin typeface="Calibri" charset="0"/>
                <a:ea typeface="ＭＳ Ｐゴシック" charset="0"/>
              </a:rPr>
              <a:t>Mitosis: Clonal </a:t>
            </a:r>
            <a:r>
              <a:rPr lang="en-US" sz="1800" dirty="0" smtClean="0">
                <a:solidFill>
                  <a:srgbClr val="404040"/>
                </a:solidFill>
                <a:latin typeface="Calibri" charset="0"/>
                <a:ea typeface="ＭＳ Ｐゴシック" charset="0"/>
              </a:rPr>
              <a:t>Division for Tissue Generation/Regeneration</a:t>
            </a:r>
            <a:endParaRPr lang="en-US" sz="1800" dirty="0">
              <a:solidFill>
                <a:srgbClr val="404040"/>
              </a:solidFill>
              <a:latin typeface="Calibri" charset="0"/>
              <a:ea typeface="ＭＳ Ｐゴシック" charset="0"/>
            </a:endParaRPr>
          </a:p>
          <a:p>
            <a:pPr lvl="1" eaLnBrk="1" hangingPunct="1"/>
            <a:r>
              <a:rPr lang="en-US" sz="1800" dirty="0">
                <a:solidFill>
                  <a:srgbClr val="404040"/>
                </a:solidFill>
                <a:latin typeface="Calibri" charset="0"/>
                <a:ea typeface="ＭＳ Ｐゴシック" charset="0"/>
              </a:rPr>
              <a:t>Meiosis: Division for Genetic </a:t>
            </a:r>
            <a:r>
              <a:rPr lang="en-US" sz="1800" dirty="0" smtClean="0">
                <a:solidFill>
                  <a:srgbClr val="404040"/>
                </a:solidFill>
                <a:latin typeface="Calibri" charset="0"/>
                <a:ea typeface="ＭＳ Ｐゴシック" charset="0"/>
              </a:rPr>
              <a:t>Diversity Across Generations</a:t>
            </a:r>
          </a:p>
          <a:p>
            <a:pPr lvl="1" eaLnBrk="1" hangingPunct="1">
              <a:buFont typeface="Arial" charset="0"/>
              <a:buNone/>
            </a:pPr>
            <a:endParaRPr lang="en-US" sz="2000" dirty="0" smtClean="0">
              <a:solidFill>
                <a:srgbClr val="404040"/>
              </a:solidFill>
              <a:latin typeface="Calibri" charset="0"/>
              <a:ea typeface="ＭＳ Ｐゴシック" charset="0"/>
            </a:endParaRPr>
          </a:p>
          <a:p>
            <a:pPr eaLnBrk="1" hangingPunct="1"/>
            <a:r>
              <a:rPr lang="en-US" sz="2400" dirty="0" smtClean="0">
                <a:solidFill>
                  <a:srgbClr val="404040"/>
                </a:solidFill>
                <a:latin typeface="Calibri" charset="0"/>
                <a:ea typeface="ＭＳ Ｐゴシック" charset="0"/>
                <a:cs typeface="ＭＳ Ｐゴシック" charset="0"/>
              </a:rPr>
              <a:t>Cells </a:t>
            </a:r>
            <a:r>
              <a:rPr lang="en-US" sz="2400" dirty="0">
                <a:solidFill>
                  <a:srgbClr val="404040"/>
                </a:solidFill>
                <a:latin typeface="Calibri" charset="0"/>
                <a:ea typeface="ＭＳ Ｐゴシック" charset="0"/>
                <a:cs typeface="ＭＳ Ｐゴシック" charset="0"/>
              </a:rPr>
              <a:t>can undergo either mitosis or meiosis depending on </a:t>
            </a:r>
          </a:p>
          <a:p>
            <a:pPr lvl="1" eaLnBrk="1" hangingPunct="1"/>
            <a:r>
              <a:rPr lang="en-US" sz="1800" dirty="0">
                <a:solidFill>
                  <a:srgbClr val="404040"/>
                </a:solidFill>
                <a:latin typeface="Calibri" charset="0"/>
                <a:ea typeface="ＭＳ Ｐゴシック" charset="0"/>
              </a:rPr>
              <a:t>Cell Characteristics:   Species and Cell </a:t>
            </a:r>
            <a:r>
              <a:rPr lang="en-US" sz="1800" dirty="0" smtClean="0">
                <a:solidFill>
                  <a:srgbClr val="404040"/>
                </a:solidFill>
                <a:latin typeface="Calibri" charset="0"/>
                <a:ea typeface="ＭＳ Ｐゴシック" charset="0"/>
              </a:rPr>
              <a:t>Type/Purpose</a:t>
            </a:r>
            <a:endParaRPr lang="en-US" sz="1800" dirty="0">
              <a:solidFill>
                <a:srgbClr val="404040"/>
              </a:solidFill>
              <a:latin typeface="Calibri" charset="0"/>
              <a:ea typeface="ＭＳ Ｐゴシック" charset="0"/>
            </a:endParaRPr>
          </a:p>
          <a:p>
            <a:pPr lvl="1" eaLnBrk="1" hangingPunct="1"/>
            <a:r>
              <a:rPr lang="en-US" sz="1800" dirty="0">
                <a:solidFill>
                  <a:srgbClr val="404040"/>
                </a:solidFill>
                <a:latin typeface="Calibri" charset="0"/>
                <a:ea typeface="ＭＳ Ｐゴシック" charset="0"/>
              </a:rPr>
              <a:t>Extracellular Signals: Growth Factors and </a:t>
            </a:r>
            <a:r>
              <a:rPr lang="en-US" sz="1800" dirty="0" smtClean="0">
                <a:solidFill>
                  <a:srgbClr val="404040"/>
                </a:solidFill>
                <a:latin typeface="Calibri" charset="0"/>
                <a:ea typeface="ＭＳ Ｐゴシック" charset="0"/>
              </a:rPr>
              <a:t>Hormones</a:t>
            </a:r>
          </a:p>
          <a:p>
            <a:pPr lvl="1" eaLnBrk="1" hangingPunct="1">
              <a:buFont typeface="Arial" charset="0"/>
              <a:buNone/>
            </a:pPr>
            <a:endParaRPr lang="en-US" sz="2000" dirty="0" smtClean="0">
              <a:solidFill>
                <a:srgbClr val="404040"/>
              </a:solidFill>
              <a:latin typeface="Calibri" charset="0"/>
              <a:ea typeface="ＭＳ Ｐゴシック" charset="0"/>
            </a:endParaRPr>
          </a:p>
          <a:p>
            <a:pPr eaLnBrk="1" hangingPunct="1"/>
            <a:r>
              <a:rPr lang="en-US" sz="2400" dirty="0" smtClean="0">
                <a:solidFill>
                  <a:srgbClr val="404040"/>
                </a:solidFill>
                <a:latin typeface="Calibri" charset="0"/>
                <a:ea typeface="ＭＳ Ｐゴシック" charset="0"/>
                <a:cs typeface="ＭＳ Ｐゴシック" charset="0"/>
              </a:rPr>
              <a:t>Spatial reorganization </a:t>
            </a:r>
            <a:r>
              <a:rPr lang="en-US" sz="2400" dirty="0">
                <a:solidFill>
                  <a:srgbClr val="404040"/>
                </a:solidFill>
                <a:latin typeface="Calibri" charset="0"/>
                <a:ea typeface="ＭＳ Ｐゴシック" charset="0"/>
                <a:cs typeface="ＭＳ Ｐゴシック" charset="0"/>
              </a:rPr>
              <a:t>is required; many cell </a:t>
            </a:r>
            <a:r>
              <a:rPr lang="en-US" sz="2400" dirty="0" smtClean="0">
                <a:solidFill>
                  <a:srgbClr val="404040"/>
                </a:solidFill>
                <a:latin typeface="Calibri" charset="0"/>
                <a:ea typeface="ＭＳ Ｐゴシック" charset="0"/>
                <a:cs typeface="ＭＳ Ｐゴシック" charset="0"/>
              </a:rPr>
              <a:t>structures</a:t>
            </a:r>
          </a:p>
          <a:p>
            <a:pPr eaLnBrk="1" hangingPunct="1">
              <a:buFont typeface="Arial" charset="0"/>
              <a:buNone/>
            </a:pPr>
            <a:endParaRPr lang="en-US" sz="2400" dirty="0" smtClean="0">
              <a:solidFill>
                <a:srgbClr val="404040"/>
              </a:solidFill>
              <a:latin typeface="Calibri" charset="0"/>
              <a:ea typeface="ＭＳ Ｐゴシック" charset="0"/>
              <a:cs typeface="ＭＳ Ｐゴシック" charset="0"/>
            </a:endParaRPr>
          </a:p>
          <a:p>
            <a:pPr eaLnBrk="1" hangingPunct="1"/>
            <a:r>
              <a:rPr lang="en-US" sz="2400" dirty="0" smtClean="0">
                <a:solidFill>
                  <a:srgbClr val="404040"/>
                </a:solidFill>
                <a:latin typeface="Calibri" charset="0"/>
                <a:ea typeface="ＭＳ Ｐゴシック" charset="0"/>
                <a:cs typeface="ＭＳ Ｐゴシック" charset="0"/>
              </a:rPr>
              <a:t>Temporal coordination </a:t>
            </a:r>
            <a:r>
              <a:rPr lang="en-US" sz="2400" dirty="0">
                <a:solidFill>
                  <a:srgbClr val="404040"/>
                </a:solidFill>
                <a:latin typeface="Calibri" charset="0"/>
                <a:ea typeface="ＭＳ Ｐゴシック" charset="0"/>
                <a:cs typeface="ＭＳ Ｐゴシック" charset="0"/>
              </a:rPr>
              <a:t>is required; sequenced </a:t>
            </a:r>
            <a:r>
              <a:rPr lang="en-US" sz="2400" dirty="0" smtClean="0">
                <a:solidFill>
                  <a:srgbClr val="404040"/>
                </a:solidFill>
                <a:latin typeface="Calibri" charset="0"/>
                <a:ea typeface="ＭＳ Ｐゴシック" charset="0"/>
                <a:cs typeface="ＭＳ Ｐゴシック" charset="0"/>
              </a:rPr>
              <a:t>events</a:t>
            </a:r>
          </a:p>
          <a:p>
            <a:pPr marL="0" indent="0" eaLnBrk="1" hangingPunct="1">
              <a:buNone/>
            </a:pPr>
            <a:endParaRPr lang="en-US" sz="2400" dirty="0" smtClean="0">
              <a:solidFill>
                <a:srgbClr val="404040"/>
              </a:solidFill>
              <a:latin typeface="Calibri" charset="0"/>
              <a:ea typeface="ＭＳ Ｐゴシック" charset="0"/>
              <a:cs typeface="ＭＳ Ｐゴシック" charset="0"/>
            </a:endParaRPr>
          </a:p>
          <a:p>
            <a:pPr eaLnBrk="1" hangingPunct="1"/>
            <a:r>
              <a:rPr lang="en-US" sz="2400" dirty="0" smtClean="0">
                <a:solidFill>
                  <a:srgbClr val="404040"/>
                </a:solidFill>
                <a:latin typeface="Calibri" charset="0"/>
                <a:ea typeface="ＭＳ Ｐゴシック" charset="0"/>
                <a:cs typeface="ＭＳ Ｐゴシック" charset="0"/>
              </a:rPr>
              <a:t>Aberrations in division can lead to adverse events</a:t>
            </a:r>
          </a:p>
          <a:p>
            <a:pPr lvl="1" eaLnBrk="1" hangingPunct="1"/>
            <a:r>
              <a:rPr lang="en-US" sz="1800" dirty="0" smtClean="0">
                <a:solidFill>
                  <a:srgbClr val="404040"/>
                </a:solidFill>
                <a:latin typeface="Calibri" charset="0"/>
                <a:ea typeface="ＭＳ Ｐゴシック" charset="0"/>
                <a:cs typeface="ＭＳ Ｐゴシック" charset="0"/>
              </a:rPr>
              <a:t>Mitosis: Uncontrolled cell division can lead to development of cancer or disease related to immortality </a:t>
            </a:r>
          </a:p>
          <a:p>
            <a:pPr lvl="1" eaLnBrk="1" hangingPunct="1"/>
            <a:r>
              <a:rPr lang="en-US" sz="1800" dirty="0" smtClean="0">
                <a:solidFill>
                  <a:srgbClr val="404040"/>
                </a:solidFill>
                <a:latin typeface="Calibri" charset="0"/>
                <a:ea typeface="ＭＳ Ｐゴシック" charset="0"/>
                <a:cs typeface="ＭＳ Ｐゴシック" charset="0"/>
              </a:rPr>
              <a:t>Meiosis: Errors in chromosome segregation can lead to </a:t>
            </a:r>
            <a:r>
              <a:rPr lang="en-US" sz="1800" dirty="0" err="1" smtClean="0">
                <a:solidFill>
                  <a:srgbClr val="404040"/>
                </a:solidFill>
                <a:latin typeface="Calibri" charset="0"/>
                <a:ea typeface="ＭＳ Ｐゴシック" charset="0"/>
                <a:cs typeface="ＭＳ Ｐゴシック" charset="0"/>
              </a:rPr>
              <a:t>ploidy</a:t>
            </a:r>
            <a:r>
              <a:rPr lang="en-US" sz="1800" dirty="0" smtClean="0">
                <a:solidFill>
                  <a:srgbClr val="404040"/>
                </a:solidFill>
                <a:latin typeface="Calibri" charset="0"/>
                <a:ea typeface="ＭＳ Ｐゴシック" charset="0"/>
                <a:cs typeface="ＭＳ Ｐゴシック" charset="0"/>
              </a:rPr>
              <a:t> errors</a:t>
            </a:r>
          </a:p>
          <a:p>
            <a:pPr lvl="1" eaLnBrk="1" hangingPunct="1"/>
            <a:endParaRPr lang="en-US" sz="1800" dirty="0">
              <a:solidFill>
                <a:srgbClr val="404040"/>
              </a:solidFill>
              <a:latin typeface="Calibri" charset="0"/>
              <a:ea typeface="ＭＳ Ｐゴシック" charset="0"/>
              <a:cs typeface="ＭＳ Ｐゴシック" charset="0"/>
            </a:endParaRPr>
          </a:p>
          <a:p>
            <a:pPr eaLnBrk="1" hangingPunct="1"/>
            <a:endParaRPr lang="en-US" sz="2400" dirty="0">
              <a:latin typeface="Calibri" charset="0"/>
              <a:ea typeface="ＭＳ Ｐゴシック" charset="0"/>
              <a:cs typeface="ＭＳ Ｐゴシック" charset="0"/>
            </a:endParaRPr>
          </a:p>
        </p:txBody>
      </p:sp>
      <p:pic>
        <p:nvPicPr>
          <p:cNvPr id="4" name="Picture 3"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0163" y="6234415"/>
            <a:ext cx="267655" cy="200253"/>
          </a:xfrm>
          <a:prstGeom prst="rect">
            <a:avLst/>
          </a:prstGeom>
        </p:spPr>
      </p:pic>
    </p:spTree>
    <p:extLst>
      <p:ext uri="{BB962C8B-B14F-4D97-AF65-F5344CB8AC3E}">
        <p14:creationId xmlns:p14="http://schemas.microsoft.com/office/powerpoint/2010/main" val="34430774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2000"/>
                                        <p:tgtEl>
                                          <p:spTgt spid="3">
                                            <p:txEl>
                                              <p:pRg st="2" end="2"/>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2000"/>
                                        <p:tgtEl>
                                          <p:spTgt spid="3">
                                            <p:txEl>
                                              <p:pRg st="4" end="4"/>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2000"/>
                                        <p:tgtEl>
                                          <p:spTgt spid="3">
                                            <p:txEl>
                                              <p:pRg st="5" end="5"/>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2000"/>
                                        <p:tgtEl>
                                          <p:spTgt spid="3">
                                            <p:txEl>
                                              <p:pRg st="6" end="6"/>
                                            </p:txEl>
                                          </p:spTgt>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fade">
                                      <p:cBhvr>
                                        <p:cTn id="29" dur="2000"/>
                                        <p:tgtEl>
                                          <p:spTgt spid="3">
                                            <p:txEl>
                                              <p:pRg st="8" end="8"/>
                                            </p:txEl>
                                          </p:spTgt>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xEl>
                                              <p:pRg st="10" end="10"/>
                                            </p:txEl>
                                          </p:spTgt>
                                        </p:tgtEl>
                                        <p:attrNameLst>
                                          <p:attrName>style.visibility</p:attrName>
                                        </p:attrNameLst>
                                      </p:cBhvr>
                                      <p:to>
                                        <p:strVal val="visible"/>
                                      </p:to>
                                    </p:set>
                                    <p:animEffect transition="in" filter="fade">
                                      <p:cBhvr>
                                        <p:cTn id="34" dur="2000"/>
                                        <p:tgtEl>
                                          <p:spTgt spid="3">
                                            <p:txEl>
                                              <p:pRg st="10" end="1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animEffect transition="in" filter="fade">
                                      <p:cBhvr>
                                        <p:cTn id="39" dur="2000"/>
                                        <p:tgtEl>
                                          <p:spTgt spid="3">
                                            <p:txEl>
                                              <p:pRg st="12" end="12"/>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
                                            <p:txEl>
                                              <p:pRg st="13" end="13"/>
                                            </p:txEl>
                                          </p:spTgt>
                                        </p:tgtEl>
                                        <p:attrNameLst>
                                          <p:attrName>style.visibility</p:attrName>
                                        </p:attrNameLst>
                                      </p:cBhvr>
                                      <p:to>
                                        <p:strVal val="visible"/>
                                      </p:to>
                                    </p:set>
                                    <p:animEffect transition="in" filter="fade">
                                      <p:cBhvr>
                                        <p:cTn id="42" dur="2000"/>
                                        <p:tgtEl>
                                          <p:spTgt spid="3">
                                            <p:txEl>
                                              <p:pRg st="13" end="13"/>
                                            </p:tx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3">
                                            <p:txEl>
                                              <p:pRg st="14" end="14"/>
                                            </p:txEl>
                                          </p:spTgt>
                                        </p:tgtEl>
                                        <p:attrNameLst>
                                          <p:attrName>style.visibility</p:attrName>
                                        </p:attrNameLst>
                                      </p:cBhvr>
                                      <p:to>
                                        <p:strVal val="visible"/>
                                      </p:to>
                                    </p:set>
                                    <p:animEffect transition="in" filter="fade">
                                      <p:cBhvr>
                                        <p:cTn id="45" dur="2000"/>
                                        <p:tgtEl>
                                          <p:spTgt spid="3">
                                            <p:txEl>
                                              <p:pRg st="14" end="14"/>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03200" y="2857500"/>
            <a:ext cx="8483600" cy="1143000"/>
          </a:xfrm>
        </p:spPr>
        <p:txBody>
          <a:bodyPr/>
          <a:lstStyle/>
          <a:p>
            <a:pPr eaLnBrk="1" hangingPunct="1"/>
            <a:r>
              <a:rPr lang="en-US" sz="3000" i="1" dirty="0">
                <a:solidFill>
                  <a:schemeClr val="tx1">
                    <a:lumMod val="50000"/>
                    <a:lumOff val="50000"/>
                  </a:schemeClr>
                </a:solidFill>
                <a:latin typeface="Arial"/>
                <a:ea typeface="ＭＳ Ｐゴシック" charset="0"/>
                <a:cs typeface="Arial"/>
              </a:rPr>
              <a:t>Can Exfoliation Cause You to Run out of Skin</a:t>
            </a:r>
            <a:r>
              <a:rPr lang="en-US" sz="3000" i="1" dirty="0" smtClean="0">
                <a:solidFill>
                  <a:schemeClr val="tx1">
                    <a:lumMod val="50000"/>
                    <a:lumOff val="50000"/>
                  </a:schemeClr>
                </a:solidFill>
                <a:latin typeface="Arial"/>
                <a:ea typeface="ＭＳ Ｐゴシック" charset="0"/>
                <a:cs typeface="Arial"/>
              </a:rPr>
              <a:t>?</a:t>
            </a:r>
            <a:br>
              <a:rPr lang="en-US" sz="3000" i="1" dirty="0" smtClean="0">
                <a:solidFill>
                  <a:schemeClr val="tx1">
                    <a:lumMod val="50000"/>
                    <a:lumOff val="50000"/>
                  </a:schemeClr>
                </a:solidFill>
                <a:latin typeface="Arial"/>
                <a:ea typeface="ＭＳ Ｐゴシック" charset="0"/>
                <a:cs typeface="Arial"/>
              </a:rPr>
            </a:br>
            <a:r>
              <a:rPr lang="en-US" sz="3000" i="1" dirty="0" smtClean="0">
                <a:solidFill>
                  <a:schemeClr val="tx1">
                    <a:lumMod val="50000"/>
                    <a:lumOff val="50000"/>
                  </a:schemeClr>
                </a:solidFill>
                <a:latin typeface="Arial"/>
                <a:ea typeface="ＭＳ Ｐゴシック" charset="0"/>
                <a:cs typeface="Arial"/>
              </a:rPr>
              <a:t> </a:t>
            </a:r>
            <a:endParaRPr lang="en-US" sz="3000" i="1" dirty="0">
              <a:solidFill>
                <a:schemeClr val="tx1">
                  <a:lumMod val="50000"/>
                  <a:lumOff val="50000"/>
                </a:schemeClr>
              </a:solidFill>
              <a:latin typeface="Arial"/>
              <a:ea typeface="ＭＳ Ｐゴシック" charset="0"/>
              <a:cs typeface="Arial"/>
            </a:endParaRPr>
          </a:p>
        </p:txBody>
      </p:sp>
      <p:sp>
        <p:nvSpPr>
          <p:cNvPr id="28675" name="Title 1"/>
          <p:cNvSpPr txBox="1">
            <a:spLocks/>
          </p:cNvSpPr>
          <p:nvPr/>
        </p:nvSpPr>
        <p:spPr bwMode="auto">
          <a:xfrm>
            <a:off x="457200" y="21193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4400" dirty="0">
                <a:solidFill>
                  <a:srgbClr val="51A6B2"/>
                </a:solidFill>
                <a:latin typeface="Arial"/>
                <a:cs typeface="Arial"/>
              </a:rPr>
              <a:t>Stem Cells, Beauty, </a:t>
            </a:r>
            <a:r>
              <a:rPr lang="en-US" sz="4400" dirty="0" smtClean="0">
                <a:solidFill>
                  <a:srgbClr val="51A6B2"/>
                </a:solidFill>
                <a:latin typeface="Arial"/>
                <a:cs typeface="Arial"/>
              </a:rPr>
              <a:t>&amp; Youth</a:t>
            </a:r>
            <a:endParaRPr lang="en-US" sz="4400" dirty="0">
              <a:solidFill>
                <a:srgbClr val="51A6B2"/>
              </a:solidFill>
              <a:latin typeface="Arial"/>
              <a:cs typeface="Arial"/>
            </a:endParaRPr>
          </a:p>
        </p:txBody>
      </p:sp>
      <p:pic>
        <p:nvPicPr>
          <p:cNvPr id="6" name="Picture 5"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5496" y="3585685"/>
            <a:ext cx="361318" cy="270329"/>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itle 1"/>
          <p:cNvSpPr txBox="1">
            <a:spLocks/>
          </p:cNvSpPr>
          <p:nvPr/>
        </p:nvSpPr>
        <p:spPr bwMode="auto">
          <a:xfrm>
            <a:off x="457200" y="10668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4400" dirty="0">
                <a:solidFill>
                  <a:srgbClr val="51A6B2"/>
                </a:solidFill>
                <a:latin typeface="Arial"/>
                <a:cs typeface="Arial"/>
              </a:rPr>
              <a:t>Stem </a:t>
            </a:r>
            <a:r>
              <a:rPr lang="en-US" sz="4400" dirty="0" smtClean="0">
                <a:solidFill>
                  <a:srgbClr val="51A6B2"/>
                </a:solidFill>
                <a:latin typeface="Arial"/>
                <a:cs typeface="Arial"/>
              </a:rPr>
              <a:t>Cells or Cytokines?</a:t>
            </a:r>
          </a:p>
          <a:p>
            <a:pPr algn="ctr" eaLnBrk="1" hangingPunct="1"/>
            <a:r>
              <a:rPr lang="en-US" sz="4400" i="1" dirty="0" smtClean="0">
                <a:solidFill>
                  <a:srgbClr val="404040"/>
                </a:solidFill>
                <a:latin typeface="Helvetica" charset="0"/>
                <a:cs typeface="Helvetica" charset="0"/>
              </a:rPr>
              <a:t> </a:t>
            </a:r>
            <a:r>
              <a:rPr lang="en-US" sz="4400" dirty="0" smtClean="0">
                <a:solidFill>
                  <a:srgbClr val="404040"/>
                </a:solidFill>
                <a:latin typeface="Helvetica" charset="0"/>
                <a:cs typeface="Helvetica" charset="0"/>
              </a:rPr>
              <a:t> </a:t>
            </a:r>
            <a:endParaRPr lang="en-US" sz="4400" i="1" dirty="0">
              <a:solidFill>
                <a:srgbClr val="404040"/>
              </a:solidFill>
              <a:latin typeface="Helvetica" charset="0"/>
              <a:cs typeface="Helvetica" charset="0"/>
            </a:endParaRPr>
          </a:p>
        </p:txBody>
      </p:sp>
      <p:pic>
        <p:nvPicPr>
          <p:cNvPr id="5" name="Picture 4">
            <a:hlinkClick r:id="rId3"/>
          </p:cNvPr>
          <p:cNvPicPr>
            <a:picLocks noChangeAspect="1"/>
          </p:cNvPicPr>
          <p:nvPr/>
        </p:nvPicPr>
        <p:blipFill>
          <a:blip r:embed="rId4"/>
          <a:stretch>
            <a:fillRect/>
          </a:stretch>
        </p:blipFill>
        <p:spPr>
          <a:xfrm>
            <a:off x="0" y="1638300"/>
            <a:ext cx="3747770" cy="4684713"/>
          </a:xfrm>
          <a:prstGeom prst="rect">
            <a:avLst/>
          </a:prstGeom>
        </p:spPr>
      </p:pic>
      <p:pic>
        <p:nvPicPr>
          <p:cNvPr id="6" name="Picture 5">
            <a:hlinkClick r:id="rId5"/>
          </p:cNvPr>
          <p:cNvPicPr>
            <a:picLocks noChangeAspect="1"/>
          </p:cNvPicPr>
          <p:nvPr/>
        </p:nvPicPr>
        <p:blipFill>
          <a:blip r:embed="rId6"/>
          <a:stretch>
            <a:fillRect/>
          </a:stretch>
        </p:blipFill>
        <p:spPr>
          <a:xfrm>
            <a:off x="3378200" y="3578225"/>
            <a:ext cx="3175000" cy="2552700"/>
          </a:xfrm>
          <a:prstGeom prst="rect">
            <a:avLst/>
          </a:prstGeom>
        </p:spPr>
      </p:pic>
      <p:pic>
        <p:nvPicPr>
          <p:cNvPr id="7" name="Picture 6">
            <a:hlinkClick r:id="rId7"/>
          </p:cNvPr>
          <p:cNvPicPr>
            <a:picLocks noChangeAspect="1"/>
          </p:cNvPicPr>
          <p:nvPr/>
        </p:nvPicPr>
        <p:blipFill>
          <a:blip r:embed="rId8"/>
          <a:stretch>
            <a:fillRect/>
          </a:stretch>
        </p:blipFill>
        <p:spPr>
          <a:xfrm>
            <a:off x="6972300" y="3021013"/>
            <a:ext cx="1714500" cy="3302000"/>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itle 1"/>
          <p:cNvSpPr txBox="1">
            <a:spLocks/>
          </p:cNvSpPr>
          <p:nvPr/>
        </p:nvSpPr>
        <p:spPr bwMode="auto">
          <a:xfrm>
            <a:off x="457200" y="828675"/>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4400" dirty="0" smtClean="0">
                <a:solidFill>
                  <a:srgbClr val="51A6B2"/>
                </a:solidFill>
                <a:latin typeface="Arial"/>
                <a:cs typeface="Arial"/>
              </a:rPr>
              <a:t>U </a:t>
            </a:r>
            <a:r>
              <a:rPr lang="en-US" sz="4400" dirty="0" err="1" smtClean="0">
                <a:solidFill>
                  <a:srgbClr val="51A6B2"/>
                </a:solidFill>
                <a:latin typeface="Arial"/>
                <a:cs typeface="Arial"/>
              </a:rPr>
              <a:t>Autologous</a:t>
            </a:r>
            <a:r>
              <a:rPr lang="en-US" sz="4400" dirty="0" smtClean="0">
                <a:solidFill>
                  <a:srgbClr val="51A6B2"/>
                </a:solidFill>
                <a:latin typeface="Arial"/>
                <a:cs typeface="Arial"/>
              </a:rPr>
              <a:t>: Made From You</a:t>
            </a:r>
          </a:p>
          <a:p>
            <a:pPr algn="ctr" eaLnBrk="1" hangingPunct="1"/>
            <a:r>
              <a:rPr lang="en-US" sz="4400" i="1" dirty="0" smtClean="0">
                <a:solidFill>
                  <a:srgbClr val="51A6B2"/>
                </a:solidFill>
                <a:latin typeface="Arial"/>
                <a:cs typeface="Arial"/>
              </a:rPr>
              <a:t> </a:t>
            </a:r>
            <a:r>
              <a:rPr lang="en-US" sz="3200" i="1" dirty="0" smtClean="0">
                <a:solidFill>
                  <a:schemeClr val="tx1">
                    <a:lumMod val="50000"/>
                    <a:lumOff val="50000"/>
                  </a:schemeClr>
                </a:solidFill>
                <a:latin typeface="Arial"/>
                <a:cs typeface="Arial"/>
              </a:rPr>
              <a:t>Personal Sciences </a:t>
            </a:r>
          </a:p>
          <a:p>
            <a:pPr algn="ctr" eaLnBrk="1" hangingPunct="1"/>
            <a:r>
              <a:rPr lang="en-US" sz="4400" i="1" dirty="0" smtClean="0">
                <a:solidFill>
                  <a:srgbClr val="404040"/>
                </a:solidFill>
                <a:latin typeface="Helvetica" charset="0"/>
                <a:cs typeface="Helvetica" charset="0"/>
              </a:rPr>
              <a:t> </a:t>
            </a:r>
            <a:r>
              <a:rPr lang="en-US" sz="4400" dirty="0" smtClean="0">
                <a:solidFill>
                  <a:srgbClr val="404040"/>
                </a:solidFill>
                <a:latin typeface="Helvetica" charset="0"/>
                <a:cs typeface="Helvetica" charset="0"/>
              </a:rPr>
              <a:t> </a:t>
            </a:r>
            <a:endParaRPr lang="en-US" sz="4400" i="1" dirty="0">
              <a:solidFill>
                <a:srgbClr val="404040"/>
              </a:solidFill>
              <a:latin typeface="Helvetica" charset="0"/>
              <a:cs typeface="Helvetica" charset="0"/>
            </a:endParaRPr>
          </a:p>
        </p:txBody>
      </p:sp>
      <p:sp>
        <p:nvSpPr>
          <p:cNvPr id="28676" name="Title 1"/>
          <p:cNvSpPr txBox="1">
            <a:spLocks/>
          </p:cNvSpPr>
          <p:nvPr/>
        </p:nvSpPr>
        <p:spPr bwMode="auto">
          <a:xfrm>
            <a:off x="1981200" y="6286500"/>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endParaRPr lang="en-US" sz="3000" dirty="0">
              <a:latin typeface="Helvetica" charset="0"/>
              <a:cs typeface="Helvetica" charset="0"/>
            </a:endParaRPr>
          </a:p>
        </p:txBody>
      </p:sp>
      <p:pic>
        <p:nvPicPr>
          <p:cNvPr id="8" name="Picture 7"/>
          <p:cNvPicPr>
            <a:picLocks noChangeAspect="1"/>
          </p:cNvPicPr>
          <p:nvPr/>
        </p:nvPicPr>
        <p:blipFill>
          <a:blip r:embed="rId3"/>
          <a:stretch>
            <a:fillRect/>
          </a:stretch>
        </p:blipFill>
        <p:spPr>
          <a:xfrm>
            <a:off x="100390" y="2209800"/>
            <a:ext cx="8967410" cy="4279900"/>
          </a:xfrm>
          <a:prstGeom prst="rect">
            <a:avLst/>
          </a:prstGeom>
        </p:spPr>
      </p:pic>
      <p:pic>
        <p:nvPicPr>
          <p:cNvPr id="5" name="Picture 4"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6814" y="1836510"/>
            <a:ext cx="361318" cy="270329"/>
          </a:xfrm>
          <a:prstGeom prst="rect">
            <a:avLst/>
          </a:prstGeom>
        </p:spPr>
      </p:pic>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5"/>
          <p:cNvSpPr>
            <a:spLocks noGrp="1"/>
          </p:cNvSpPr>
          <p:nvPr>
            <p:ph type="title"/>
          </p:nvPr>
        </p:nvSpPr>
        <p:spPr bwMode="auto">
          <a:xfrm>
            <a:off x="598488" y="1312863"/>
            <a:ext cx="8229600" cy="1073150"/>
          </a:xfrm>
        </p:spPr>
        <p:txBody>
          <a:bodyPr/>
          <a:lstStyle/>
          <a:p>
            <a:pPr eaLnBrk="1" hangingPunct="1"/>
            <a:r>
              <a:rPr lang="en-US" sz="4800" dirty="0" smtClean="0">
                <a:solidFill>
                  <a:srgbClr val="51A6B2"/>
                </a:solidFill>
                <a:effectLst/>
                <a:latin typeface="Arial"/>
                <a:ea typeface="Helvetica" charset="0"/>
                <a:cs typeface="Arial"/>
              </a:rPr>
              <a:t>Choose Your Beauty Product</a:t>
            </a:r>
            <a:endParaRPr lang="en-US" sz="4800" i="1" dirty="0">
              <a:solidFill>
                <a:srgbClr val="51A6B2"/>
              </a:solidFill>
              <a:effectLst/>
              <a:latin typeface="Arial"/>
              <a:ea typeface="Helvetica" charset="0"/>
              <a:cs typeface="Arial"/>
            </a:endParaRPr>
          </a:p>
        </p:txBody>
      </p:sp>
      <p:sp>
        <p:nvSpPr>
          <p:cNvPr id="5" name="TextBox 4"/>
          <p:cNvSpPr txBox="1">
            <a:spLocks noChangeArrowheads="1"/>
          </p:cNvSpPr>
          <p:nvPr/>
        </p:nvSpPr>
        <p:spPr bwMode="auto">
          <a:xfrm>
            <a:off x="314325" y="3486150"/>
            <a:ext cx="8829675" cy="3370153"/>
          </a:xfrm>
          <a:prstGeom prst="rect">
            <a:avLst/>
          </a:prstGeom>
          <a:noFill/>
          <a:ln w="9525">
            <a:noFill/>
            <a:miter lim="800000"/>
            <a:headEnd/>
            <a:tailEnd/>
          </a:ln>
        </p:spPr>
        <p:txBody>
          <a:bodyPr>
            <a:prstTxWarp prst="textNoShape">
              <a:avLst/>
            </a:prstTxWarp>
            <a:spAutoFit/>
          </a:bodyPr>
          <a:lstStyle/>
          <a:p>
            <a:pPr marL="342900" indent="-342900">
              <a:spcAft>
                <a:spcPts val="600"/>
              </a:spcAft>
              <a:buFont typeface="Century Gothic" charset="0"/>
              <a:buAutoNum type="arabicPeriod"/>
            </a:pPr>
            <a:r>
              <a:rPr lang="en-US" sz="2000" dirty="0" smtClean="0"/>
              <a:t>Would you choose a cell transplant or a cytokine based cream?</a:t>
            </a:r>
          </a:p>
          <a:p>
            <a:pPr marL="342900" indent="-342900">
              <a:spcAft>
                <a:spcPts val="600"/>
              </a:spcAft>
              <a:buFont typeface="Century Gothic" charset="0"/>
              <a:buAutoNum type="arabicPeriod"/>
            </a:pPr>
            <a:r>
              <a:rPr lang="en-US" sz="2000" dirty="0" smtClean="0"/>
              <a:t>How did you arrive at this choice? </a:t>
            </a:r>
          </a:p>
          <a:p>
            <a:pPr marL="342900" indent="-342900">
              <a:spcAft>
                <a:spcPts val="600"/>
              </a:spcAft>
              <a:buFont typeface="Century Gothic" charset="0"/>
              <a:buAutoNum type="arabicPeriod"/>
            </a:pPr>
            <a:r>
              <a:rPr lang="en-US" sz="2000" dirty="0" smtClean="0"/>
              <a:t>Why did you choose to consider particular criteria </a:t>
            </a:r>
            <a:r>
              <a:rPr lang="en-US" sz="2000" dirty="0"/>
              <a:t>and not others</a:t>
            </a:r>
            <a:r>
              <a:rPr lang="en-US" sz="2000" dirty="0" smtClean="0"/>
              <a:t>?</a:t>
            </a:r>
          </a:p>
          <a:p>
            <a:pPr marL="342900" indent="-342900">
              <a:spcAft>
                <a:spcPts val="600"/>
              </a:spcAft>
              <a:buFont typeface="Century Gothic" charset="0"/>
              <a:buAutoNum type="arabicPeriod"/>
            </a:pPr>
            <a:r>
              <a:rPr lang="en-US" sz="2000" dirty="0" smtClean="0"/>
              <a:t>Can you predict the molecular consequences of your choice? </a:t>
            </a:r>
          </a:p>
          <a:p>
            <a:pPr marL="342900" indent="-342900">
              <a:spcAft>
                <a:spcPts val="600"/>
              </a:spcAft>
              <a:buFont typeface="Century Gothic" charset="0"/>
              <a:buAutoNum type="arabicPeriod"/>
            </a:pPr>
            <a:r>
              <a:rPr lang="en-US" sz="2000" dirty="0"/>
              <a:t>How did your</a:t>
            </a:r>
            <a:r>
              <a:rPr lang="en-US" sz="2000" dirty="0" smtClean="0"/>
              <a:t>  choice and </a:t>
            </a:r>
            <a:r>
              <a:rPr lang="en-US" sz="2000" dirty="0"/>
              <a:t>ideas compare with your </a:t>
            </a:r>
            <a:r>
              <a:rPr lang="en-US" sz="2000" dirty="0" smtClean="0"/>
              <a:t>neighbor’</a:t>
            </a:r>
            <a:r>
              <a:rPr lang="en-US" altLang="ja-JP" sz="2000" dirty="0" smtClean="0"/>
              <a:t>s </a:t>
            </a:r>
            <a:r>
              <a:rPr lang="en-US" altLang="ja-JP" sz="2000" dirty="0"/>
              <a:t>idea?</a:t>
            </a:r>
          </a:p>
          <a:p>
            <a:pPr marL="342900" indent="-342900">
              <a:spcAft>
                <a:spcPts val="600"/>
              </a:spcAft>
              <a:buFont typeface="Century Gothic" charset="0"/>
              <a:buAutoNum type="arabicPeriod"/>
            </a:pPr>
            <a:r>
              <a:rPr lang="en-US" sz="2000" dirty="0"/>
              <a:t>What was most confusing about the </a:t>
            </a:r>
            <a:r>
              <a:rPr lang="en-US" sz="2000" dirty="0" smtClean="0"/>
              <a:t>prompt?</a:t>
            </a:r>
            <a:endParaRPr lang="en-US" sz="2000" dirty="0"/>
          </a:p>
          <a:p>
            <a:pPr marL="342900" indent="-342900">
              <a:spcAft>
                <a:spcPts val="600"/>
              </a:spcAft>
              <a:buFont typeface="Century Gothic" charset="0"/>
              <a:buAutoNum type="arabicPeriod"/>
            </a:pPr>
            <a:r>
              <a:rPr lang="en-US" sz="2000" dirty="0"/>
              <a:t>How confident are you in </a:t>
            </a:r>
            <a:r>
              <a:rPr lang="en-US" sz="2000" dirty="0" smtClean="0"/>
              <a:t>your choice? </a:t>
            </a:r>
            <a:r>
              <a:rPr lang="en-US" sz="2000" dirty="0"/>
              <a:t>Why? What else would you need to know to increase your confidence?  </a:t>
            </a:r>
          </a:p>
          <a:p>
            <a:pPr marL="342900" indent="-342900">
              <a:buFont typeface="Century Gothic" charset="0"/>
              <a:buAutoNum type="arabicPeriod"/>
            </a:pPr>
            <a:endParaRPr lang="en-US" dirty="0"/>
          </a:p>
        </p:txBody>
      </p:sp>
      <p:sp>
        <p:nvSpPr>
          <p:cNvPr id="6" name="Title 5"/>
          <p:cNvSpPr txBox="1">
            <a:spLocks/>
          </p:cNvSpPr>
          <p:nvPr/>
        </p:nvSpPr>
        <p:spPr bwMode="auto">
          <a:xfrm>
            <a:off x="598488" y="2060575"/>
            <a:ext cx="8229600" cy="1073150"/>
          </a:xfrm>
          <a:prstGeom prst="rect">
            <a:avLst/>
          </a:prstGeom>
          <a:noFill/>
          <a:ln w="9525">
            <a:noFill/>
            <a:miter lim="800000"/>
            <a:headEnd/>
            <a:tailEnd/>
          </a:ln>
        </p:spPr>
        <p:txBody>
          <a:bodyPr anchor="b">
            <a:prstTxWarp prst="textNoShape">
              <a:avLst/>
            </a:prstTxWarp>
          </a:bodyPr>
          <a:lstStyle/>
          <a:p>
            <a:pPr algn="ctr">
              <a:lnSpc>
                <a:spcPts val="5800"/>
              </a:lnSpc>
            </a:pPr>
            <a:r>
              <a:rPr lang="en-US" sz="3600" i="1" dirty="0">
                <a:solidFill>
                  <a:srgbClr val="7F7F7F"/>
                </a:solidFill>
                <a:latin typeface="Arial"/>
                <a:ea typeface="Helvetica" charset="0"/>
                <a:cs typeface="Arial"/>
              </a:rPr>
              <a:t>Think Pair Share</a:t>
            </a:r>
          </a:p>
        </p:txBody>
      </p:sp>
    </p:spTree>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Effect transition="in" filter="fade">
                                      <p:cBhvr>
                                        <p:cTn id="7" dur="1000"/>
                                        <p:tgtEl>
                                          <p:spTgt spid="1638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fade">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fade">
                                      <p:cBhvr>
                                        <p:cTn id="27" dur="500"/>
                                        <p:tgtEl>
                                          <p:spTgt spid="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3" end="3"/>
                                            </p:txEl>
                                          </p:spTgt>
                                        </p:tgtEl>
                                        <p:attrNameLst>
                                          <p:attrName>style.visibility</p:attrName>
                                        </p:attrNameLst>
                                      </p:cBhvr>
                                      <p:to>
                                        <p:strVal val="visible"/>
                                      </p:to>
                                    </p:set>
                                    <p:animEffect transition="in" filter="fade">
                                      <p:cBhvr>
                                        <p:cTn id="32" dur="500"/>
                                        <p:tgtEl>
                                          <p:spTgt spid="5">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Effect transition="in" filter="fade">
                                      <p:cBhvr>
                                        <p:cTn id="37" dur="500"/>
                                        <p:tgtEl>
                                          <p:spTgt spid="5">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fade">
                                      <p:cBhvr>
                                        <p:cTn id="42" dur="500"/>
                                        <p:tgtEl>
                                          <p:spTgt spid="5">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5">
                                            <p:txEl>
                                              <p:pRg st="6" end="6"/>
                                            </p:txEl>
                                          </p:spTgt>
                                        </p:tgtEl>
                                        <p:attrNameLst>
                                          <p:attrName>style.visibility</p:attrName>
                                        </p:attrNameLst>
                                      </p:cBhvr>
                                      <p:to>
                                        <p:strVal val="visible"/>
                                      </p:to>
                                    </p:set>
                                    <p:animEffect transition="in" filter="fade">
                                      <p:cBhvr>
                                        <p:cTn id="47"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0988" y="2320925"/>
            <a:ext cx="2232025" cy="196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Signal.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11213" y="2447925"/>
            <a:ext cx="214312"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Extracellular.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979613" y="1778000"/>
            <a:ext cx="1679575" cy="297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Divide.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18063" y="1528763"/>
            <a:ext cx="1087437" cy="104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Differentiate.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265738" y="2555875"/>
            <a:ext cx="1087437"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descr="Move.pn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186363" y="3663950"/>
            <a:ext cx="1104900"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Die.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659313" y="4279900"/>
            <a:ext cx="1054100" cy="1081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Phenotype.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407025" y="1200150"/>
            <a:ext cx="1768475" cy="456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descr="Division.png"/>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6343650" y="515938"/>
            <a:ext cx="831850"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descr="Neuron.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7304088" y="2185988"/>
            <a:ext cx="681037"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3" descr="Movement.pn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7175500" y="4170363"/>
            <a:ext cx="846138"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4" descr="Apoptosis.pn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6291263" y="5692775"/>
            <a:ext cx="569912"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6" name="Picture 15" descr="DNA_NOT_ACTIVATED.pn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3670300" y="2816225"/>
            <a:ext cx="269875"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0" presetClass="path" presetSubtype="0" accel="50000" decel="50000" fill="hold" nodeType="clickEffect">
                                  <p:stCondLst>
                                    <p:cond delay="0"/>
                                  </p:stCondLst>
                                  <p:childTnLst>
                                    <p:animMotion origin="layout" path="M 2.77778E-6 -3.7037E-6 C 0.03715 0.03542 0.07534 0.07153 0.10903 0.08797 C 0.14305 0.10486 0.17291 0.10093 0.20347 0.09769 " pathEditMode="relative" rAng="0" ptsTypes="aaA">
                                      <p:cBhvr>
                                        <p:cTn id="11" dur="3000" fill="hold"/>
                                        <p:tgtEl>
                                          <p:spTgt spid="5"/>
                                        </p:tgtEl>
                                        <p:attrNameLst>
                                          <p:attrName>ppt_x</p:attrName>
                                          <p:attrName>ppt_y</p:attrName>
                                        </p:attrNameLst>
                                      </p:cBhvr>
                                      <p:rCtr x="1017400" y="523100"/>
                                    </p:animMotion>
                                  </p:childTnLst>
                                </p:cTn>
                              </p:par>
                              <p:par>
                                <p:cTn id="12" presetID="10" presetClass="entr" presetSubtype="0" fill="hold" nodeType="withEffect">
                                  <p:stCondLst>
                                    <p:cond delay="250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53" presetClass="entr" presetSubtype="16"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par>
                                <p:cTn id="22" presetID="10" presetClass="entr" presetSubtype="0" fill="hold" nodeType="withEffect">
                                  <p:stCondLst>
                                    <p:cond delay="100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3" presetClass="entr" presetSubtype="16"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par>
                                <p:cTn id="32" presetID="10" presetClass="entr" presetSubtype="0" fill="hold" nodeType="withEffect">
                                  <p:stCondLst>
                                    <p:cond delay="10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53" presetClass="entr" presetSubtype="16"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par>
                                <p:cTn id="42" presetID="10" presetClass="entr" presetSubtype="0" fill="hold" nodeType="withEffect">
                                  <p:stCondLst>
                                    <p:cond delay="10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53" presetClass="entr" presetSubtype="16"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fltVal val="0"/>
                                          </p:val>
                                        </p:tav>
                                        <p:tav tm="100000">
                                          <p:val>
                                            <p:strVal val="#ppt_w"/>
                                          </p:val>
                                        </p:tav>
                                      </p:tavLst>
                                    </p:anim>
                                    <p:anim calcmode="lin" valueType="num">
                                      <p:cBhvr>
                                        <p:cTn id="50" dur="500" fill="hold"/>
                                        <p:tgtEl>
                                          <p:spTgt spid="10"/>
                                        </p:tgtEl>
                                        <p:attrNameLst>
                                          <p:attrName>ppt_h</p:attrName>
                                        </p:attrNameLst>
                                      </p:cBhvr>
                                      <p:tavLst>
                                        <p:tav tm="0">
                                          <p:val>
                                            <p:fltVal val="0"/>
                                          </p:val>
                                        </p:tav>
                                        <p:tav tm="100000">
                                          <p:val>
                                            <p:strVal val="#ppt_h"/>
                                          </p:val>
                                        </p:tav>
                                      </p:tavLst>
                                    </p:anim>
                                    <p:animEffect transition="in" filter="fade">
                                      <p:cBhvr>
                                        <p:cTn id="51" dur="500"/>
                                        <p:tgtEl>
                                          <p:spTgt spid="10"/>
                                        </p:tgtEl>
                                      </p:cBhvr>
                                    </p:animEffect>
                                  </p:childTnLst>
                                </p:cTn>
                              </p:par>
                              <p:par>
                                <p:cTn id="52" presetID="10" presetClass="entr" presetSubtype="0" fill="hold" nodeType="withEffect">
                                  <p:stCondLst>
                                    <p:cond delay="100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par>
                                <p:cTn id="55" presetID="10" presetClass="entr" presetSubtype="0" fill="hold" nodeType="withEffect">
                                  <p:stCondLst>
                                    <p:cond delay="200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2459038"/>
            <a:ext cx="8229600" cy="1143000"/>
          </a:xfrm>
        </p:spPr>
        <p:txBody>
          <a:bodyPr/>
          <a:lstStyle/>
          <a:p>
            <a:pPr eaLnBrk="1" hangingPunct="1"/>
            <a:r>
              <a:rPr lang="en-US" sz="3600" dirty="0" smtClean="0">
                <a:latin typeface="Helvetica" charset="0"/>
                <a:ea typeface="ＭＳ Ｐゴシック" charset="0"/>
                <a:cs typeface="Helvetica" charset="0"/>
              </a:rPr>
              <a:t> </a:t>
            </a:r>
            <a:r>
              <a:rPr lang="en-US" sz="3600" dirty="0" smtClean="0">
                <a:solidFill>
                  <a:srgbClr val="12919C"/>
                </a:solidFill>
                <a:latin typeface="Arial"/>
                <a:ea typeface="ＭＳ Ｐゴシック" charset="0"/>
                <a:cs typeface="Arial"/>
              </a:rPr>
              <a:t>How Does a Cell Respond to a Signal? </a:t>
            </a:r>
            <a:endParaRPr lang="en-US" sz="3600" dirty="0">
              <a:latin typeface="Arial"/>
              <a:ea typeface="ＭＳ Ｐゴシック" charset="0"/>
              <a:cs typeface="Arial"/>
            </a:endParaRPr>
          </a:p>
        </p:txBody>
      </p:sp>
      <p:sp>
        <p:nvSpPr>
          <p:cNvPr id="18435" name="TextBox 2"/>
          <p:cNvSpPr txBox="1">
            <a:spLocks noChangeArrowheads="1"/>
          </p:cNvSpPr>
          <p:nvPr/>
        </p:nvSpPr>
        <p:spPr bwMode="auto">
          <a:xfrm>
            <a:off x="254001" y="3995738"/>
            <a:ext cx="8720666"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dirty="0">
                <a:solidFill>
                  <a:schemeClr val="tx1">
                    <a:lumMod val="75000"/>
                    <a:lumOff val="25000"/>
                  </a:schemeClr>
                </a:solidFill>
                <a:latin typeface="Arial"/>
                <a:cs typeface="Arial"/>
              </a:rPr>
              <a:t>Raven. Biology 8</a:t>
            </a:r>
            <a:r>
              <a:rPr lang="en-US" sz="2000" baseline="30000" dirty="0">
                <a:solidFill>
                  <a:schemeClr val="tx1">
                    <a:lumMod val="75000"/>
                    <a:lumOff val="25000"/>
                  </a:schemeClr>
                </a:solidFill>
                <a:latin typeface="Arial"/>
                <a:cs typeface="Arial"/>
              </a:rPr>
              <a:t>th</a:t>
            </a:r>
            <a:r>
              <a:rPr lang="en-US" sz="2000" dirty="0">
                <a:solidFill>
                  <a:schemeClr val="tx1">
                    <a:lumMod val="75000"/>
                    <a:lumOff val="25000"/>
                  </a:schemeClr>
                </a:solidFill>
                <a:latin typeface="Arial"/>
                <a:cs typeface="Arial"/>
              </a:rPr>
              <a:t> Edition. Chapter 40. McGraw </a:t>
            </a:r>
            <a:r>
              <a:rPr lang="en-US" sz="2000" dirty="0" smtClean="0">
                <a:solidFill>
                  <a:schemeClr val="tx1">
                    <a:lumMod val="75000"/>
                    <a:lumOff val="25000"/>
                  </a:schemeClr>
                </a:solidFill>
                <a:latin typeface="Arial"/>
                <a:cs typeface="Arial"/>
              </a:rPr>
              <a:t>Hill.  </a:t>
            </a:r>
            <a:endParaRPr lang="en-US" sz="2000" dirty="0">
              <a:solidFill>
                <a:schemeClr val="tx1">
                  <a:lumMod val="75000"/>
                  <a:lumOff val="25000"/>
                </a:schemeClr>
              </a:solidFill>
              <a:latin typeface="Arial"/>
              <a:cs typeface="Arial"/>
            </a:endParaRPr>
          </a:p>
          <a:p>
            <a:pPr eaLnBrk="1" hangingPunct="1"/>
            <a:r>
              <a:rPr lang="en-US" sz="2000" dirty="0">
                <a:solidFill>
                  <a:schemeClr val="tx1">
                    <a:lumMod val="75000"/>
                    <a:lumOff val="25000"/>
                  </a:schemeClr>
                </a:solidFill>
                <a:latin typeface="Arial"/>
                <a:cs typeface="Arial"/>
              </a:rPr>
              <a:t>Plant Defenses: Signal Transduction by Extracellular Receptors and Signals</a:t>
            </a:r>
          </a:p>
          <a:p>
            <a:pPr eaLnBrk="1" hangingPunct="1"/>
            <a:endParaRPr lang="en-US" sz="1800" dirty="0">
              <a:solidFill>
                <a:schemeClr val="tx1">
                  <a:lumMod val="75000"/>
                  <a:lumOff val="25000"/>
                </a:schemeClr>
              </a:solidFill>
              <a:latin typeface="Calibri" charset="0"/>
            </a:endParaRPr>
          </a:p>
          <a:p>
            <a:pPr eaLnBrk="1" hangingPunct="1"/>
            <a:r>
              <a:rPr lang="en-US" sz="2000" dirty="0">
                <a:solidFill>
                  <a:schemeClr val="tx1">
                    <a:lumMod val="75000"/>
                    <a:lumOff val="25000"/>
                  </a:schemeClr>
                </a:solidFill>
                <a:latin typeface="Arial"/>
                <a:cs typeface="Arial"/>
              </a:rPr>
              <a:t>Kyrk, John. Cell Function. </a:t>
            </a:r>
            <a:r>
              <a:rPr lang="ja-JP" altLang="en-US" sz="2000" dirty="0" smtClean="0">
                <a:solidFill>
                  <a:schemeClr val="tx1">
                    <a:lumMod val="75000"/>
                    <a:lumOff val="25000"/>
                  </a:schemeClr>
                </a:solidFill>
                <a:latin typeface="Arial"/>
                <a:cs typeface="Arial"/>
              </a:rPr>
              <a:t>“</a:t>
            </a:r>
            <a:r>
              <a:rPr lang="en-US" altLang="ja-JP" sz="2000" dirty="0" smtClean="0">
                <a:solidFill>
                  <a:schemeClr val="tx1">
                    <a:lumMod val="75000"/>
                    <a:lumOff val="25000"/>
                  </a:schemeClr>
                </a:solidFill>
                <a:latin typeface="Arial"/>
                <a:cs typeface="Arial"/>
              </a:rPr>
              <a:t>What </a:t>
            </a:r>
            <a:r>
              <a:rPr lang="en-US" altLang="ja-JP" sz="2000" dirty="0">
                <a:solidFill>
                  <a:schemeClr val="tx1">
                    <a:lumMod val="75000"/>
                    <a:lumOff val="25000"/>
                  </a:schemeClr>
                </a:solidFill>
                <a:latin typeface="Arial"/>
                <a:cs typeface="Arial"/>
              </a:rPr>
              <a:t>Will Your DNA Do Today?</a:t>
            </a:r>
            <a:r>
              <a:rPr lang="ja-JP" altLang="en-US" sz="2000" dirty="0">
                <a:solidFill>
                  <a:schemeClr val="tx1">
                    <a:lumMod val="75000"/>
                    <a:lumOff val="25000"/>
                  </a:schemeClr>
                </a:solidFill>
                <a:latin typeface="Arial"/>
                <a:cs typeface="Arial"/>
              </a:rPr>
              <a:t>”</a:t>
            </a:r>
            <a:r>
              <a:rPr lang="en-US" altLang="ja-JP" sz="2000" dirty="0">
                <a:solidFill>
                  <a:schemeClr val="tx1">
                    <a:lumMod val="75000"/>
                    <a:lumOff val="25000"/>
                  </a:schemeClr>
                </a:solidFill>
                <a:latin typeface="Arial"/>
                <a:cs typeface="Arial"/>
              </a:rPr>
              <a:t> </a:t>
            </a:r>
            <a:r>
              <a:rPr lang="en-US" altLang="ja-JP" sz="2000" dirty="0" smtClean="0">
                <a:solidFill>
                  <a:schemeClr val="tx1">
                    <a:lumMod val="75000"/>
                    <a:lumOff val="25000"/>
                  </a:schemeClr>
                </a:solidFill>
                <a:latin typeface="Arial"/>
                <a:cs typeface="Arial"/>
              </a:rPr>
              <a:t> </a:t>
            </a:r>
            <a:endParaRPr lang="en-US" sz="2000" dirty="0">
              <a:solidFill>
                <a:schemeClr val="tx1">
                  <a:lumMod val="75000"/>
                  <a:lumOff val="25000"/>
                </a:schemeClr>
              </a:solidFill>
              <a:latin typeface="Arial"/>
              <a:cs typeface="Arial"/>
            </a:endParaRPr>
          </a:p>
        </p:txBody>
      </p:sp>
      <p:pic>
        <p:nvPicPr>
          <p:cNvPr id="4" name="Picture 3"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0696" y="4051352"/>
            <a:ext cx="361318" cy="270329"/>
          </a:xfrm>
          <a:prstGeom prst="rect">
            <a:avLst/>
          </a:prstGeom>
        </p:spPr>
      </p:pic>
      <p:pic>
        <p:nvPicPr>
          <p:cNvPr id="5" name="Picture 4" descr="Video_icon1.png">
            <a:hlinkClick r:id="rId5"/>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9105" y="4945325"/>
            <a:ext cx="361318" cy="270329"/>
          </a:xfrm>
          <a:prstGeom prst="rect">
            <a:avLst/>
          </a:prstGeom>
        </p:spPr>
      </p:pic>
    </p:spTree>
    <p:extLst>
      <p:ext uri="{BB962C8B-B14F-4D97-AF65-F5344CB8AC3E}">
        <p14:creationId xmlns:p14="http://schemas.microsoft.com/office/powerpoint/2010/main" val="2274406461"/>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fade">
                                      <p:cBhvr>
                                        <p:cTn id="7" dur="500"/>
                                        <p:tgtEl>
                                          <p:spTgt spid="1843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8435">
                                            <p:txEl>
                                              <p:pRg st="1" end="1"/>
                                            </p:txEl>
                                          </p:spTgt>
                                        </p:tgtEl>
                                        <p:attrNameLst>
                                          <p:attrName>style.visibility</p:attrName>
                                        </p:attrNameLst>
                                      </p:cBhvr>
                                      <p:to>
                                        <p:strVal val="visible"/>
                                      </p:to>
                                    </p:set>
                                    <p:animEffect transition="in" filter="fade">
                                      <p:cBhvr>
                                        <p:cTn id="10" dur="500"/>
                                        <p:tgtEl>
                                          <p:spTgt spid="1843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8435">
                                            <p:txEl>
                                              <p:pRg st="3" end="3"/>
                                            </p:txEl>
                                          </p:spTgt>
                                        </p:tgtEl>
                                        <p:attrNameLst>
                                          <p:attrName>style.visibility</p:attrName>
                                        </p:attrNameLst>
                                      </p:cBhvr>
                                      <p:to>
                                        <p:strVal val="visible"/>
                                      </p:to>
                                    </p:set>
                                    <p:animEffect transition="in" filter="fade">
                                      <p:cBhvr>
                                        <p:cTn id="18" dur="500"/>
                                        <p:tgtEl>
                                          <p:spTgt spid="18435">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40280"/>
            <a:ext cx="8229600" cy="1143000"/>
          </a:xfrm>
        </p:spPr>
        <p:txBody>
          <a:bodyPr/>
          <a:lstStyle/>
          <a:p>
            <a:r>
              <a:rPr lang="en-US" dirty="0" smtClean="0">
                <a:solidFill>
                  <a:srgbClr val="12919C"/>
                </a:solidFill>
                <a:latin typeface="Arial"/>
                <a:ea typeface="ＭＳ Ｐゴシック" charset="0"/>
                <a:cs typeface="Arial"/>
              </a:rPr>
              <a:t>Stem Cell Niches:</a:t>
            </a:r>
            <a:br>
              <a:rPr lang="en-US" dirty="0" smtClean="0">
                <a:solidFill>
                  <a:srgbClr val="12919C"/>
                </a:solidFill>
                <a:latin typeface="Arial"/>
                <a:ea typeface="ＭＳ Ｐゴシック" charset="0"/>
                <a:cs typeface="Arial"/>
              </a:rPr>
            </a:br>
            <a:r>
              <a:rPr lang="en-US" dirty="0" smtClean="0">
                <a:solidFill>
                  <a:srgbClr val="12919C"/>
                </a:solidFill>
                <a:latin typeface="Arial"/>
                <a:ea typeface="ＭＳ Ｐゴシック" charset="0"/>
                <a:cs typeface="Arial"/>
              </a:rPr>
              <a:t>Microenvironments in the Body</a:t>
            </a:r>
            <a:br>
              <a:rPr lang="en-US" dirty="0" smtClean="0">
                <a:solidFill>
                  <a:srgbClr val="12919C"/>
                </a:solidFill>
                <a:latin typeface="Arial"/>
                <a:ea typeface="ＭＳ Ｐゴシック" charset="0"/>
                <a:cs typeface="Arial"/>
              </a:rPr>
            </a:br>
            <a:endParaRPr lang="en-US" dirty="0">
              <a:solidFill>
                <a:srgbClr val="404040"/>
              </a:solidFill>
              <a:latin typeface="Arial"/>
              <a:ea typeface="ＭＳ Ｐゴシック" charset="0"/>
              <a:cs typeface="Arial"/>
            </a:endParaRPr>
          </a:p>
        </p:txBody>
      </p:sp>
      <p:pic>
        <p:nvPicPr>
          <p:cNvPr id="3" name="Picture 2"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1335" y="3317529"/>
            <a:ext cx="646914" cy="484005"/>
          </a:xfrm>
          <a:prstGeom prst="rect">
            <a:avLst/>
          </a:prstGeom>
        </p:spPr>
      </p:pic>
      <p:sp>
        <p:nvSpPr>
          <p:cNvPr id="4" name="Rectangle 3"/>
          <p:cNvSpPr/>
          <p:nvPr/>
        </p:nvSpPr>
        <p:spPr>
          <a:xfrm>
            <a:off x="321733" y="3924952"/>
            <a:ext cx="8568267" cy="400110"/>
          </a:xfrm>
          <a:prstGeom prst="rect">
            <a:avLst/>
          </a:prstGeom>
        </p:spPr>
        <p:txBody>
          <a:bodyPr wrap="square">
            <a:spAutoFit/>
          </a:bodyPr>
          <a:lstStyle/>
          <a:p>
            <a:pPr eaLnBrk="1" hangingPunct="1"/>
            <a:r>
              <a:rPr lang="en-US" sz="2000" dirty="0">
                <a:solidFill>
                  <a:schemeClr val="tx1">
                    <a:lumMod val="75000"/>
                    <a:lumOff val="25000"/>
                  </a:schemeClr>
                </a:solidFill>
                <a:latin typeface="Arial"/>
                <a:cs typeface="Arial"/>
              </a:rPr>
              <a:t>Stem Cell Niches Stem Cells A Go Go: Learn Genetics. University of Utah</a:t>
            </a:r>
            <a:r>
              <a:rPr lang="en-US" dirty="0">
                <a:solidFill>
                  <a:schemeClr val="tx1">
                    <a:lumMod val="75000"/>
                    <a:lumOff val="25000"/>
                  </a:schemeClr>
                </a:solidFill>
                <a:latin typeface="Calibri" charset="0"/>
              </a:rPr>
              <a:t>.  </a:t>
            </a: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08100"/>
            <a:ext cx="8229600" cy="1143000"/>
          </a:xfrm>
        </p:spPr>
        <p:txBody>
          <a:bodyPr/>
          <a:lstStyle/>
          <a:p>
            <a:r>
              <a:rPr lang="en-US" dirty="0">
                <a:latin typeface="Arial"/>
                <a:ea typeface="ＭＳ Ｐゴシック" charset="0"/>
                <a:cs typeface="Arial"/>
              </a:rPr>
              <a:t> </a:t>
            </a:r>
            <a:r>
              <a:rPr lang="en-US" dirty="0" smtClean="0">
                <a:solidFill>
                  <a:srgbClr val="12919C"/>
                </a:solidFill>
                <a:latin typeface="Arial"/>
                <a:ea typeface="ＭＳ Ｐゴシック" charset="0"/>
                <a:cs typeface="Arial"/>
              </a:rPr>
              <a:t>Bone Marrow Stem Cells </a:t>
            </a:r>
            <a:br>
              <a:rPr lang="en-US" dirty="0" smtClean="0">
                <a:solidFill>
                  <a:srgbClr val="12919C"/>
                </a:solidFill>
                <a:latin typeface="Arial"/>
                <a:ea typeface="ＭＳ Ｐゴシック" charset="0"/>
                <a:cs typeface="Arial"/>
              </a:rPr>
            </a:br>
            <a:r>
              <a:rPr lang="en-US" sz="3200" i="1" dirty="0" smtClean="0">
                <a:solidFill>
                  <a:schemeClr val="tx1">
                    <a:lumMod val="50000"/>
                    <a:lumOff val="50000"/>
                  </a:schemeClr>
                </a:solidFill>
                <a:latin typeface="Arial"/>
                <a:ea typeface="ＭＳ Ｐゴシック" charset="0"/>
                <a:cs typeface="Arial"/>
              </a:rPr>
              <a:t>An Evolving Commodity</a:t>
            </a:r>
            <a:endParaRPr lang="en-US" sz="3200" i="1" dirty="0">
              <a:solidFill>
                <a:schemeClr val="tx1">
                  <a:lumMod val="50000"/>
                  <a:lumOff val="50000"/>
                </a:schemeClr>
              </a:solidFill>
              <a:latin typeface="Arial"/>
              <a:ea typeface="ＭＳ Ｐゴシック" charset="0"/>
              <a:cs typeface="Arial"/>
            </a:endParaRPr>
          </a:p>
        </p:txBody>
      </p:sp>
      <p:sp>
        <p:nvSpPr>
          <p:cNvPr id="3" name="TextBox 2"/>
          <p:cNvSpPr txBox="1">
            <a:spLocks noChangeArrowheads="1"/>
          </p:cNvSpPr>
          <p:nvPr/>
        </p:nvSpPr>
        <p:spPr bwMode="auto">
          <a:xfrm>
            <a:off x="314325" y="3412485"/>
            <a:ext cx="8829675" cy="4031873"/>
          </a:xfrm>
          <a:prstGeom prst="rect">
            <a:avLst/>
          </a:prstGeom>
          <a:noFill/>
          <a:ln w="9525">
            <a:noFill/>
            <a:miter lim="800000"/>
            <a:headEnd/>
            <a:tailEnd/>
          </a:ln>
        </p:spPr>
        <p:txBody>
          <a:bodyPr>
            <a:prstTxWarp prst="textNoShape">
              <a:avLst/>
            </a:prstTxWarp>
            <a:spAutoFit/>
          </a:bodyPr>
          <a:lstStyle/>
          <a:p>
            <a:pPr marL="342900" indent="-342900">
              <a:spcAft>
                <a:spcPts val="600"/>
              </a:spcAft>
              <a:buFont typeface="Arial"/>
              <a:buChar char="•"/>
            </a:pPr>
            <a:r>
              <a:rPr lang="en-US" dirty="0" smtClean="0">
                <a:solidFill>
                  <a:srgbClr val="404040"/>
                </a:solidFill>
              </a:rPr>
              <a:t>1959: </a:t>
            </a:r>
            <a:r>
              <a:rPr lang="en-US" dirty="0" smtClean="0">
                <a:solidFill>
                  <a:schemeClr val="tx1">
                    <a:lumMod val="75000"/>
                    <a:lumOff val="25000"/>
                  </a:schemeClr>
                </a:solidFill>
              </a:rPr>
              <a:t>Georges </a:t>
            </a:r>
            <a:r>
              <a:rPr lang="en-US" dirty="0" err="1" smtClean="0">
                <a:solidFill>
                  <a:schemeClr val="tx1">
                    <a:lumMod val="75000"/>
                    <a:lumOff val="25000"/>
                  </a:schemeClr>
                </a:solidFill>
              </a:rPr>
              <a:t>Mathe</a:t>
            </a:r>
            <a:r>
              <a:rPr lang="en-US" dirty="0" smtClean="0">
                <a:solidFill>
                  <a:schemeClr val="tx1">
                    <a:lumMod val="75000"/>
                    <a:lumOff val="25000"/>
                  </a:schemeClr>
                </a:solidFill>
              </a:rPr>
              <a:t>, a French oncologist uses transplants in Yugoslavian nuclear workers whose own marrow had been damaged by irradiation; but all were rejected</a:t>
            </a:r>
          </a:p>
          <a:p>
            <a:pPr marL="342900" indent="-342900">
              <a:spcAft>
                <a:spcPts val="600"/>
              </a:spcAft>
              <a:buFont typeface="Arial"/>
              <a:buChar char="•"/>
            </a:pPr>
            <a:r>
              <a:rPr lang="en-US" dirty="0" smtClean="0">
                <a:solidFill>
                  <a:srgbClr val="404040"/>
                </a:solidFill>
              </a:rPr>
              <a:t>1950-1970s: E. Donnell Thomas; allogeneic transplants to replace loss of bone marrow due to irradiation treatment of cancers</a:t>
            </a:r>
          </a:p>
          <a:p>
            <a:pPr marL="342900" indent="-342900">
              <a:spcAft>
                <a:spcPts val="600"/>
              </a:spcAft>
              <a:buFont typeface="Arial"/>
              <a:buChar char="•"/>
            </a:pPr>
            <a:r>
              <a:rPr lang="en-US" dirty="0" smtClean="0">
                <a:solidFill>
                  <a:srgbClr val="404040"/>
                </a:solidFill>
              </a:rPr>
              <a:t>1984: National Organ Transplant Act prohibits the sale of bone marrow </a:t>
            </a:r>
          </a:p>
          <a:p>
            <a:pPr marL="342900" indent="-342900">
              <a:spcAft>
                <a:spcPts val="600"/>
              </a:spcAft>
              <a:buFont typeface="Arial"/>
              <a:buChar char="•"/>
            </a:pPr>
            <a:r>
              <a:rPr lang="en-US" dirty="0" smtClean="0">
                <a:solidFill>
                  <a:srgbClr val="404040"/>
                </a:solidFill>
              </a:rPr>
              <a:t>2005: The National Stem Cell Research Act; designed to create a diverse registry</a:t>
            </a:r>
          </a:p>
          <a:p>
            <a:pPr marL="342900" indent="-342900">
              <a:spcAft>
                <a:spcPts val="600"/>
              </a:spcAft>
              <a:buFont typeface="Arial"/>
              <a:buChar char="•"/>
            </a:pPr>
            <a:r>
              <a:rPr lang="en-US" dirty="0" smtClean="0">
                <a:solidFill>
                  <a:srgbClr val="404040"/>
                </a:solidFill>
              </a:rPr>
              <a:t>2012: NBMP designates July African American Bone Marrow Awareness Month</a:t>
            </a:r>
          </a:p>
          <a:p>
            <a:pPr marL="342900" indent="-342900">
              <a:spcAft>
                <a:spcPts val="600"/>
              </a:spcAft>
              <a:buFont typeface="Arial"/>
              <a:buChar char="•"/>
            </a:pPr>
            <a:r>
              <a:rPr lang="en-US" dirty="0" smtClean="0">
                <a:solidFill>
                  <a:srgbClr val="404040"/>
                </a:solidFill>
              </a:rPr>
              <a:t>2012: </a:t>
            </a:r>
            <a:r>
              <a:rPr lang="en-US" i="1" dirty="0" smtClean="0">
                <a:solidFill>
                  <a:srgbClr val="404040"/>
                </a:solidFill>
              </a:rPr>
              <a:t>Flynn v. Holder</a:t>
            </a:r>
            <a:r>
              <a:rPr lang="en-US" dirty="0" smtClean="0">
                <a:solidFill>
                  <a:srgbClr val="404040"/>
                </a:solidFill>
              </a:rPr>
              <a:t>. Flynn and other plaintiffs sue the U.S. </a:t>
            </a:r>
            <a:r>
              <a:rPr lang="en-US" dirty="0" err="1" smtClean="0">
                <a:solidFill>
                  <a:srgbClr val="404040"/>
                </a:solidFill>
              </a:rPr>
              <a:t>govt</a:t>
            </a:r>
            <a:r>
              <a:rPr lang="en-US" dirty="0" smtClean="0">
                <a:solidFill>
                  <a:srgbClr val="404040"/>
                </a:solidFill>
              </a:rPr>
              <a:t> and the decision results in compensation for bone marrow providers </a:t>
            </a:r>
          </a:p>
          <a:p>
            <a:pPr marL="342900" indent="-342900">
              <a:spcAft>
                <a:spcPts val="600"/>
              </a:spcAft>
              <a:buFont typeface="Arial"/>
              <a:buChar char="•"/>
            </a:pPr>
            <a:endParaRPr lang="en-US" dirty="0" smtClean="0"/>
          </a:p>
          <a:p>
            <a:pPr marL="342900" indent="-342900">
              <a:buFont typeface="Century Gothic" charset="0"/>
              <a:buAutoNum type="arabicPeriod"/>
            </a:pPr>
            <a:endParaRPr lang="en-US" dirty="0"/>
          </a:p>
        </p:txBody>
      </p:sp>
      <p:pic>
        <p:nvPicPr>
          <p:cNvPr id="4" name="Picture 3"/>
          <p:cNvPicPr>
            <a:picLocks noChangeAspect="1"/>
          </p:cNvPicPr>
          <p:nvPr/>
        </p:nvPicPr>
        <p:blipFill>
          <a:blip r:embed="rId3"/>
          <a:stretch>
            <a:fillRect/>
          </a:stretch>
        </p:blipFill>
        <p:spPr>
          <a:xfrm>
            <a:off x="4089400" y="2599685"/>
            <a:ext cx="800100" cy="8001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Picture 4" descr="Video_icon1.png">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69642" y="6331663"/>
            <a:ext cx="273472" cy="204605"/>
          </a:xfrm>
          <a:prstGeom prst="rect">
            <a:avLst/>
          </a:prstGeom>
        </p:spPr>
      </p:pic>
      <p:pic>
        <p:nvPicPr>
          <p:cNvPr id="6" name="Picture 5" descr="Video_icon1.png">
            <a:hlinkClick r:id="rId6"/>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08509" y="5738997"/>
            <a:ext cx="273472" cy="204605"/>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51A6B2"/>
                </a:solidFill>
                <a:latin typeface="Arial"/>
                <a:ea typeface="ＭＳ Ｐゴシック" charset="0"/>
                <a:cs typeface="Arial"/>
              </a:rPr>
              <a:t>Stem Cell Niches: Microenvironments in the Embryo</a:t>
            </a:r>
          </a:p>
        </p:txBody>
      </p:sp>
      <p:pic>
        <p:nvPicPr>
          <p:cNvPr id="22531"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612900"/>
            <a:ext cx="6543675" cy="446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TextBox 5"/>
          <p:cNvSpPr txBox="1">
            <a:spLocks noChangeArrowheads="1"/>
          </p:cNvSpPr>
          <p:nvPr/>
        </p:nvSpPr>
        <p:spPr bwMode="auto">
          <a:xfrm>
            <a:off x="0" y="6054725"/>
            <a:ext cx="9144000" cy="86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i="1"/>
              <a:t>An early-stage mouse kidney without either FGF9 and FGF20. Without the two proteins maintaining the stem cell niche, </a:t>
            </a:r>
            <a:r>
              <a:rPr lang="en-US" sz="1600" i="1">
                <a:solidFill>
                  <a:srgbClr val="008000"/>
                </a:solidFill>
              </a:rPr>
              <a:t>all the stem cells (green) </a:t>
            </a:r>
            <a:r>
              <a:rPr lang="en-US" sz="1600" i="1">
                <a:solidFill>
                  <a:srgbClr val="D948D9"/>
                </a:solidFill>
              </a:rPr>
              <a:t>differentiate to daughter cells (pink</a:t>
            </a:r>
            <a:r>
              <a:rPr lang="en-US" sz="1600" i="1"/>
              <a:t>). The pool of stem cells is exhausted and there is no further kidney growth. (Credit: Hila Barak/WUSTL</a:t>
            </a:r>
            <a:r>
              <a:rPr lang="en-US" sz="1800" b="1" i="1"/>
              <a:t>)</a:t>
            </a:r>
            <a:endParaRPr lang="en-US" sz="180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6" name="Picture 45" descr="BlueSmall.png"/>
          <p:cNvPicPr>
            <a:picLocks noChangeAspect="1"/>
          </p:cNvPicPr>
          <p:nvPr/>
        </p:nvPicPr>
        <p:blipFill>
          <a:blip r:embed="rId3">
            <a:alphaModFix amt="15000"/>
            <a:extLst>
              <a:ext uri="{28A0092B-C50C-407E-A947-70E740481C1C}">
                <a14:useLocalDpi xmlns:a14="http://schemas.microsoft.com/office/drawing/2010/main" val="0"/>
              </a:ext>
            </a:extLst>
          </a:blip>
          <a:srcRect/>
          <a:stretch>
            <a:fillRect/>
          </a:stretch>
        </p:blipFill>
        <p:spPr bwMode="auto">
          <a:xfrm>
            <a:off x="4497620" y="1650473"/>
            <a:ext cx="1236715" cy="1546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7" name="Picture 46" descr="Yellow.png"/>
          <p:cNvPicPr>
            <a:picLocks noChangeAspect="1"/>
          </p:cNvPicPr>
          <p:nvPr/>
        </p:nvPicPr>
        <p:blipFill>
          <a:blip r:embed="rId4">
            <a:alphaModFix amt="15000"/>
            <a:extLst>
              <a:ext uri="{28A0092B-C50C-407E-A947-70E740481C1C}">
                <a14:useLocalDpi xmlns:a14="http://schemas.microsoft.com/office/drawing/2010/main" val="0"/>
              </a:ext>
            </a:extLst>
          </a:blip>
          <a:srcRect/>
          <a:stretch>
            <a:fillRect/>
          </a:stretch>
        </p:blipFill>
        <p:spPr bwMode="auto">
          <a:xfrm>
            <a:off x="2629051" y="1251959"/>
            <a:ext cx="2278161" cy="827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8" name="Picture 47"/>
          <p:cNvPicPr>
            <a:picLocks noChangeAspect="1"/>
          </p:cNvPicPr>
          <p:nvPr/>
        </p:nvPicPr>
        <p:blipFill>
          <a:blip r:embed="rId5">
            <a:alphaModFix amt="15000"/>
            <a:extLst>
              <a:ext uri="{28A0092B-C50C-407E-A947-70E740481C1C}">
                <a14:useLocalDpi xmlns:a14="http://schemas.microsoft.com/office/drawing/2010/main" val="0"/>
              </a:ext>
            </a:extLst>
          </a:blip>
          <a:srcRect/>
          <a:stretch>
            <a:fillRect/>
          </a:stretch>
        </p:blipFill>
        <p:spPr bwMode="auto">
          <a:xfrm>
            <a:off x="908450" y="3437751"/>
            <a:ext cx="2332139" cy="2614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9" name="Picture 48"/>
          <p:cNvPicPr>
            <a:picLocks noChangeAspect="1"/>
          </p:cNvPicPr>
          <p:nvPr/>
        </p:nvPicPr>
        <p:blipFill>
          <a:blip r:embed="rId6">
            <a:alphaModFix amt="15000"/>
            <a:extLst>
              <a:ext uri="{28A0092B-C50C-407E-A947-70E740481C1C}">
                <a14:useLocalDpi xmlns:a14="http://schemas.microsoft.com/office/drawing/2010/main" val="0"/>
              </a:ext>
            </a:extLst>
          </a:blip>
          <a:srcRect/>
          <a:stretch>
            <a:fillRect/>
          </a:stretch>
        </p:blipFill>
        <p:spPr bwMode="auto">
          <a:xfrm>
            <a:off x="982736" y="1331344"/>
            <a:ext cx="2087652" cy="2500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0" name="Picture 49"/>
          <p:cNvPicPr>
            <a:picLocks noChangeAspect="1"/>
          </p:cNvPicPr>
          <p:nvPr/>
        </p:nvPicPr>
        <p:blipFill>
          <a:blip r:embed="rId7">
            <a:alphaModFix amt="15000"/>
            <a:extLst>
              <a:ext uri="{28A0092B-C50C-407E-A947-70E740481C1C}">
                <a14:useLocalDpi xmlns:a14="http://schemas.microsoft.com/office/drawing/2010/main" val="0"/>
              </a:ext>
            </a:extLst>
          </a:blip>
          <a:srcRect t="-230" b="2"/>
          <a:stretch>
            <a:fillRect/>
          </a:stretch>
        </p:blipFill>
        <p:spPr bwMode="auto">
          <a:xfrm>
            <a:off x="2851311" y="3081742"/>
            <a:ext cx="2941765" cy="3067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1" name="Picture 50"/>
          <p:cNvPicPr>
            <a:picLocks noChangeAspect="1"/>
          </p:cNvPicPr>
          <p:nvPr/>
        </p:nvPicPr>
        <p:blipFill>
          <a:blip r:embed="rId8">
            <a:alphaModFix amt="15000"/>
            <a:extLst>
              <a:ext uri="{28A0092B-C50C-407E-A947-70E740481C1C}">
                <a14:useLocalDpi xmlns:a14="http://schemas.microsoft.com/office/drawing/2010/main" val="0"/>
              </a:ext>
            </a:extLst>
          </a:blip>
          <a:srcRect l="-925"/>
          <a:stretch>
            <a:fillRect/>
          </a:stretch>
        </p:blipFill>
        <p:spPr bwMode="auto">
          <a:xfrm>
            <a:off x="5276509" y="1273306"/>
            <a:ext cx="3117985" cy="3129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2" name="Picture 51" descr="GreenBlend.png"/>
          <p:cNvPicPr>
            <a:picLocks noChangeAspect="1"/>
          </p:cNvPicPr>
          <p:nvPr/>
        </p:nvPicPr>
        <p:blipFill>
          <a:blip r:embed="rId9">
            <a:alphaModFix amt="15000"/>
            <a:extLst>
              <a:ext uri="{28A0092B-C50C-407E-A947-70E740481C1C}">
                <a14:useLocalDpi xmlns:a14="http://schemas.microsoft.com/office/drawing/2010/main" val="0"/>
              </a:ext>
            </a:extLst>
          </a:blip>
          <a:srcRect/>
          <a:stretch>
            <a:fillRect/>
          </a:stretch>
        </p:blipFill>
        <p:spPr bwMode="auto">
          <a:xfrm>
            <a:off x="4916738" y="2207113"/>
            <a:ext cx="817597" cy="978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4" descr="BlueSmall.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494612" y="1653596"/>
            <a:ext cx="1236663" cy="15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rrowsSignal.png"/>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457524" y="670933"/>
            <a:ext cx="4498975" cy="449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Yellow.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624537" y="1255134"/>
            <a:ext cx="2278063"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08450" y="3439534"/>
            <a:ext cx="2332037" cy="261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81475" y="1339271"/>
            <a:ext cx="2087562"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rcRect t="-230" b="2"/>
          <a:stretch>
            <a:fillRect/>
          </a:stretch>
        </p:blipFill>
        <p:spPr bwMode="auto">
          <a:xfrm>
            <a:off x="2849380" y="3090284"/>
            <a:ext cx="2941637" cy="306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auto">
          <a:xfrm>
            <a:off x="5289110" y="2741149"/>
            <a:ext cx="3117850" cy="1654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Signal.png"/>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8179200" y="1377371"/>
            <a:ext cx="1122362" cy="281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419949" y="4682496"/>
            <a:ext cx="1037574" cy="1037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1324742" y="4669846"/>
            <a:ext cx="1037574" cy="1037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a:spLocks noChangeArrowheads="1"/>
          </p:cNvSpPr>
          <p:nvPr/>
        </p:nvSpPr>
        <p:spPr bwMode="auto">
          <a:xfrm>
            <a:off x="3991375" y="2920421"/>
            <a:ext cx="11731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a:solidFill>
                  <a:srgbClr val="404040"/>
                </a:solidFill>
                <a:latin typeface="Helvetica" charset="0"/>
                <a:cs typeface="Helvetica" charset="0"/>
              </a:rPr>
              <a:t>cycle begins</a:t>
            </a:r>
          </a:p>
        </p:txBody>
      </p:sp>
      <p:sp>
        <p:nvSpPr>
          <p:cNvPr id="15" name="TextBox 14"/>
          <p:cNvSpPr txBox="1">
            <a:spLocks noChangeArrowheads="1"/>
          </p:cNvSpPr>
          <p:nvPr/>
        </p:nvSpPr>
        <p:spPr bwMode="auto">
          <a:xfrm>
            <a:off x="6299600" y="4528559"/>
            <a:ext cx="118268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a:solidFill>
                  <a:srgbClr val="404040"/>
                </a:solidFill>
                <a:latin typeface="Helvetica" charset="0"/>
                <a:cs typeface="Helvetica" charset="0"/>
              </a:rPr>
              <a:t>cell does not</a:t>
            </a:r>
          </a:p>
          <a:p>
            <a:pPr algn="ctr" eaLnBrk="1" hangingPunct="1"/>
            <a:r>
              <a:rPr lang="en-US" sz="1400">
                <a:solidFill>
                  <a:srgbClr val="404040"/>
                </a:solidFill>
                <a:latin typeface="Helvetica" charset="0"/>
                <a:cs typeface="Helvetica" charset="0"/>
              </a:rPr>
              <a:t>divide, but is</a:t>
            </a:r>
          </a:p>
          <a:p>
            <a:pPr algn="ctr" eaLnBrk="1" hangingPunct="1"/>
            <a:r>
              <a:rPr lang="en-US" sz="1400">
                <a:solidFill>
                  <a:srgbClr val="404040"/>
                </a:solidFill>
                <a:latin typeface="Helvetica" charset="0"/>
                <a:cs typeface="Helvetica" charset="0"/>
              </a:rPr>
              <a:t>active</a:t>
            </a:r>
          </a:p>
        </p:txBody>
      </p:sp>
      <p:sp>
        <p:nvSpPr>
          <p:cNvPr id="18" name="TextBox 17"/>
          <p:cNvSpPr txBox="1">
            <a:spLocks noChangeArrowheads="1"/>
          </p:cNvSpPr>
          <p:nvPr/>
        </p:nvSpPr>
        <p:spPr bwMode="auto">
          <a:xfrm>
            <a:off x="6609162" y="2675946"/>
            <a:ext cx="1373188"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dirty="0">
                <a:solidFill>
                  <a:srgbClr val="404040"/>
                </a:solidFill>
                <a:latin typeface="Helvetica" charset="0"/>
                <a:cs typeface="Helvetica" charset="0"/>
              </a:rPr>
              <a:t>cell receives</a:t>
            </a:r>
          </a:p>
          <a:p>
            <a:pPr eaLnBrk="1" hangingPunct="1"/>
            <a:r>
              <a:rPr lang="en-US" sz="1400" dirty="0">
                <a:solidFill>
                  <a:srgbClr val="404040"/>
                </a:solidFill>
                <a:latin typeface="Helvetica" charset="0"/>
                <a:cs typeface="Helvetica" charset="0"/>
              </a:rPr>
              <a:t>signal to divide</a:t>
            </a:r>
          </a:p>
        </p:txBody>
      </p:sp>
      <p:sp>
        <p:nvSpPr>
          <p:cNvPr id="19" name="TextBox 18"/>
          <p:cNvSpPr txBox="1">
            <a:spLocks noChangeArrowheads="1"/>
          </p:cNvSpPr>
          <p:nvPr/>
        </p:nvSpPr>
        <p:spPr bwMode="auto">
          <a:xfrm>
            <a:off x="5297887" y="5671559"/>
            <a:ext cx="982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a:solidFill>
                  <a:srgbClr val="404040"/>
                </a:solidFill>
                <a:latin typeface="Helvetica" charset="0"/>
                <a:cs typeface="Helvetica" charset="0"/>
              </a:rPr>
              <a:t>cell grows</a:t>
            </a:r>
          </a:p>
        </p:txBody>
      </p:sp>
      <p:sp>
        <p:nvSpPr>
          <p:cNvPr id="21" name="TextBox 20"/>
          <p:cNvSpPr txBox="1">
            <a:spLocks noChangeArrowheads="1"/>
          </p:cNvSpPr>
          <p:nvPr/>
        </p:nvSpPr>
        <p:spPr bwMode="auto">
          <a:xfrm>
            <a:off x="470875" y="5679009"/>
            <a:ext cx="13112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dirty="0">
                <a:solidFill>
                  <a:srgbClr val="404040"/>
                </a:solidFill>
                <a:latin typeface="Helvetica" charset="0"/>
                <a:cs typeface="Helvetica" charset="0"/>
              </a:rPr>
              <a:t>cell duplicates </a:t>
            </a:r>
          </a:p>
          <a:p>
            <a:pPr algn="ctr" eaLnBrk="1" hangingPunct="1"/>
            <a:r>
              <a:rPr lang="en-US" sz="1400" dirty="0">
                <a:solidFill>
                  <a:srgbClr val="404040"/>
                </a:solidFill>
                <a:latin typeface="Helvetica" charset="0"/>
                <a:cs typeface="Helvetica" charset="0"/>
              </a:rPr>
              <a:t>its DNA</a:t>
            </a:r>
          </a:p>
        </p:txBody>
      </p:sp>
      <p:sp>
        <p:nvSpPr>
          <p:cNvPr id="22" name="TextBox 21"/>
          <p:cNvSpPr txBox="1">
            <a:spLocks noChangeArrowheads="1"/>
          </p:cNvSpPr>
          <p:nvPr/>
        </p:nvSpPr>
        <p:spPr bwMode="auto">
          <a:xfrm>
            <a:off x="495700" y="1412296"/>
            <a:ext cx="12112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dirty="0">
                <a:solidFill>
                  <a:srgbClr val="404040"/>
                </a:solidFill>
                <a:latin typeface="Helvetica" charset="0"/>
                <a:cs typeface="Helvetica" charset="0"/>
              </a:rPr>
              <a:t>cell prepares</a:t>
            </a:r>
          </a:p>
          <a:p>
            <a:pPr eaLnBrk="1" hangingPunct="1"/>
            <a:r>
              <a:rPr lang="en-US" sz="1400" dirty="0">
                <a:solidFill>
                  <a:srgbClr val="404040"/>
                </a:solidFill>
                <a:latin typeface="Helvetica" charset="0"/>
                <a:cs typeface="Helvetica" charset="0"/>
              </a:rPr>
              <a:t>to divide</a:t>
            </a:r>
          </a:p>
        </p:txBody>
      </p:sp>
      <p:sp>
        <p:nvSpPr>
          <p:cNvPr id="23" name="TextBox 22"/>
          <p:cNvSpPr txBox="1">
            <a:spLocks noChangeArrowheads="1"/>
          </p:cNvSpPr>
          <p:nvPr/>
        </p:nvSpPr>
        <p:spPr bwMode="auto">
          <a:xfrm>
            <a:off x="3075387" y="585209"/>
            <a:ext cx="10620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a:solidFill>
                  <a:srgbClr val="404040"/>
                </a:solidFill>
                <a:latin typeface="Helvetica" charset="0"/>
                <a:cs typeface="Helvetica" charset="0"/>
              </a:rPr>
              <a:t>cell divides</a:t>
            </a:r>
          </a:p>
        </p:txBody>
      </p:sp>
      <p:sp>
        <p:nvSpPr>
          <p:cNvPr id="26" name="TextBox 25"/>
          <p:cNvSpPr txBox="1">
            <a:spLocks noChangeArrowheads="1"/>
          </p:cNvSpPr>
          <p:nvPr/>
        </p:nvSpPr>
        <p:spPr bwMode="auto">
          <a:xfrm>
            <a:off x="6642500" y="3539546"/>
            <a:ext cx="4937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579446"/>
                </a:solidFill>
                <a:latin typeface="Helvetica" charset="0"/>
                <a:cs typeface="Helvetica" charset="0"/>
              </a:rPr>
              <a:t>G0</a:t>
            </a:r>
          </a:p>
        </p:txBody>
      </p:sp>
      <p:sp>
        <p:nvSpPr>
          <p:cNvPr id="27" name="TextBox 26"/>
          <p:cNvSpPr txBox="1">
            <a:spLocks noChangeArrowheads="1"/>
          </p:cNvSpPr>
          <p:nvPr/>
        </p:nvSpPr>
        <p:spPr bwMode="auto">
          <a:xfrm>
            <a:off x="4166000" y="4512684"/>
            <a:ext cx="492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1800" b="1" dirty="0" smtClean="0">
                <a:solidFill>
                  <a:schemeClr val="tx2">
                    <a:lumMod val="60000"/>
                    <a:lumOff val="40000"/>
                  </a:schemeClr>
                </a:solidFill>
                <a:latin typeface="Helvetica" charset="0"/>
                <a:cs typeface="Helvetica" charset="0"/>
              </a:rPr>
              <a:t>G1</a:t>
            </a:r>
          </a:p>
        </p:txBody>
      </p:sp>
      <p:sp>
        <p:nvSpPr>
          <p:cNvPr id="28" name="TextBox 27"/>
          <p:cNvSpPr txBox="1">
            <a:spLocks noChangeArrowheads="1"/>
          </p:cNvSpPr>
          <p:nvPr/>
        </p:nvSpPr>
        <p:spPr bwMode="auto">
          <a:xfrm>
            <a:off x="2116537" y="4542846"/>
            <a:ext cx="3381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CB2F2D"/>
                </a:solidFill>
                <a:latin typeface="Helvetica" charset="0"/>
                <a:cs typeface="Helvetica" charset="0"/>
              </a:rPr>
              <a:t>S</a:t>
            </a:r>
          </a:p>
        </p:txBody>
      </p:sp>
      <p:sp>
        <p:nvSpPr>
          <p:cNvPr id="29" name="TextBox 28"/>
          <p:cNvSpPr txBox="1">
            <a:spLocks noChangeArrowheads="1"/>
          </p:cNvSpPr>
          <p:nvPr/>
        </p:nvSpPr>
        <p:spPr bwMode="auto">
          <a:xfrm>
            <a:off x="2156225" y="2329871"/>
            <a:ext cx="4937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850045"/>
                </a:solidFill>
                <a:latin typeface="Helvetica" charset="0"/>
                <a:cs typeface="Helvetica" charset="0"/>
              </a:rPr>
              <a:t>G2</a:t>
            </a:r>
          </a:p>
        </p:txBody>
      </p:sp>
      <p:sp>
        <p:nvSpPr>
          <p:cNvPr id="30" name="TextBox 29"/>
          <p:cNvSpPr txBox="1">
            <a:spLocks noChangeArrowheads="1"/>
          </p:cNvSpPr>
          <p:nvPr/>
        </p:nvSpPr>
        <p:spPr bwMode="auto">
          <a:xfrm>
            <a:off x="3396062" y="1875846"/>
            <a:ext cx="377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b="1">
                <a:solidFill>
                  <a:srgbClr val="FFAA00"/>
                </a:solidFill>
                <a:latin typeface="Helvetica" charset="0"/>
                <a:cs typeface="Helvetica" charset="0"/>
              </a:rPr>
              <a:t>M</a:t>
            </a:r>
          </a:p>
        </p:txBody>
      </p:sp>
      <p:pic>
        <p:nvPicPr>
          <p:cNvPr id="32" name="Picture 31"/>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354135" y="1565291"/>
            <a:ext cx="1035050" cy="103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Box 34"/>
          <p:cNvSpPr txBox="1">
            <a:spLocks noChangeArrowheads="1"/>
          </p:cNvSpPr>
          <p:nvPr/>
        </p:nvSpPr>
        <p:spPr bwMode="auto">
          <a:xfrm>
            <a:off x="2735662" y="585209"/>
            <a:ext cx="1741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a:solidFill>
                  <a:srgbClr val="404040"/>
                </a:solidFill>
                <a:latin typeface="Helvetica" charset="0"/>
                <a:cs typeface="Helvetica" charset="0"/>
              </a:rPr>
              <a:t>chromosomes align</a:t>
            </a:r>
          </a:p>
        </p:txBody>
      </p:sp>
      <p:sp>
        <p:nvSpPr>
          <p:cNvPr id="37" name="TextBox 36"/>
          <p:cNvSpPr txBox="1">
            <a:spLocks noChangeArrowheads="1"/>
          </p:cNvSpPr>
          <p:nvPr/>
        </p:nvSpPr>
        <p:spPr bwMode="auto">
          <a:xfrm>
            <a:off x="2797575" y="589971"/>
            <a:ext cx="15922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400">
                <a:solidFill>
                  <a:srgbClr val="404040"/>
                </a:solidFill>
                <a:latin typeface="Helvetica" charset="0"/>
                <a:cs typeface="Helvetica" charset="0"/>
              </a:rPr>
              <a:t>spindles separate</a:t>
            </a:r>
          </a:p>
        </p:txBody>
      </p:sp>
      <p:sp>
        <p:nvSpPr>
          <p:cNvPr id="38" name="TextBox 37"/>
          <p:cNvSpPr txBox="1">
            <a:spLocks noChangeArrowheads="1"/>
          </p:cNvSpPr>
          <p:nvPr/>
        </p:nvSpPr>
        <p:spPr bwMode="auto">
          <a:xfrm>
            <a:off x="5193137" y="5277859"/>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dirty="0">
                <a:solidFill>
                  <a:srgbClr val="404040"/>
                </a:solidFill>
                <a:latin typeface="Helvetica" charset="0"/>
                <a:cs typeface="Helvetica" charset="0"/>
              </a:rPr>
              <a:t>d</a:t>
            </a:r>
            <a:r>
              <a:rPr lang="en-US" sz="1400" dirty="0" smtClean="0">
                <a:solidFill>
                  <a:srgbClr val="404040"/>
                </a:solidFill>
                <a:latin typeface="Helvetica" charset="0"/>
                <a:cs typeface="Helvetica" charset="0"/>
              </a:rPr>
              <a:t>aughter</a:t>
            </a:r>
          </a:p>
          <a:p>
            <a:pPr algn="ctr" eaLnBrk="1" hangingPunct="1"/>
            <a:r>
              <a:rPr lang="en-US" sz="1400" dirty="0" smtClean="0">
                <a:solidFill>
                  <a:srgbClr val="404040"/>
                </a:solidFill>
                <a:latin typeface="Helvetica" charset="0"/>
                <a:cs typeface="Helvetica" charset="0"/>
              </a:rPr>
              <a:t> </a:t>
            </a:r>
            <a:r>
              <a:rPr lang="en-US" sz="1400" dirty="0">
                <a:solidFill>
                  <a:srgbClr val="404040"/>
                </a:solidFill>
                <a:latin typeface="Helvetica" charset="0"/>
                <a:cs typeface="Helvetica" charset="0"/>
              </a:rPr>
              <a:t>cell</a:t>
            </a:r>
          </a:p>
        </p:txBody>
      </p:sp>
      <p:sp>
        <p:nvSpPr>
          <p:cNvPr id="39" name="TextBox 38"/>
          <p:cNvSpPr txBox="1">
            <a:spLocks noChangeArrowheads="1"/>
          </p:cNvSpPr>
          <p:nvPr/>
        </p:nvSpPr>
        <p:spPr bwMode="auto">
          <a:xfrm>
            <a:off x="8269923" y="3208524"/>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dirty="0">
                <a:solidFill>
                  <a:srgbClr val="404040"/>
                </a:solidFill>
                <a:latin typeface="Helvetica" charset="0"/>
                <a:cs typeface="Helvetica" charset="0"/>
              </a:rPr>
              <a:t>d</a:t>
            </a:r>
            <a:r>
              <a:rPr lang="en-US" sz="1400" dirty="0" smtClean="0">
                <a:solidFill>
                  <a:srgbClr val="404040"/>
                </a:solidFill>
                <a:latin typeface="Helvetica" charset="0"/>
                <a:cs typeface="Helvetica" charset="0"/>
              </a:rPr>
              <a:t>aughter</a:t>
            </a:r>
          </a:p>
          <a:p>
            <a:pPr algn="ctr" eaLnBrk="1" hangingPunct="1"/>
            <a:r>
              <a:rPr lang="en-US" sz="1400" dirty="0" smtClean="0">
                <a:solidFill>
                  <a:srgbClr val="404040"/>
                </a:solidFill>
                <a:latin typeface="Helvetica" charset="0"/>
                <a:cs typeface="Helvetica" charset="0"/>
              </a:rPr>
              <a:t> </a:t>
            </a:r>
            <a:r>
              <a:rPr lang="en-US" sz="1400" dirty="0">
                <a:solidFill>
                  <a:srgbClr val="404040"/>
                </a:solidFill>
                <a:latin typeface="Helvetica" charset="0"/>
                <a:cs typeface="Helvetica" charset="0"/>
              </a:rPr>
              <a:t>cell</a:t>
            </a:r>
          </a:p>
        </p:txBody>
      </p:sp>
      <p:sp>
        <p:nvSpPr>
          <p:cNvPr id="40" name="TextBox 39"/>
          <p:cNvSpPr txBox="1"/>
          <p:nvPr/>
        </p:nvSpPr>
        <p:spPr>
          <a:xfrm>
            <a:off x="4867675" y="3979284"/>
            <a:ext cx="377825" cy="214312"/>
          </a:xfrm>
          <a:prstGeom prst="rect">
            <a:avLst/>
          </a:prstGeom>
          <a:noFill/>
        </p:spPr>
        <p:txBody>
          <a:bodyPr wrap="none">
            <a:spAutoFit/>
          </a:bodyPr>
          <a:lstStyle/>
          <a:p>
            <a:pPr fontAlgn="auto">
              <a:spcBef>
                <a:spcPts val="0"/>
              </a:spcBef>
              <a:spcAft>
                <a:spcPts val="0"/>
              </a:spcAft>
              <a:defRPr/>
            </a:pPr>
            <a:r>
              <a:rPr lang="en-US" sz="800" b="1" dirty="0">
                <a:solidFill>
                  <a:schemeClr val="tx1">
                    <a:lumMod val="50000"/>
                    <a:lumOff val="50000"/>
                  </a:schemeClr>
                </a:solidFill>
                <a:latin typeface="Helvetica"/>
                <a:ea typeface="+mn-ea"/>
                <a:cs typeface="Helvetica"/>
              </a:rPr>
              <a:t>1 </a:t>
            </a:r>
            <a:r>
              <a:rPr lang="en-US" sz="800" b="1" dirty="0" err="1">
                <a:solidFill>
                  <a:schemeClr val="tx1">
                    <a:lumMod val="50000"/>
                    <a:lumOff val="50000"/>
                  </a:schemeClr>
                </a:solidFill>
                <a:latin typeface="Helvetica"/>
                <a:ea typeface="+mn-ea"/>
                <a:cs typeface="Helvetica"/>
              </a:rPr>
              <a:t>hr</a:t>
            </a:r>
            <a:endParaRPr lang="en-US" sz="800" b="1" dirty="0">
              <a:solidFill>
                <a:schemeClr val="tx1">
                  <a:lumMod val="50000"/>
                  <a:lumOff val="50000"/>
                </a:schemeClr>
              </a:solidFill>
              <a:latin typeface="Helvetica"/>
              <a:ea typeface="+mn-ea"/>
              <a:cs typeface="Helvetica"/>
            </a:endParaRPr>
          </a:p>
        </p:txBody>
      </p:sp>
      <p:sp>
        <p:nvSpPr>
          <p:cNvPr id="41" name="TextBox 40"/>
          <p:cNvSpPr txBox="1"/>
          <p:nvPr/>
        </p:nvSpPr>
        <p:spPr>
          <a:xfrm>
            <a:off x="3165875" y="5288971"/>
            <a:ext cx="492125" cy="214313"/>
          </a:xfrm>
          <a:prstGeom prst="rect">
            <a:avLst/>
          </a:prstGeom>
          <a:noFill/>
        </p:spPr>
        <p:txBody>
          <a:bodyPr wrap="none">
            <a:spAutoFit/>
          </a:bodyPr>
          <a:lstStyle/>
          <a:p>
            <a:pPr fontAlgn="auto">
              <a:spcBef>
                <a:spcPts val="0"/>
              </a:spcBef>
              <a:spcAft>
                <a:spcPts val="0"/>
              </a:spcAft>
              <a:defRPr/>
            </a:pPr>
            <a:r>
              <a:rPr lang="en-US" sz="800" b="1" dirty="0">
                <a:solidFill>
                  <a:schemeClr val="tx1">
                    <a:lumMod val="50000"/>
                    <a:lumOff val="50000"/>
                  </a:schemeClr>
                </a:solidFill>
                <a:latin typeface="Helvetica"/>
                <a:ea typeface="+mn-ea"/>
                <a:cs typeface="Helvetica"/>
              </a:rPr>
              <a:t>12 </a:t>
            </a:r>
            <a:r>
              <a:rPr lang="en-US" sz="800" b="1" dirty="0" err="1">
                <a:solidFill>
                  <a:schemeClr val="tx1">
                    <a:lumMod val="50000"/>
                    <a:lumOff val="50000"/>
                  </a:schemeClr>
                </a:solidFill>
                <a:latin typeface="Helvetica"/>
                <a:ea typeface="+mn-ea"/>
                <a:cs typeface="Helvetica"/>
              </a:rPr>
              <a:t>hrs</a:t>
            </a:r>
            <a:endParaRPr lang="en-US" sz="800" b="1" dirty="0">
              <a:solidFill>
                <a:schemeClr val="tx1">
                  <a:lumMod val="50000"/>
                  <a:lumOff val="50000"/>
                </a:schemeClr>
              </a:solidFill>
              <a:latin typeface="Helvetica"/>
              <a:ea typeface="+mn-ea"/>
              <a:cs typeface="Helvetica"/>
            </a:endParaRPr>
          </a:p>
        </p:txBody>
      </p:sp>
      <p:sp>
        <p:nvSpPr>
          <p:cNvPr id="42" name="TextBox 41"/>
          <p:cNvSpPr txBox="1"/>
          <p:nvPr/>
        </p:nvSpPr>
        <p:spPr>
          <a:xfrm>
            <a:off x="1546625" y="3812596"/>
            <a:ext cx="492125" cy="215900"/>
          </a:xfrm>
          <a:prstGeom prst="rect">
            <a:avLst/>
          </a:prstGeom>
          <a:noFill/>
        </p:spPr>
        <p:txBody>
          <a:bodyPr wrap="none">
            <a:spAutoFit/>
          </a:bodyPr>
          <a:lstStyle/>
          <a:p>
            <a:pPr fontAlgn="auto">
              <a:spcBef>
                <a:spcPts val="0"/>
              </a:spcBef>
              <a:spcAft>
                <a:spcPts val="0"/>
              </a:spcAft>
              <a:defRPr/>
            </a:pPr>
            <a:r>
              <a:rPr lang="en-US" sz="800" b="1" dirty="0">
                <a:solidFill>
                  <a:schemeClr val="tx1">
                    <a:lumMod val="50000"/>
                    <a:lumOff val="50000"/>
                  </a:schemeClr>
                </a:solidFill>
                <a:latin typeface="Helvetica"/>
                <a:ea typeface="+mn-ea"/>
                <a:cs typeface="Helvetica"/>
              </a:rPr>
              <a:t>20 </a:t>
            </a:r>
            <a:r>
              <a:rPr lang="en-US" sz="800" b="1" dirty="0" err="1">
                <a:solidFill>
                  <a:schemeClr val="tx1">
                    <a:lumMod val="50000"/>
                    <a:lumOff val="50000"/>
                  </a:schemeClr>
                </a:solidFill>
                <a:latin typeface="Helvetica"/>
                <a:ea typeface="+mn-ea"/>
                <a:cs typeface="Helvetica"/>
              </a:rPr>
              <a:t>hrs</a:t>
            </a:r>
            <a:endParaRPr lang="en-US" sz="800" b="1" dirty="0">
              <a:solidFill>
                <a:schemeClr val="tx1">
                  <a:lumMod val="50000"/>
                  <a:lumOff val="50000"/>
                </a:schemeClr>
              </a:solidFill>
              <a:latin typeface="Helvetica"/>
              <a:ea typeface="+mn-ea"/>
              <a:cs typeface="Helvetica"/>
            </a:endParaRPr>
          </a:p>
        </p:txBody>
      </p:sp>
      <p:sp>
        <p:nvSpPr>
          <p:cNvPr id="43" name="TextBox 42"/>
          <p:cNvSpPr txBox="1"/>
          <p:nvPr/>
        </p:nvSpPr>
        <p:spPr>
          <a:xfrm>
            <a:off x="2570562" y="1932996"/>
            <a:ext cx="492125" cy="214313"/>
          </a:xfrm>
          <a:prstGeom prst="rect">
            <a:avLst/>
          </a:prstGeom>
          <a:noFill/>
        </p:spPr>
        <p:txBody>
          <a:bodyPr wrap="none">
            <a:spAutoFit/>
          </a:bodyPr>
          <a:lstStyle/>
          <a:p>
            <a:pPr fontAlgn="auto">
              <a:spcBef>
                <a:spcPts val="0"/>
              </a:spcBef>
              <a:spcAft>
                <a:spcPts val="0"/>
              </a:spcAft>
              <a:defRPr/>
            </a:pPr>
            <a:r>
              <a:rPr lang="en-US" sz="800" b="1" dirty="0">
                <a:solidFill>
                  <a:schemeClr val="tx1">
                    <a:lumMod val="50000"/>
                    <a:lumOff val="50000"/>
                  </a:schemeClr>
                </a:solidFill>
                <a:latin typeface="Helvetica"/>
                <a:ea typeface="+mn-ea"/>
                <a:cs typeface="Helvetica"/>
              </a:rPr>
              <a:t>23 </a:t>
            </a:r>
            <a:r>
              <a:rPr lang="en-US" sz="800" b="1" dirty="0" err="1">
                <a:solidFill>
                  <a:schemeClr val="tx1">
                    <a:lumMod val="50000"/>
                    <a:lumOff val="50000"/>
                  </a:schemeClr>
                </a:solidFill>
                <a:latin typeface="Helvetica"/>
                <a:ea typeface="+mn-ea"/>
                <a:cs typeface="Helvetica"/>
              </a:rPr>
              <a:t>hrs</a:t>
            </a:r>
            <a:endParaRPr lang="en-US" sz="800" b="1" dirty="0">
              <a:solidFill>
                <a:schemeClr val="tx1">
                  <a:lumMod val="50000"/>
                  <a:lumOff val="50000"/>
                </a:schemeClr>
              </a:solidFill>
              <a:latin typeface="Helvetica"/>
              <a:ea typeface="+mn-ea"/>
              <a:cs typeface="Helvetica"/>
            </a:endParaRPr>
          </a:p>
        </p:txBody>
      </p:sp>
      <p:pic>
        <p:nvPicPr>
          <p:cNvPr id="24" name="Picture 23" descr="GreenBlend.png"/>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4911799" y="2221921"/>
            <a:ext cx="817562"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TextBox 43"/>
          <p:cNvSpPr txBox="1">
            <a:spLocks noChangeArrowheads="1"/>
          </p:cNvSpPr>
          <p:nvPr/>
        </p:nvSpPr>
        <p:spPr bwMode="auto">
          <a:xfrm>
            <a:off x="6192777" y="2755321"/>
            <a:ext cx="1371600" cy="30638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1400" b="1" dirty="0" smtClean="0">
                <a:solidFill>
                  <a:schemeClr val="tx1">
                    <a:lumMod val="75000"/>
                    <a:lumOff val="25000"/>
                  </a:schemeClr>
                </a:solidFill>
                <a:latin typeface="Helvetica" charset="0"/>
                <a:cs typeface="Helvetica" charset="0"/>
              </a:rPr>
              <a:t>QUIESCENCE</a:t>
            </a:r>
          </a:p>
        </p:txBody>
      </p:sp>
      <p:sp>
        <p:nvSpPr>
          <p:cNvPr id="50" name="TextBox 49"/>
          <p:cNvSpPr txBox="1"/>
          <p:nvPr/>
        </p:nvSpPr>
        <p:spPr>
          <a:xfrm>
            <a:off x="2299100" y="3539546"/>
            <a:ext cx="2193930" cy="707886"/>
          </a:xfrm>
          <a:prstGeom prst="rect">
            <a:avLst/>
          </a:prstGeom>
        </p:spPr>
        <p:txBody>
          <a:bodyPr wrap="none">
            <a:spAutoFit/>
          </a:bodyPr>
          <a:lstStyle/>
          <a:p>
            <a:pPr fontAlgn="auto">
              <a:spcBef>
                <a:spcPts val="0"/>
              </a:spcBef>
              <a:spcAft>
                <a:spcPts val="0"/>
              </a:spcAft>
              <a:defRPr/>
            </a:pPr>
            <a:r>
              <a:rPr lang="en-US" sz="2000" b="1" dirty="0" smtClean="0">
                <a:solidFill>
                  <a:schemeClr val="tx1">
                    <a:lumMod val="75000"/>
                    <a:lumOff val="25000"/>
                  </a:schemeClr>
                </a:solidFill>
                <a:latin typeface="Helvetica"/>
                <a:ea typeface="+mn-ea"/>
                <a:cs typeface="Helvetica"/>
              </a:rPr>
              <a:t>SELF RENEWAL</a:t>
            </a:r>
            <a:endParaRPr lang="en-US" sz="2000" b="1" dirty="0">
              <a:solidFill>
                <a:schemeClr val="tx1">
                  <a:lumMod val="75000"/>
                  <a:lumOff val="25000"/>
                </a:schemeClr>
              </a:solidFill>
              <a:latin typeface="Helvetica"/>
              <a:ea typeface="+mn-ea"/>
              <a:cs typeface="Helvetica"/>
            </a:endParaRPr>
          </a:p>
          <a:p>
            <a:pPr fontAlgn="auto">
              <a:spcBef>
                <a:spcPts val="0"/>
              </a:spcBef>
              <a:spcAft>
                <a:spcPts val="0"/>
              </a:spcAft>
              <a:defRPr/>
            </a:pPr>
            <a:r>
              <a:rPr lang="en-US" sz="2000" b="1" i="1" dirty="0">
                <a:solidFill>
                  <a:srgbClr val="17375E"/>
                </a:solidFill>
                <a:latin typeface="Helvetica"/>
                <a:ea typeface="+mn-ea"/>
                <a:cs typeface="Helvetica"/>
              </a:rPr>
              <a:t>    </a:t>
            </a:r>
            <a:endParaRPr lang="en-US" sz="2000" i="1" dirty="0">
              <a:solidFill>
                <a:srgbClr val="A6A6A6"/>
              </a:solidFill>
              <a:latin typeface="Helvetica"/>
              <a:ea typeface="+mn-ea"/>
              <a:cs typeface="Helvetica"/>
            </a:endParaRPr>
          </a:p>
        </p:txBody>
      </p:sp>
      <p:sp>
        <p:nvSpPr>
          <p:cNvPr id="56" name="TextBox 55"/>
          <p:cNvSpPr txBox="1"/>
          <p:nvPr/>
        </p:nvSpPr>
        <p:spPr>
          <a:xfrm>
            <a:off x="2297512" y="3539616"/>
            <a:ext cx="2193930" cy="707886"/>
          </a:xfrm>
          <a:prstGeom prst="rect">
            <a:avLst/>
          </a:prstGeom>
        </p:spPr>
        <p:txBody>
          <a:bodyPr wrap="none">
            <a:spAutoFit/>
          </a:bodyPr>
          <a:lstStyle/>
          <a:p>
            <a:pPr fontAlgn="auto">
              <a:spcBef>
                <a:spcPts val="0"/>
              </a:spcBef>
              <a:spcAft>
                <a:spcPts val="0"/>
              </a:spcAft>
              <a:defRPr/>
            </a:pPr>
            <a:r>
              <a:rPr lang="en-US" sz="2000" b="1" dirty="0" smtClean="0">
                <a:solidFill>
                  <a:schemeClr val="bg1">
                    <a:lumMod val="75000"/>
                  </a:schemeClr>
                </a:solidFill>
                <a:latin typeface="Helvetica"/>
                <a:ea typeface="+mn-ea"/>
                <a:cs typeface="Helvetica"/>
              </a:rPr>
              <a:t>SELF RENEWAL</a:t>
            </a:r>
            <a:endParaRPr lang="en-US" sz="2000" b="1" dirty="0">
              <a:solidFill>
                <a:schemeClr val="bg1">
                  <a:lumMod val="75000"/>
                </a:schemeClr>
              </a:solidFill>
              <a:latin typeface="Helvetica"/>
              <a:ea typeface="+mn-ea"/>
              <a:cs typeface="Helvetica"/>
            </a:endParaRPr>
          </a:p>
          <a:p>
            <a:pPr fontAlgn="auto">
              <a:spcBef>
                <a:spcPts val="0"/>
              </a:spcBef>
              <a:spcAft>
                <a:spcPts val="0"/>
              </a:spcAft>
              <a:defRPr/>
            </a:pPr>
            <a:r>
              <a:rPr lang="en-US" sz="2000" b="1" i="1" dirty="0">
                <a:solidFill>
                  <a:schemeClr val="bg1">
                    <a:lumMod val="50000"/>
                  </a:schemeClr>
                </a:solidFill>
                <a:latin typeface="Helvetica"/>
                <a:ea typeface="+mn-ea"/>
                <a:cs typeface="Helvetica"/>
              </a:rPr>
              <a:t>    </a:t>
            </a:r>
            <a:endParaRPr lang="en-US" sz="2000" i="1" dirty="0">
              <a:solidFill>
                <a:schemeClr val="bg1">
                  <a:lumMod val="50000"/>
                </a:schemeClr>
              </a:solidFill>
              <a:latin typeface="Helvetica"/>
              <a:ea typeface="+mn-ea"/>
              <a:cs typeface="Helvetica"/>
            </a:endParaRPr>
          </a:p>
        </p:txBody>
      </p:sp>
      <p:sp>
        <p:nvSpPr>
          <p:cNvPr id="59" name="TextBox 58"/>
          <p:cNvSpPr txBox="1"/>
          <p:nvPr/>
        </p:nvSpPr>
        <p:spPr>
          <a:xfrm>
            <a:off x="2208612" y="3540027"/>
            <a:ext cx="2374900" cy="708025"/>
          </a:xfrm>
          <a:prstGeom prst="rect">
            <a:avLst/>
          </a:prstGeom>
        </p:spPr>
        <p:txBody>
          <a:bodyPr wrap="none">
            <a:spAutoFit/>
          </a:bodyPr>
          <a:lstStyle/>
          <a:p>
            <a:pPr fontAlgn="auto">
              <a:spcBef>
                <a:spcPts val="0"/>
              </a:spcBef>
              <a:spcAft>
                <a:spcPts val="0"/>
              </a:spcAft>
              <a:defRPr/>
            </a:pPr>
            <a:r>
              <a:rPr lang="en-US" sz="2000" b="1" dirty="0">
                <a:solidFill>
                  <a:srgbClr val="404040"/>
                </a:solidFill>
                <a:latin typeface="Helvetica"/>
                <a:ea typeface="+mn-ea"/>
                <a:cs typeface="Helvetica"/>
              </a:rPr>
              <a:t>THE CELL CYCLE</a:t>
            </a:r>
          </a:p>
          <a:p>
            <a:pPr fontAlgn="auto">
              <a:spcBef>
                <a:spcPts val="0"/>
              </a:spcBef>
              <a:spcAft>
                <a:spcPts val="0"/>
              </a:spcAft>
              <a:defRPr/>
            </a:pPr>
            <a:r>
              <a:rPr lang="en-US" sz="2000" b="1" i="1" dirty="0">
                <a:solidFill>
                  <a:srgbClr val="404040"/>
                </a:solidFill>
                <a:latin typeface="Helvetica"/>
                <a:ea typeface="+mn-ea"/>
                <a:cs typeface="Helvetica"/>
              </a:rPr>
              <a:t>         </a:t>
            </a:r>
            <a:r>
              <a:rPr lang="en-US" sz="2000" i="1" dirty="0">
                <a:solidFill>
                  <a:srgbClr val="404040"/>
                </a:solidFill>
                <a:latin typeface="Helvetica"/>
                <a:ea typeface="+mn-ea"/>
                <a:cs typeface="Helvetica"/>
              </a:rPr>
              <a:t>Mitosis </a:t>
            </a:r>
          </a:p>
        </p:txBody>
      </p:sp>
      <p:sp>
        <p:nvSpPr>
          <p:cNvPr id="61" name="TextBox 60"/>
          <p:cNvSpPr txBox="1"/>
          <p:nvPr/>
        </p:nvSpPr>
        <p:spPr>
          <a:xfrm>
            <a:off x="2208612" y="3539407"/>
            <a:ext cx="2374900" cy="708025"/>
          </a:xfrm>
          <a:prstGeom prst="rect">
            <a:avLst/>
          </a:prstGeom>
        </p:spPr>
        <p:txBody>
          <a:bodyPr wrap="none">
            <a:spAutoFit/>
          </a:bodyPr>
          <a:lstStyle/>
          <a:p>
            <a:pPr fontAlgn="auto">
              <a:spcBef>
                <a:spcPts val="0"/>
              </a:spcBef>
              <a:spcAft>
                <a:spcPts val="0"/>
              </a:spcAft>
              <a:defRPr/>
            </a:pPr>
            <a:r>
              <a:rPr lang="en-US" sz="2000" b="1" dirty="0">
                <a:solidFill>
                  <a:schemeClr val="tx1">
                    <a:lumMod val="50000"/>
                    <a:lumOff val="50000"/>
                  </a:schemeClr>
                </a:solidFill>
                <a:latin typeface="Helvetica"/>
                <a:ea typeface="+mn-ea"/>
                <a:cs typeface="Helvetica"/>
              </a:rPr>
              <a:t>THE CELL CYCLE</a:t>
            </a:r>
          </a:p>
          <a:p>
            <a:pPr fontAlgn="auto">
              <a:spcBef>
                <a:spcPts val="0"/>
              </a:spcBef>
              <a:spcAft>
                <a:spcPts val="0"/>
              </a:spcAft>
              <a:defRPr/>
            </a:pPr>
            <a:r>
              <a:rPr lang="en-US" sz="2000" b="1" i="1" dirty="0">
                <a:solidFill>
                  <a:schemeClr val="tx1">
                    <a:lumMod val="50000"/>
                    <a:lumOff val="50000"/>
                  </a:schemeClr>
                </a:solidFill>
                <a:latin typeface="Helvetica"/>
                <a:ea typeface="+mn-ea"/>
                <a:cs typeface="Helvetica"/>
              </a:rPr>
              <a:t>         </a:t>
            </a:r>
            <a:r>
              <a:rPr lang="en-US" sz="2000" i="1" dirty="0">
                <a:solidFill>
                  <a:schemeClr val="tx1">
                    <a:lumMod val="50000"/>
                    <a:lumOff val="50000"/>
                  </a:schemeClr>
                </a:solidFill>
                <a:latin typeface="Helvetica"/>
                <a:ea typeface="+mn-ea"/>
                <a:cs typeface="Helvetica"/>
              </a:rPr>
              <a:t>Mitosis </a:t>
            </a:r>
          </a:p>
        </p:txBody>
      </p:sp>
      <p:sp>
        <p:nvSpPr>
          <p:cNvPr id="11" name="TextBox 10"/>
          <p:cNvSpPr txBox="1"/>
          <p:nvPr/>
        </p:nvSpPr>
        <p:spPr>
          <a:xfrm>
            <a:off x="5183186" y="950521"/>
            <a:ext cx="184666" cy="369332"/>
          </a:xfrm>
          <a:prstGeom prst="rect">
            <a:avLst/>
          </a:prstGeom>
          <a:noFill/>
        </p:spPr>
        <p:txBody>
          <a:bodyPr wrap="none" rtlCol="0">
            <a:spAutoFit/>
          </a:bodyPr>
          <a:lstStyle/>
          <a:p>
            <a:endParaRPr lang="en-US" dirty="0"/>
          </a:p>
        </p:txBody>
      </p:sp>
      <p:pic>
        <p:nvPicPr>
          <p:cNvPr id="20" name="Picture 19" descr="G2.png"/>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497125" y="1266974"/>
            <a:ext cx="2909901" cy="1505519"/>
          </a:xfrm>
          <a:prstGeom prst="rect">
            <a:avLst/>
          </a:prstGeom>
        </p:spPr>
      </p:pic>
      <p:pic>
        <p:nvPicPr>
          <p:cNvPr id="9" name="Picture 8"/>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145487" y="2625146"/>
            <a:ext cx="701675" cy="70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6"/>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3165875" y="1132896"/>
            <a:ext cx="7000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5"/>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3162331" y="1132896"/>
            <a:ext cx="7000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32"/>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3074418" y="936047"/>
            <a:ext cx="1035050" cy="103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5"/>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3076975" y="937634"/>
            <a:ext cx="1036637"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7775283" y="2396107"/>
            <a:ext cx="807832" cy="808509"/>
          </a:xfrm>
          <a:prstGeom prst="rect">
            <a:avLst/>
          </a:prstGeom>
        </p:spPr>
      </p:pic>
      <p:sp>
        <p:nvSpPr>
          <p:cNvPr id="55" name="TextBox 54"/>
          <p:cNvSpPr txBox="1">
            <a:spLocks noChangeArrowheads="1"/>
          </p:cNvSpPr>
          <p:nvPr/>
        </p:nvSpPr>
        <p:spPr bwMode="auto">
          <a:xfrm>
            <a:off x="7564377" y="1872887"/>
            <a:ext cx="122964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dirty="0">
                <a:solidFill>
                  <a:srgbClr val="404040"/>
                </a:solidFill>
                <a:latin typeface="Helvetica" charset="0"/>
                <a:cs typeface="Helvetica" charset="0"/>
              </a:rPr>
              <a:t>c</a:t>
            </a:r>
            <a:r>
              <a:rPr lang="en-US" sz="1400" dirty="0" smtClean="0">
                <a:solidFill>
                  <a:srgbClr val="404040"/>
                </a:solidFill>
                <a:latin typeface="Helvetica" charset="0"/>
                <a:cs typeface="Helvetica" charset="0"/>
              </a:rPr>
              <a:t>ell differentiates</a:t>
            </a:r>
            <a:endParaRPr lang="en-US" sz="1400" dirty="0">
              <a:solidFill>
                <a:srgbClr val="404040"/>
              </a:solidFill>
              <a:latin typeface="Helvetica" charset="0"/>
              <a:cs typeface="Helvetica" charset="0"/>
            </a:endParaRPr>
          </a:p>
        </p:txBody>
      </p:sp>
      <p:sp>
        <p:nvSpPr>
          <p:cNvPr id="60" name="TextBox 59"/>
          <p:cNvSpPr txBox="1">
            <a:spLocks noChangeArrowheads="1"/>
          </p:cNvSpPr>
          <p:nvPr/>
        </p:nvSpPr>
        <p:spPr bwMode="auto">
          <a:xfrm>
            <a:off x="6192777" y="2754816"/>
            <a:ext cx="1421783"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defRPr/>
            </a:pPr>
            <a:r>
              <a:rPr lang="en-US" sz="1400" b="1" dirty="0" smtClean="0">
                <a:solidFill>
                  <a:schemeClr val="tx1">
                    <a:lumMod val="75000"/>
                    <a:lumOff val="25000"/>
                  </a:schemeClr>
                </a:solidFill>
                <a:latin typeface="Helvetica" charset="0"/>
                <a:cs typeface="Helvetica" charset="0"/>
              </a:rPr>
              <a:t>SENESCENCE</a:t>
            </a:r>
          </a:p>
        </p:txBody>
      </p:sp>
      <p:pic>
        <p:nvPicPr>
          <p:cNvPr id="31" name="Picture 30" descr="NeuronOLD.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7775283" y="2398475"/>
            <a:ext cx="800675" cy="801346"/>
          </a:xfrm>
          <a:prstGeom prst="rect">
            <a:avLst/>
          </a:prstGeom>
        </p:spPr>
      </p:pic>
    </p:spTree>
    <p:extLst>
      <p:ext uri="{BB962C8B-B14F-4D97-AF65-F5344CB8AC3E}">
        <p14:creationId xmlns:p14="http://schemas.microsoft.com/office/powerpoint/2010/main" val="1798062744"/>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up)">
                                      <p:cBhvr>
                                        <p:cTn id="7" dur="500"/>
                                        <p:tgtEl>
                                          <p:spTgt spid="24"/>
                                        </p:tgtEl>
                                      </p:cBhvr>
                                    </p:animEffect>
                                  </p:childTnLst>
                                </p:cTn>
                              </p:par>
                              <p:par>
                                <p:cTn id="8" presetID="31"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p:cTn id="10" dur="500" fill="hold"/>
                                        <p:tgtEl>
                                          <p:spTgt spid="9"/>
                                        </p:tgtEl>
                                        <p:attrNameLst>
                                          <p:attrName>ppt_w</p:attrName>
                                        </p:attrNameLst>
                                      </p:cBhvr>
                                      <p:tavLst>
                                        <p:tav tm="0">
                                          <p:val>
                                            <p:fltVal val="0"/>
                                          </p:val>
                                        </p:tav>
                                        <p:tav tm="100000">
                                          <p:val>
                                            <p:strVal val="#ppt_w"/>
                                          </p:val>
                                        </p:tav>
                                      </p:tavLst>
                                    </p:anim>
                                    <p:anim calcmode="lin" valueType="num">
                                      <p:cBhvr>
                                        <p:cTn id="11" dur="500" fill="hold"/>
                                        <p:tgtEl>
                                          <p:spTgt spid="9"/>
                                        </p:tgtEl>
                                        <p:attrNameLst>
                                          <p:attrName>ppt_h</p:attrName>
                                        </p:attrNameLst>
                                      </p:cBhvr>
                                      <p:tavLst>
                                        <p:tav tm="0">
                                          <p:val>
                                            <p:fltVal val="0"/>
                                          </p:val>
                                        </p:tav>
                                        <p:tav tm="100000">
                                          <p:val>
                                            <p:strVal val="#ppt_h"/>
                                          </p:val>
                                        </p:tav>
                                      </p:tavLst>
                                    </p:anim>
                                    <p:anim calcmode="lin" valueType="num">
                                      <p:cBhvr>
                                        <p:cTn id="12" dur="500" fill="hold"/>
                                        <p:tgtEl>
                                          <p:spTgt spid="9"/>
                                        </p:tgtEl>
                                        <p:attrNameLst>
                                          <p:attrName>style.rotation</p:attrName>
                                        </p:attrNameLst>
                                      </p:cBhvr>
                                      <p:tavLst>
                                        <p:tav tm="0">
                                          <p:val>
                                            <p:fltVal val="90"/>
                                          </p:val>
                                        </p:tav>
                                        <p:tav tm="100000">
                                          <p:val>
                                            <p:fltVal val="0"/>
                                          </p:val>
                                        </p:tav>
                                      </p:tavLst>
                                    </p:anim>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4"/>
                                        </p:tgtEl>
                                        <p:attrNameLst>
                                          <p:attrName>style.visibility</p:attrName>
                                        </p:attrNameLst>
                                      </p:cBhvr>
                                      <p:to>
                                        <p:strVal val="visible"/>
                                      </p:to>
                                    </p:set>
                                    <p:animEffect transition="in" filter="fade">
                                      <p:cBhvr>
                                        <p:cTn id="16" dur="1000"/>
                                        <p:tgtEl>
                                          <p:spTgt spid="4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fade">
                                      <p:cBhvr>
                                        <p:cTn id="19" dur="1000"/>
                                        <p:tgtEl>
                                          <p:spTgt spid="50"/>
                                        </p:tgtEl>
                                      </p:cBhvr>
                                    </p:animEffect>
                                  </p:childTnLst>
                                </p:cTn>
                              </p:par>
                              <p:par>
                                <p:cTn id="20" presetID="10" presetClass="entr" presetSubtype="0" fill="hold" grpId="0" nodeType="withEffect">
                                  <p:stCondLst>
                                    <p:cond delay="200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1000"/>
                                        <p:tgtEl>
                                          <p:spTgt spid="56"/>
                                        </p:tgtEl>
                                      </p:cBhvr>
                                    </p:animEffect>
                                  </p:childTnLst>
                                </p:cTn>
                              </p:par>
                              <p:par>
                                <p:cTn id="23" presetID="10" presetClass="exit" presetSubtype="0" fill="hold" grpId="1" nodeType="withEffect">
                                  <p:stCondLst>
                                    <p:cond delay="2000"/>
                                  </p:stCondLst>
                                  <p:childTnLst>
                                    <p:animEffect transition="out" filter="fade">
                                      <p:cBhvr>
                                        <p:cTn id="24" dur="1000"/>
                                        <p:tgtEl>
                                          <p:spTgt spid="50"/>
                                        </p:tgtEl>
                                      </p:cBhvr>
                                    </p:animEffect>
                                    <p:set>
                                      <p:cBhvr>
                                        <p:cTn id="25" dur="1" fill="hold">
                                          <p:stCondLst>
                                            <p:cond delay="999"/>
                                          </p:stCondLst>
                                        </p:cTn>
                                        <p:tgtEl>
                                          <p:spTgt spid="50"/>
                                        </p:tgtEl>
                                        <p:attrNameLst>
                                          <p:attrName>style.visibility</p:attrName>
                                        </p:attrNameLst>
                                      </p:cBhvr>
                                      <p:to>
                                        <p:strVal val="hidden"/>
                                      </p:to>
                                    </p:se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4"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par>
                                <p:cTn id="31" presetID="0" presetClass="path" presetSubtype="0" accel="50000" decel="50000" fill="hold" nodeType="withEffect">
                                  <p:stCondLst>
                                    <p:cond delay="0"/>
                                  </p:stCondLst>
                                  <p:childTnLst>
                                    <p:animMotion origin="layout" path="M -5.43497E-6 -6.14031E-6 C 0.02099 0.06064 0.04217 0.16897 0.13887 0.17638 C 0.23558 0.18379 0.29773 0.07407 0.29669 -0.01343 " pathEditMode="fixed" rAng="0" ptsTypes="sss">
                                      <p:cBhvr>
                                        <p:cTn id="32" dur="5000" fill="hold"/>
                                        <p:tgtEl>
                                          <p:spTgt spid="9"/>
                                        </p:tgtEl>
                                        <p:attrNameLst>
                                          <p:attrName>ppt_x</p:attrName>
                                          <p:attrName>ppt_y</p:attrName>
                                        </p:attrNameLst>
                                      </p:cBhvr>
                                      <p:rCtr x="1487800" y="851900"/>
                                    </p:animMotion>
                                  </p:childTnLst>
                                </p:cTn>
                              </p:par>
                              <p:par>
                                <p:cTn id="33" presetID="10" presetClass="entr" presetSubtype="0" fill="hold" grpId="0" nodeType="withEffect">
                                  <p:stCondLst>
                                    <p:cond delay="150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par>
                                <p:cTn id="39" presetID="22" presetClass="entr" presetSubtype="4" fill="hold" nodeType="withEffect">
                                  <p:stCondLst>
                                    <p:cond delay="440"/>
                                  </p:stCondLst>
                                  <p:childTnLst>
                                    <p:set>
                                      <p:cBhvr>
                                        <p:cTn id="40" dur="1" fill="hold">
                                          <p:stCondLst>
                                            <p:cond delay="0"/>
                                          </p:stCondLst>
                                        </p:cTn>
                                        <p:tgtEl>
                                          <p:spTgt spid="20"/>
                                        </p:tgtEl>
                                        <p:attrNameLst>
                                          <p:attrName>style.visibility</p:attrName>
                                        </p:attrNameLst>
                                      </p:cBhvr>
                                      <p:to>
                                        <p:strVal val="visible"/>
                                      </p:to>
                                    </p:set>
                                    <p:animEffect transition="in" filter="wipe(down)">
                                      <p:cBhvr>
                                        <p:cTn id="41" dur="500"/>
                                        <p:tgtEl>
                                          <p:spTgt spid="20"/>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fade">
                                      <p:cBhvr>
                                        <p:cTn id="46" dur="500"/>
                                        <p:tgtEl>
                                          <p:spTgt spid="2"/>
                                        </p:tgtEl>
                                      </p:cBhvr>
                                    </p:animEffect>
                                  </p:childTnLst>
                                </p:cTn>
                              </p:par>
                              <p:par>
                                <p:cTn id="47" presetID="10" presetClass="entr" presetSubtype="0" fill="hold" nodeType="with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500"/>
                                        <p:tgtEl>
                                          <p:spTgt spid="18"/>
                                        </p:tgtEl>
                                      </p:cBhvr>
                                    </p:animEffect>
                                  </p:childTnLst>
                                </p:cTn>
                              </p:par>
                              <p:par>
                                <p:cTn id="53" presetID="10" presetClass="exit" presetSubtype="0" fill="hold" grpId="1" nodeType="withEffect">
                                  <p:stCondLst>
                                    <p:cond delay="0"/>
                                  </p:stCondLst>
                                  <p:childTnLst>
                                    <p:animEffect transition="out" filter="fade">
                                      <p:cBhvr>
                                        <p:cTn id="54" dur="500"/>
                                        <p:tgtEl>
                                          <p:spTgt spid="44"/>
                                        </p:tgtEl>
                                      </p:cBhvr>
                                    </p:animEffect>
                                    <p:set>
                                      <p:cBhvr>
                                        <p:cTn id="55" dur="1" fill="hold">
                                          <p:stCondLst>
                                            <p:cond delay="499"/>
                                          </p:stCondLst>
                                        </p:cTn>
                                        <p:tgtEl>
                                          <p:spTgt spid="44"/>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15"/>
                                        </p:tgtEl>
                                      </p:cBhvr>
                                    </p:animEffect>
                                    <p:set>
                                      <p:cBhvr>
                                        <p:cTn id="58" dur="1" fill="hold">
                                          <p:stCondLst>
                                            <p:cond delay="499"/>
                                          </p:stCondLst>
                                        </p:cTn>
                                        <p:tgtEl>
                                          <p:spTgt spid="15"/>
                                        </p:tgtEl>
                                        <p:attrNameLst>
                                          <p:attrName>style.visibility</p:attrName>
                                        </p:attrNameLst>
                                      </p:cBhvr>
                                      <p:to>
                                        <p:strVal val="hidden"/>
                                      </p:to>
                                    </p:set>
                                  </p:childTnLst>
                                </p:cTn>
                              </p:par>
                              <p:par>
                                <p:cTn id="59" presetID="6" presetClass="emph" presetSubtype="0" repeatCount="indefinite" fill="hold" nodeType="withEffect">
                                  <p:stCondLst>
                                    <p:cond delay="0"/>
                                  </p:stCondLst>
                                  <p:endCondLst>
                                    <p:cond evt="onNext" delay="0">
                                      <p:tgtEl>
                                        <p:sldTgt/>
                                      </p:tgtEl>
                                    </p:cond>
                                  </p:endCondLst>
                                  <p:childTnLst>
                                    <p:animScale>
                                      <p:cBhvr>
                                        <p:cTn id="60" dur="500" fill="hold"/>
                                        <p:tgtEl>
                                          <p:spTgt spid="5"/>
                                        </p:tgtEl>
                                      </p:cBhvr>
                                      <p:by x="50000" y="50000"/>
                                    </p:animScale>
                                  </p:childTnLst>
                                </p:cTn>
                              </p:par>
                            </p:childTnLst>
                          </p:cTn>
                        </p:par>
                      </p:childTnLst>
                    </p:cTn>
                  </p:par>
                  <p:par>
                    <p:cTn id="61" fill="hold">
                      <p:stCondLst>
                        <p:cond delay="indefinite"/>
                      </p:stCondLst>
                      <p:childTnLst>
                        <p:par>
                          <p:cTn id="62" fill="hold">
                            <p:stCondLst>
                              <p:cond delay="0"/>
                            </p:stCondLst>
                            <p:childTnLst>
                              <p:par>
                                <p:cTn id="63" presetID="0" presetClass="path" presetSubtype="0" accel="50000" decel="50000" fill="hold" nodeType="clickEffect">
                                  <p:stCondLst>
                                    <p:cond delay="0"/>
                                  </p:stCondLst>
                                  <p:childTnLst>
                                    <p:animMotion origin="layout" path="M 0.29669 -0.01343 C 0.29894 -0.15116 0.21127 -0.21922 0.16231 -0.22084 C 0.05571 -0.23288 -0.00783 -0.12292 0.00328 -0.02362 C 0.0144 0.07546 0.01526 0.09698 -0.00158 0.17893 C -0.01842 0.26087 -0.03213 0.27106 -0.06113 0.32453 " pathEditMode="fixed" rAng="0" ptsTypes="sssss">
                                      <p:cBhvr>
                                        <p:cTn id="64" dur="3000" fill="hold"/>
                                        <p:tgtEl>
                                          <p:spTgt spid="9"/>
                                        </p:tgtEl>
                                        <p:attrNameLst>
                                          <p:attrName>ppt_x</p:attrName>
                                          <p:attrName>ppt_y</p:attrName>
                                        </p:attrNameLst>
                                      </p:cBhvr>
                                      <p:rCtr x="-1777800" y="592600"/>
                                    </p:animMotion>
                                  </p:childTnLst>
                                </p:cTn>
                              </p:par>
                              <p:par>
                                <p:cTn id="65" presetID="10" presetClass="exit" presetSubtype="0" fill="hold" grpId="1" nodeType="withEffect">
                                  <p:stCondLst>
                                    <p:cond delay="0"/>
                                  </p:stCondLst>
                                  <p:childTnLst>
                                    <p:animEffect transition="out" filter="fade">
                                      <p:cBhvr>
                                        <p:cTn id="66" dur="500"/>
                                        <p:tgtEl>
                                          <p:spTgt spid="18"/>
                                        </p:tgtEl>
                                      </p:cBhvr>
                                    </p:animEffect>
                                    <p:set>
                                      <p:cBhvr>
                                        <p:cTn id="67" dur="1" fill="hold">
                                          <p:stCondLst>
                                            <p:cond delay="499"/>
                                          </p:stCondLst>
                                        </p:cTn>
                                        <p:tgtEl>
                                          <p:spTgt spid="18"/>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56"/>
                                        </p:tgtEl>
                                      </p:cBhvr>
                                    </p:animEffect>
                                    <p:set>
                                      <p:cBhvr>
                                        <p:cTn id="70" dur="1" fill="hold">
                                          <p:stCondLst>
                                            <p:cond delay="499"/>
                                          </p:stCondLst>
                                        </p:cTn>
                                        <p:tgtEl>
                                          <p:spTgt spid="56"/>
                                        </p:tgtEl>
                                        <p:attrNameLst>
                                          <p:attrName>style.visibility</p:attrName>
                                        </p:attrNameLst>
                                      </p:cBhvr>
                                      <p:to>
                                        <p:strVal val="hidden"/>
                                      </p:to>
                                    </p:set>
                                  </p:childTnLst>
                                </p:cTn>
                              </p:par>
                              <p:par>
                                <p:cTn id="71" presetID="10" presetClass="entr" presetSubtype="0" fill="hold" grpId="0" nodeType="withEffect">
                                  <p:stCondLst>
                                    <p:cond delay="0"/>
                                  </p:stCondLst>
                                  <p:childTnLst>
                                    <p:set>
                                      <p:cBhvr>
                                        <p:cTn id="72" dur="1" fill="hold">
                                          <p:stCondLst>
                                            <p:cond delay="0"/>
                                          </p:stCondLst>
                                        </p:cTn>
                                        <p:tgtEl>
                                          <p:spTgt spid="59"/>
                                        </p:tgtEl>
                                        <p:attrNameLst>
                                          <p:attrName>style.visibility</p:attrName>
                                        </p:attrNameLst>
                                      </p:cBhvr>
                                      <p:to>
                                        <p:strVal val="visible"/>
                                      </p:to>
                                    </p:set>
                                    <p:animEffect transition="in" filter="fade">
                                      <p:cBhvr>
                                        <p:cTn id="73" dur="500"/>
                                        <p:tgtEl>
                                          <p:spTgt spid="59"/>
                                        </p:tgtEl>
                                      </p:cBhvr>
                                    </p:animEffect>
                                  </p:childTnLst>
                                </p:cTn>
                              </p:par>
                              <p:par>
                                <p:cTn id="74" presetID="10" presetClass="entr" presetSubtype="0" fill="hold" grpId="0" nodeType="withEffect">
                                  <p:stCondLst>
                                    <p:cond delay="2000"/>
                                  </p:stCondLst>
                                  <p:childTnLst>
                                    <p:set>
                                      <p:cBhvr>
                                        <p:cTn id="75" dur="1" fill="hold">
                                          <p:stCondLst>
                                            <p:cond delay="0"/>
                                          </p:stCondLst>
                                        </p:cTn>
                                        <p:tgtEl>
                                          <p:spTgt spid="61"/>
                                        </p:tgtEl>
                                        <p:attrNameLst>
                                          <p:attrName>style.visibility</p:attrName>
                                        </p:attrNameLst>
                                      </p:cBhvr>
                                      <p:to>
                                        <p:strVal val="visible"/>
                                      </p:to>
                                    </p:set>
                                    <p:animEffect transition="in" filter="fade">
                                      <p:cBhvr>
                                        <p:cTn id="76" dur="1000"/>
                                        <p:tgtEl>
                                          <p:spTgt spid="61"/>
                                        </p:tgtEl>
                                      </p:cBhvr>
                                    </p:animEffect>
                                  </p:childTnLst>
                                </p:cTn>
                              </p:par>
                              <p:par>
                                <p:cTn id="77" presetID="10" presetClass="exit" presetSubtype="0" fill="hold" grpId="1" nodeType="withEffect">
                                  <p:stCondLst>
                                    <p:cond delay="3000"/>
                                  </p:stCondLst>
                                  <p:childTnLst>
                                    <p:animEffect transition="out" filter="fade">
                                      <p:cBhvr>
                                        <p:cTn id="78" dur="1000"/>
                                        <p:tgtEl>
                                          <p:spTgt spid="59"/>
                                        </p:tgtEl>
                                      </p:cBhvr>
                                    </p:animEffect>
                                    <p:set>
                                      <p:cBhvr>
                                        <p:cTn id="79" dur="1" fill="hold">
                                          <p:stCondLst>
                                            <p:cond delay="999"/>
                                          </p:stCondLst>
                                        </p:cTn>
                                        <p:tgtEl>
                                          <p:spTgt spid="59"/>
                                        </p:tgtEl>
                                        <p:attrNameLst>
                                          <p:attrName>style.visibility</p:attrName>
                                        </p:attrNameLst>
                                      </p:cBhvr>
                                      <p:to>
                                        <p:strVal val="hidden"/>
                                      </p:to>
                                    </p:set>
                                  </p:childTnLst>
                                </p:cTn>
                              </p:par>
                              <p:par>
                                <p:cTn id="80" presetID="10" presetClass="entr" presetSubtype="0" fill="hold" grpId="0" nodeType="withEffect">
                                  <p:stCondLst>
                                    <p:cond delay="100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500"/>
                                        <p:tgtEl>
                                          <p:spTgt spid="14"/>
                                        </p:tgtEl>
                                      </p:cBhvr>
                                    </p:animEffect>
                                  </p:childTnLst>
                                </p:cTn>
                              </p:par>
                              <p:par>
                                <p:cTn id="83" presetID="10" presetClass="entr" presetSubtype="0" fill="hold" grpId="0" nodeType="withEffect">
                                  <p:stCondLst>
                                    <p:cond delay="2000"/>
                                  </p:stCondLst>
                                  <p:childTnLst>
                                    <p:set>
                                      <p:cBhvr>
                                        <p:cTn id="84" dur="1" fill="hold">
                                          <p:stCondLst>
                                            <p:cond delay="0"/>
                                          </p:stCondLst>
                                        </p:cTn>
                                        <p:tgtEl>
                                          <p:spTgt spid="40"/>
                                        </p:tgtEl>
                                        <p:attrNameLst>
                                          <p:attrName>style.visibility</p:attrName>
                                        </p:attrNameLst>
                                      </p:cBhvr>
                                      <p:to>
                                        <p:strVal val="visible"/>
                                      </p:to>
                                    </p:set>
                                    <p:animEffect transition="in" filter="fade">
                                      <p:cBhvr>
                                        <p:cTn id="85" dur="1000"/>
                                        <p:tgtEl>
                                          <p:spTgt spid="40"/>
                                        </p:tgtEl>
                                      </p:cBhvr>
                                    </p:animEffect>
                                  </p:childTnLst>
                                </p:cTn>
                              </p:par>
                              <p:par>
                                <p:cTn id="86" presetID="10" presetClass="exit" presetSubtype="0" fill="hold" nodeType="withEffect">
                                  <p:stCondLst>
                                    <p:cond delay="0"/>
                                  </p:stCondLst>
                                  <p:childTnLst>
                                    <p:animEffect transition="out" filter="fade">
                                      <p:cBhvr>
                                        <p:cTn id="87" dur="500"/>
                                        <p:tgtEl>
                                          <p:spTgt spid="2"/>
                                        </p:tgtEl>
                                      </p:cBhvr>
                                    </p:animEffect>
                                    <p:set>
                                      <p:cBhvr>
                                        <p:cTn id="88" dur="1" fill="hold">
                                          <p:stCondLst>
                                            <p:cond delay="499"/>
                                          </p:stCondLst>
                                        </p:cTn>
                                        <p:tgtEl>
                                          <p:spTgt spid="2"/>
                                        </p:tgtEl>
                                        <p:attrNameLst>
                                          <p:attrName>style.visibility</p:attrName>
                                        </p:attrNameLst>
                                      </p:cBhvr>
                                      <p:to>
                                        <p:strVal val="hidden"/>
                                      </p:to>
                                    </p:set>
                                  </p:childTnLst>
                                </p:cTn>
                              </p:par>
                              <p:par>
                                <p:cTn id="89" presetID="10" presetClass="exit" presetSubtype="0" fill="hold" nodeType="withEffect">
                                  <p:stCondLst>
                                    <p:cond delay="0"/>
                                  </p:stCondLst>
                                  <p:childTnLst>
                                    <p:animEffect transition="out" filter="fade">
                                      <p:cBhvr>
                                        <p:cTn id="90" dur="500"/>
                                        <p:tgtEl>
                                          <p:spTgt spid="5"/>
                                        </p:tgtEl>
                                      </p:cBhvr>
                                    </p:animEffect>
                                    <p:set>
                                      <p:cBhvr>
                                        <p:cTn id="91" dur="1" fill="hold">
                                          <p:stCondLst>
                                            <p:cond delay="499"/>
                                          </p:stCondLst>
                                        </p:cTn>
                                        <p:tgtEl>
                                          <p:spTgt spid="5"/>
                                        </p:tgtEl>
                                        <p:attrNameLst>
                                          <p:attrName>style.visibility</p:attrName>
                                        </p:attrNameLst>
                                      </p:cBhvr>
                                      <p:to>
                                        <p:strVal val="hidden"/>
                                      </p:to>
                                    </p:set>
                                  </p:childTnLst>
                                </p:cTn>
                              </p:par>
                              <p:par>
                                <p:cTn id="92" presetID="22" presetClass="entr" presetSubtype="1" fill="hold" nodeType="withEffect">
                                  <p:stCondLst>
                                    <p:cond delay="0"/>
                                  </p:stCondLst>
                                  <p:childTnLst>
                                    <p:set>
                                      <p:cBhvr>
                                        <p:cTn id="93" dur="1" fill="hold">
                                          <p:stCondLst>
                                            <p:cond delay="0"/>
                                          </p:stCondLst>
                                        </p:cTn>
                                        <p:tgtEl>
                                          <p:spTgt spid="12"/>
                                        </p:tgtEl>
                                        <p:attrNameLst>
                                          <p:attrName>style.visibility</p:attrName>
                                        </p:attrNameLst>
                                      </p:cBhvr>
                                      <p:to>
                                        <p:strVal val="visible"/>
                                      </p:to>
                                    </p:set>
                                    <p:animEffect transition="in" filter="wipe(up)">
                                      <p:cBhvr>
                                        <p:cTn id="94" dur="500"/>
                                        <p:tgtEl>
                                          <p:spTgt spid="12"/>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500"/>
                                        <p:tgtEl>
                                          <p:spTgt spid="27"/>
                                        </p:tgtEl>
                                      </p:cBhvr>
                                    </p:animEffect>
                                  </p:childTnLst>
                                </p:cTn>
                              </p:par>
                              <p:par>
                                <p:cTn id="98" presetID="10" presetClass="exit" presetSubtype="0" fill="hold" grpId="1" nodeType="withEffect">
                                  <p:stCondLst>
                                    <p:cond delay="3000"/>
                                  </p:stCondLst>
                                  <p:childTnLst>
                                    <p:animEffect transition="out" filter="fade">
                                      <p:cBhvr>
                                        <p:cTn id="99" dur="500"/>
                                        <p:tgtEl>
                                          <p:spTgt spid="14"/>
                                        </p:tgtEl>
                                      </p:cBhvr>
                                    </p:animEffect>
                                    <p:set>
                                      <p:cBhvr>
                                        <p:cTn id="100" dur="1" fill="hold">
                                          <p:stCondLst>
                                            <p:cond delay="499"/>
                                          </p:stCondLst>
                                        </p:cTn>
                                        <p:tgtEl>
                                          <p:spTgt spid="14"/>
                                        </p:tgtEl>
                                        <p:attrNameLst>
                                          <p:attrName>style.visibility</p:attrName>
                                        </p:attrNameLst>
                                      </p:cBhvr>
                                      <p:to>
                                        <p:strVal val="hidden"/>
                                      </p:to>
                                    </p:set>
                                  </p:childTnLst>
                                </p:cTn>
                              </p:par>
                            </p:childTnLst>
                          </p:cTn>
                        </p:par>
                      </p:childTnLst>
                    </p:cTn>
                  </p:par>
                  <p:par>
                    <p:cTn id="101" fill="hold">
                      <p:stCondLst>
                        <p:cond delay="indefinite"/>
                      </p:stCondLst>
                      <p:childTnLst>
                        <p:par>
                          <p:cTn id="102" fill="hold">
                            <p:stCondLst>
                              <p:cond delay="0"/>
                            </p:stCondLst>
                            <p:childTnLst>
                              <p:par>
                                <p:cTn id="103" presetID="6" presetClass="emph" presetSubtype="0" fill="hold" nodeType="clickEffect">
                                  <p:stCondLst>
                                    <p:cond delay="0"/>
                                  </p:stCondLst>
                                  <p:childTnLst>
                                    <p:animScale>
                                      <p:cBhvr>
                                        <p:cTn id="104" dur="2000" fill="hold"/>
                                        <p:tgtEl>
                                          <p:spTgt spid="9"/>
                                        </p:tgtEl>
                                      </p:cBhvr>
                                      <p:by x="150000" y="150000"/>
                                    </p:animScale>
                                  </p:childTnLst>
                                </p:cTn>
                              </p:par>
                              <p:par>
                                <p:cTn id="105" presetID="10" presetClass="entr" presetSubtype="0" fill="hold" nodeType="withEffect">
                                  <p:stCondLst>
                                    <p:cond delay="2000"/>
                                  </p:stCondLst>
                                  <p:childTnLst>
                                    <p:set>
                                      <p:cBhvr>
                                        <p:cTn id="106" dur="1" fill="hold">
                                          <p:stCondLst>
                                            <p:cond delay="0"/>
                                          </p:stCondLst>
                                        </p:cTn>
                                        <p:tgtEl>
                                          <p:spTgt spid="8"/>
                                        </p:tgtEl>
                                        <p:attrNameLst>
                                          <p:attrName>style.visibility</p:attrName>
                                        </p:attrNameLst>
                                      </p:cBhvr>
                                      <p:to>
                                        <p:strVal val="visible"/>
                                      </p:to>
                                    </p:set>
                                    <p:animEffect transition="in" filter="fade">
                                      <p:cBhvr>
                                        <p:cTn id="107" dur="1000"/>
                                        <p:tgtEl>
                                          <p:spTgt spid="8"/>
                                        </p:tgtEl>
                                      </p:cBhvr>
                                    </p:animEffect>
                                  </p:childTnLst>
                                </p:cTn>
                              </p:par>
                              <p:par>
                                <p:cTn id="108" presetID="10" presetClass="exit" presetSubtype="0" fill="hold" nodeType="withEffect">
                                  <p:stCondLst>
                                    <p:cond delay="3000"/>
                                  </p:stCondLst>
                                  <p:childTnLst>
                                    <p:animEffect transition="out" filter="fade">
                                      <p:cBhvr>
                                        <p:cTn id="109" dur="500"/>
                                        <p:tgtEl>
                                          <p:spTgt spid="9"/>
                                        </p:tgtEl>
                                      </p:cBhvr>
                                    </p:animEffect>
                                    <p:set>
                                      <p:cBhvr>
                                        <p:cTn id="110" dur="1" fill="hold">
                                          <p:stCondLst>
                                            <p:cond delay="499"/>
                                          </p:stCondLst>
                                        </p:cTn>
                                        <p:tgtEl>
                                          <p:spTgt spid="9"/>
                                        </p:tgtEl>
                                        <p:attrNameLst>
                                          <p:attrName>style.visibility</p:attrName>
                                        </p:attrNameLst>
                                      </p:cBhvr>
                                      <p:to>
                                        <p:strVal val="hidden"/>
                                      </p:to>
                                    </p:set>
                                  </p:childTnLst>
                                </p:cTn>
                              </p:par>
                              <p:par>
                                <p:cTn id="111" presetID="10" presetClass="entr" presetSubtype="0" fill="hold" grpId="0" nodeType="withEffect">
                                  <p:stCondLst>
                                    <p:cond delay="0"/>
                                  </p:stCondLst>
                                  <p:childTnLst>
                                    <p:set>
                                      <p:cBhvr>
                                        <p:cTn id="112" dur="1" fill="hold">
                                          <p:stCondLst>
                                            <p:cond delay="0"/>
                                          </p:stCondLst>
                                        </p:cTn>
                                        <p:tgtEl>
                                          <p:spTgt spid="19"/>
                                        </p:tgtEl>
                                        <p:attrNameLst>
                                          <p:attrName>style.visibility</p:attrName>
                                        </p:attrNameLst>
                                      </p:cBhvr>
                                      <p:to>
                                        <p:strVal val="visible"/>
                                      </p:to>
                                    </p:set>
                                    <p:animEffect transition="in" filter="fade">
                                      <p:cBhvr>
                                        <p:cTn id="113" dur="500"/>
                                        <p:tgtEl>
                                          <p:spTgt spid="19"/>
                                        </p:tgtEl>
                                      </p:cBhvr>
                                    </p:animEffect>
                                  </p:childTnLst>
                                </p:cTn>
                              </p:par>
                            </p:childTnLst>
                          </p:cTn>
                        </p:par>
                      </p:childTnLst>
                    </p:cTn>
                  </p:par>
                  <p:par>
                    <p:cTn id="114" fill="hold">
                      <p:stCondLst>
                        <p:cond delay="indefinite"/>
                      </p:stCondLst>
                      <p:childTnLst>
                        <p:par>
                          <p:cTn id="115" fill="hold">
                            <p:stCondLst>
                              <p:cond delay="0"/>
                            </p:stCondLst>
                            <p:childTnLst>
                              <p:par>
                                <p:cTn id="116" presetID="22" presetClass="entr" presetSubtype="4" fill="hold" nodeType="clickEffect">
                                  <p:stCondLst>
                                    <p:cond delay="0"/>
                                  </p:stCondLst>
                                  <p:childTnLst>
                                    <p:set>
                                      <p:cBhvr>
                                        <p:cTn id="117" dur="1" fill="hold">
                                          <p:stCondLst>
                                            <p:cond delay="0"/>
                                          </p:stCondLst>
                                        </p:cTn>
                                        <p:tgtEl>
                                          <p:spTgt spid="6"/>
                                        </p:tgtEl>
                                        <p:attrNameLst>
                                          <p:attrName>style.visibility</p:attrName>
                                        </p:attrNameLst>
                                      </p:cBhvr>
                                      <p:to>
                                        <p:strVal val="visible"/>
                                      </p:to>
                                    </p:set>
                                    <p:animEffect transition="in" filter="wipe(down)">
                                      <p:cBhvr>
                                        <p:cTn id="118" dur="1000"/>
                                        <p:tgtEl>
                                          <p:spTgt spid="6"/>
                                        </p:tgtEl>
                                      </p:cBhvr>
                                    </p:animEffect>
                                  </p:childTnLst>
                                </p:cTn>
                              </p:par>
                              <p:par>
                                <p:cTn id="119" presetID="0" presetClass="path" presetSubtype="0" accel="50000" decel="50000" fill="hold" nodeType="withEffect">
                                  <p:stCondLst>
                                    <p:cond delay="0"/>
                                  </p:stCondLst>
                                  <p:childTnLst>
                                    <p:animMotion origin="layout" path="M -4.16667E-6 3.7037E-7 C -0.05329 0.07986 -0.11111 0.09468 -0.16111 0.09468 C -0.21111 0.09468 -0.2467 0.07708 -0.27552 0.05625 C -0.30434 0.03542 -0.32569 0.01042 -0.33888 -0.00162 " pathEditMode="relative" rAng="0" ptsTypes="ssss">
                                      <p:cBhvr>
                                        <p:cTn id="120" dur="2000" fill="hold"/>
                                        <p:tgtEl>
                                          <p:spTgt spid="8"/>
                                        </p:tgtEl>
                                        <p:attrNameLst>
                                          <p:attrName>ppt_x</p:attrName>
                                          <p:attrName>ppt_y</p:attrName>
                                        </p:attrNameLst>
                                      </p:cBhvr>
                                      <p:rCtr x="-1694400" y="465300"/>
                                    </p:animMotion>
                                  </p:childTnLst>
                                </p:cTn>
                              </p:par>
                              <p:par>
                                <p:cTn id="121" presetID="10" presetClass="entr" presetSubtype="0" fill="hold" grpId="0" nodeType="withEffect">
                                  <p:stCondLst>
                                    <p:cond delay="0"/>
                                  </p:stCondLst>
                                  <p:childTnLst>
                                    <p:set>
                                      <p:cBhvr>
                                        <p:cTn id="122" dur="1" fill="hold">
                                          <p:stCondLst>
                                            <p:cond delay="0"/>
                                          </p:stCondLst>
                                        </p:cTn>
                                        <p:tgtEl>
                                          <p:spTgt spid="41"/>
                                        </p:tgtEl>
                                        <p:attrNameLst>
                                          <p:attrName>style.visibility</p:attrName>
                                        </p:attrNameLst>
                                      </p:cBhvr>
                                      <p:to>
                                        <p:strVal val="visible"/>
                                      </p:to>
                                    </p:set>
                                    <p:animEffect transition="in" filter="fade">
                                      <p:cBhvr>
                                        <p:cTn id="123" dur="500"/>
                                        <p:tgtEl>
                                          <p:spTgt spid="41"/>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fade">
                                      <p:cBhvr>
                                        <p:cTn id="126" dur="500"/>
                                        <p:tgtEl>
                                          <p:spTgt spid="28"/>
                                        </p:tgtEl>
                                      </p:cBhvr>
                                    </p:animEffect>
                                  </p:childTnLst>
                                </p:cTn>
                              </p:par>
                              <p:par>
                                <p:cTn id="127" presetID="10" presetClass="exit" presetSubtype="0" fill="hold" grpId="1" nodeType="withEffect">
                                  <p:stCondLst>
                                    <p:cond delay="0"/>
                                  </p:stCondLst>
                                  <p:childTnLst>
                                    <p:animEffect transition="out" filter="fade">
                                      <p:cBhvr>
                                        <p:cTn id="128" dur="500"/>
                                        <p:tgtEl>
                                          <p:spTgt spid="19"/>
                                        </p:tgtEl>
                                      </p:cBhvr>
                                    </p:animEffect>
                                    <p:set>
                                      <p:cBhvr>
                                        <p:cTn id="129" dur="1" fill="hold">
                                          <p:stCondLst>
                                            <p:cond delay="499"/>
                                          </p:stCondLst>
                                        </p:cTn>
                                        <p:tgtEl>
                                          <p:spTgt spid="19"/>
                                        </p:tgtEl>
                                        <p:attrNameLst>
                                          <p:attrName>style.visibility</p:attrName>
                                        </p:attrNameLst>
                                      </p:cBhvr>
                                      <p:to>
                                        <p:strVal val="hidden"/>
                                      </p:to>
                                    </p:set>
                                  </p:childTnLst>
                                </p:cTn>
                              </p:par>
                            </p:childTnLst>
                          </p:cTn>
                        </p:par>
                      </p:childTnLst>
                    </p:cTn>
                  </p:par>
                  <p:par>
                    <p:cTn id="130" fill="hold">
                      <p:stCondLst>
                        <p:cond delay="indefinite"/>
                      </p:stCondLst>
                      <p:childTnLst>
                        <p:par>
                          <p:cTn id="131" fill="hold">
                            <p:stCondLst>
                              <p:cond delay="0"/>
                            </p:stCondLst>
                            <p:childTnLst>
                              <p:par>
                                <p:cTn id="132" presetID="10" presetClass="entr" presetSubtype="0" fill="hold" nodeType="clickEffect">
                                  <p:stCondLst>
                                    <p:cond delay="0"/>
                                  </p:stCondLst>
                                  <p:childTnLst>
                                    <p:set>
                                      <p:cBhvr>
                                        <p:cTn id="133" dur="1" fill="hold">
                                          <p:stCondLst>
                                            <p:cond delay="0"/>
                                          </p:stCondLst>
                                        </p:cTn>
                                        <p:tgtEl>
                                          <p:spTgt spid="10"/>
                                        </p:tgtEl>
                                        <p:attrNameLst>
                                          <p:attrName>style.visibility</p:attrName>
                                        </p:attrNameLst>
                                      </p:cBhvr>
                                      <p:to>
                                        <p:strVal val="visible"/>
                                      </p:to>
                                    </p:set>
                                    <p:animEffect transition="in" filter="fade">
                                      <p:cBhvr>
                                        <p:cTn id="134" dur="500"/>
                                        <p:tgtEl>
                                          <p:spTgt spid="10"/>
                                        </p:tgtEl>
                                      </p:cBhvr>
                                    </p:animEffect>
                                  </p:childTnLst>
                                </p:cTn>
                              </p:par>
                              <p:par>
                                <p:cTn id="135" presetID="10" presetClass="exit" presetSubtype="0" fill="hold" nodeType="withEffect">
                                  <p:stCondLst>
                                    <p:cond delay="1000"/>
                                  </p:stCondLst>
                                  <p:childTnLst>
                                    <p:animEffect transition="out" filter="fade">
                                      <p:cBhvr>
                                        <p:cTn id="136" dur="500"/>
                                        <p:tgtEl>
                                          <p:spTgt spid="8"/>
                                        </p:tgtEl>
                                      </p:cBhvr>
                                    </p:animEffect>
                                    <p:set>
                                      <p:cBhvr>
                                        <p:cTn id="137" dur="1" fill="hold">
                                          <p:stCondLst>
                                            <p:cond delay="499"/>
                                          </p:stCondLst>
                                        </p:cTn>
                                        <p:tgtEl>
                                          <p:spTgt spid="8"/>
                                        </p:tgtEl>
                                        <p:attrNameLst>
                                          <p:attrName>style.visibility</p:attrName>
                                        </p:attrNameLst>
                                      </p:cBhvr>
                                      <p:to>
                                        <p:strVal val="hidden"/>
                                      </p:to>
                                    </p:set>
                                  </p:childTnLst>
                                </p:cTn>
                              </p:par>
                              <p:par>
                                <p:cTn id="138" presetID="10" presetClass="entr" presetSubtype="0" fill="hold" grpId="0" nodeType="withEffect">
                                  <p:stCondLst>
                                    <p:cond delay="0"/>
                                  </p:stCondLst>
                                  <p:childTnLst>
                                    <p:set>
                                      <p:cBhvr>
                                        <p:cTn id="139" dur="1" fill="hold">
                                          <p:stCondLst>
                                            <p:cond delay="0"/>
                                          </p:stCondLst>
                                        </p:cTn>
                                        <p:tgtEl>
                                          <p:spTgt spid="21"/>
                                        </p:tgtEl>
                                        <p:attrNameLst>
                                          <p:attrName>style.visibility</p:attrName>
                                        </p:attrNameLst>
                                      </p:cBhvr>
                                      <p:to>
                                        <p:strVal val="visible"/>
                                      </p:to>
                                    </p:set>
                                    <p:animEffect transition="in" filter="fade">
                                      <p:cBhvr>
                                        <p:cTn id="140" dur="500"/>
                                        <p:tgtEl>
                                          <p:spTgt spid="21"/>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4" fill="hold" nodeType="clickEffect">
                                  <p:stCondLst>
                                    <p:cond delay="0"/>
                                  </p:stCondLst>
                                  <p:childTnLst>
                                    <p:set>
                                      <p:cBhvr>
                                        <p:cTn id="144" dur="1" fill="hold">
                                          <p:stCondLst>
                                            <p:cond delay="0"/>
                                          </p:stCondLst>
                                        </p:cTn>
                                        <p:tgtEl>
                                          <p:spTgt spid="7"/>
                                        </p:tgtEl>
                                        <p:attrNameLst>
                                          <p:attrName>style.visibility</p:attrName>
                                        </p:attrNameLst>
                                      </p:cBhvr>
                                      <p:to>
                                        <p:strVal val="visible"/>
                                      </p:to>
                                    </p:set>
                                    <p:animEffect transition="in" filter="wipe(down)">
                                      <p:cBhvr>
                                        <p:cTn id="145" dur="1000"/>
                                        <p:tgtEl>
                                          <p:spTgt spid="7"/>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29"/>
                                        </p:tgtEl>
                                        <p:attrNameLst>
                                          <p:attrName>style.visibility</p:attrName>
                                        </p:attrNameLst>
                                      </p:cBhvr>
                                      <p:to>
                                        <p:strVal val="visible"/>
                                      </p:to>
                                    </p:set>
                                    <p:animEffect transition="in" filter="fade">
                                      <p:cBhvr>
                                        <p:cTn id="148" dur="500"/>
                                        <p:tgtEl>
                                          <p:spTgt spid="29"/>
                                        </p:tgtEl>
                                      </p:cBhvr>
                                    </p:animEffect>
                                  </p:childTnLst>
                                </p:cTn>
                              </p:par>
                              <p:par>
                                <p:cTn id="149" presetID="10" presetClass="exit" presetSubtype="0" fill="hold" grpId="1" nodeType="withEffect">
                                  <p:stCondLst>
                                    <p:cond delay="0"/>
                                  </p:stCondLst>
                                  <p:childTnLst>
                                    <p:animEffect transition="out" filter="fade">
                                      <p:cBhvr>
                                        <p:cTn id="150" dur="500"/>
                                        <p:tgtEl>
                                          <p:spTgt spid="21"/>
                                        </p:tgtEl>
                                      </p:cBhvr>
                                    </p:animEffect>
                                    <p:set>
                                      <p:cBhvr>
                                        <p:cTn id="151" dur="1" fill="hold">
                                          <p:stCondLst>
                                            <p:cond delay="499"/>
                                          </p:stCondLst>
                                        </p:cTn>
                                        <p:tgtEl>
                                          <p:spTgt spid="21"/>
                                        </p:tgtEl>
                                        <p:attrNameLst>
                                          <p:attrName>style.visibility</p:attrName>
                                        </p:attrNameLst>
                                      </p:cBhvr>
                                      <p:to>
                                        <p:strVal val="hidden"/>
                                      </p:to>
                                    </p:set>
                                  </p:childTnLst>
                                </p:cTn>
                              </p:par>
                              <p:par>
                                <p:cTn id="152" presetID="0" presetClass="path" presetSubtype="0" accel="50000" decel="50000" fill="hold" nodeType="withEffect">
                                  <p:stCondLst>
                                    <p:cond delay="0"/>
                                  </p:stCondLst>
                                  <p:childTnLst>
                                    <p:animMotion origin="layout" path="M -2.5E-6 4.81481E-6 C -0.01041 -0.02663 -0.05139 -0.0838 -0.0625 -0.1595 C -0.07361 -0.23519 -0.07239 -0.272 -0.05468 -0.33426 C -0.03698 -0.39653 -0.00903 -0.42801 0.00295 -0.45278 " pathEditMode="relative" rAng="0" ptsTypes="assa">
                                      <p:cBhvr>
                                        <p:cTn id="153" dur="2000" fill="hold"/>
                                        <p:tgtEl>
                                          <p:spTgt spid="10"/>
                                        </p:tgtEl>
                                        <p:attrNameLst>
                                          <p:attrName>ppt_x</p:attrName>
                                          <p:attrName>ppt_y</p:attrName>
                                        </p:attrNameLst>
                                      </p:cBhvr>
                                      <p:rCtr x="-354200" y="-2263900"/>
                                    </p:animMotion>
                                  </p:childTnLst>
                                </p:cTn>
                              </p:par>
                              <p:par>
                                <p:cTn id="154" presetID="10" presetClass="entr" presetSubtype="0" fill="hold" grpId="0" nodeType="withEffect">
                                  <p:stCondLst>
                                    <p:cond delay="0"/>
                                  </p:stCondLst>
                                  <p:childTnLst>
                                    <p:set>
                                      <p:cBhvr>
                                        <p:cTn id="155" dur="1" fill="hold">
                                          <p:stCondLst>
                                            <p:cond delay="0"/>
                                          </p:stCondLst>
                                        </p:cTn>
                                        <p:tgtEl>
                                          <p:spTgt spid="42"/>
                                        </p:tgtEl>
                                        <p:attrNameLst>
                                          <p:attrName>style.visibility</p:attrName>
                                        </p:attrNameLst>
                                      </p:cBhvr>
                                      <p:to>
                                        <p:strVal val="visible"/>
                                      </p:to>
                                    </p:set>
                                    <p:animEffect transition="in" filter="fade">
                                      <p:cBhvr>
                                        <p:cTn id="156" dur="500"/>
                                        <p:tgtEl>
                                          <p:spTgt spid="42"/>
                                        </p:tgtEl>
                                      </p:cBhvr>
                                    </p:animEffect>
                                  </p:childTnLst>
                                </p:cTn>
                              </p:par>
                            </p:childTnLst>
                          </p:cTn>
                        </p:par>
                      </p:childTnLst>
                    </p:cTn>
                  </p:par>
                  <p:par>
                    <p:cTn id="157" fill="hold">
                      <p:stCondLst>
                        <p:cond delay="indefinite"/>
                      </p:stCondLst>
                      <p:childTnLst>
                        <p:par>
                          <p:cTn id="158" fill="hold">
                            <p:stCondLst>
                              <p:cond delay="0"/>
                            </p:stCondLst>
                            <p:childTnLst>
                              <p:par>
                                <p:cTn id="159" presetID="10" presetClass="entr" presetSubtype="0" fill="hold" nodeType="clickEffect">
                                  <p:stCondLst>
                                    <p:cond delay="0"/>
                                  </p:stCondLst>
                                  <p:childTnLst>
                                    <p:set>
                                      <p:cBhvr>
                                        <p:cTn id="160" dur="1" fill="hold">
                                          <p:stCondLst>
                                            <p:cond delay="0"/>
                                          </p:stCondLst>
                                        </p:cTn>
                                        <p:tgtEl>
                                          <p:spTgt spid="32"/>
                                        </p:tgtEl>
                                        <p:attrNameLst>
                                          <p:attrName>style.visibility</p:attrName>
                                        </p:attrNameLst>
                                      </p:cBhvr>
                                      <p:to>
                                        <p:strVal val="visible"/>
                                      </p:to>
                                    </p:set>
                                    <p:animEffect transition="in" filter="fade">
                                      <p:cBhvr>
                                        <p:cTn id="161" dur="500"/>
                                        <p:tgtEl>
                                          <p:spTgt spid="32"/>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22"/>
                                        </p:tgtEl>
                                        <p:attrNameLst>
                                          <p:attrName>style.visibility</p:attrName>
                                        </p:attrNameLst>
                                      </p:cBhvr>
                                      <p:to>
                                        <p:strVal val="visible"/>
                                      </p:to>
                                    </p:set>
                                    <p:animEffect transition="in" filter="fade">
                                      <p:cBhvr>
                                        <p:cTn id="164" dur="500"/>
                                        <p:tgtEl>
                                          <p:spTgt spid="22"/>
                                        </p:tgtEl>
                                      </p:cBhvr>
                                    </p:animEffect>
                                  </p:childTnLst>
                                </p:cTn>
                              </p:par>
                              <p:par>
                                <p:cTn id="165" presetID="10" presetClass="exit" presetSubtype="0" fill="hold" nodeType="withEffect">
                                  <p:stCondLst>
                                    <p:cond delay="2000"/>
                                  </p:stCondLst>
                                  <p:childTnLst>
                                    <p:animEffect transition="out" filter="fade">
                                      <p:cBhvr>
                                        <p:cTn id="166" dur="500"/>
                                        <p:tgtEl>
                                          <p:spTgt spid="10"/>
                                        </p:tgtEl>
                                      </p:cBhvr>
                                    </p:animEffect>
                                    <p:set>
                                      <p:cBhvr>
                                        <p:cTn id="167" dur="1" fill="hold">
                                          <p:stCondLst>
                                            <p:cond delay="499"/>
                                          </p:stCondLst>
                                        </p:cTn>
                                        <p:tgtEl>
                                          <p:spTgt spid="10"/>
                                        </p:tgtEl>
                                        <p:attrNameLst>
                                          <p:attrName>style.visibility</p:attrName>
                                        </p:attrNameLst>
                                      </p:cBhvr>
                                      <p:to>
                                        <p:strVal val="hidden"/>
                                      </p:to>
                                    </p:set>
                                  </p:childTnLst>
                                </p:cTn>
                              </p:par>
                            </p:childTnLst>
                          </p:cTn>
                        </p:par>
                      </p:childTnLst>
                    </p:cTn>
                  </p:par>
                  <p:par>
                    <p:cTn id="168" fill="hold">
                      <p:stCondLst>
                        <p:cond delay="indefinite"/>
                      </p:stCondLst>
                      <p:childTnLst>
                        <p:par>
                          <p:cTn id="169" fill="hold">
                            <p:stCondLst>
                              <p:cond delay="0"/>
                            </p:stCondLst>
                            <p:childTnLst>
                              <p:par>
                                <p:cTn id="170" presetID="0" presetClass="path" presetSubtype="0" accel="50000" decel="50000" fill="hold" nodeType="clickEffect">
                                  <p:stCondLst>
                                    <p:cond delay="0"/>
                                  </p:stCondLst>
                                  <p:childTnLst>
                                    <p:animMotion origin="layout" path="M -2.77778E-7 2.59259E-6 C 0.01198 -0.01644 0.02743 -0.03403 0.04063 -0.0463 C 0.05382 -0.05857 0.06181 -0.06551 0.07882 -0.07315 C 0.09583 -0.08079 0.12396 -0.08843 0.14236 -0.09167 C 0.16076 -0.09491 0.17934 -0.09283 0.18906 -0.09306 " pathEditMode="relative" rAng="0" ptsTypes="aaaaa">
                                      <p:cBhvr>
                                        <p:cTn id="171" dur="2000" fill="hold"/>
                                        <p:tgtEl>
                                          <p:spTgt spid="32"/>
                                        </p:tgtEl>
                                        <p:attrNameLst>
                                          <p:attrName>ppt_x</p:attrName>
                                          <p:attrName>ppt_y</p:attrName>
                                        </p:attrNameLst>
                                      </p:cBhvr>
                                      <p:rCtr x="944400" y="-474500"/>
                                    </p:animMotion>
                                  </p:childTnLst>
                                </p:cTn>
                              </p:par>
                              <p:par>
                                <p:cTn id="172" presetID="10" presetClass="entr" presetSubtype="0" fill="hold" grpId="0" nodeType="withEffect">
                                  <p:stCondLst>
                                    <p:cond delay="0"/>
                                  </p:stCondLst>
                                  <p:childTnLst>
                                    <p:set>
                                      <p:cBhvr>
                                        <p:cTn id="173" dur="1" fill="hold">
                                          <p:stCondLst>
                                            <p:cond delay="0"/>
                                          </p:stCondLst>
                                        </p:cTn>
                                        <p:tgtEl>
                                          <p:spTgt spid="43"/>
                                        </p:tgtEl>
                                        <p:attrNameLst>
                                          <p:attrName>style.visibility</p:attrName>
                                        </p:attrNameLst>
                                      </p:cBhvr>
                                      <p:to>
                                        <p:strVal val="visible"/>
                                      </p:to>
                                    </p:set>
                                    <p:animEffect transition="in" filter="fade">
                                      <p:cBhvr>
                                        <p:cTn id="174" dur="500"/>
                                        <p:tgtEl>
                                          <p:spTgt spid="43"/>
                                        </p:tgtEl>
                                      </p:cBhvr>
                                    </p:animEffect>
                                  </p:childTnLst>
                                </p:cTn>
                              </p:par>
                              <p:par>
                                <p:cTn id="175" presetID="10" presetClass="exit" presetSubtype="0" fill="hold" grpId="1" nodeType="withEffect">
                                  <p:stCondLst>
                                    <p:cond delay="0"/>
                                  </p:stCondLst>
                                  <p:childTnLst>
                                    <p:animEffect transition="out" filter="fade">
                                      <p:cBhvr>
                                        <p:cTn id="176" dur="500"/>
                                        <p:tgtEl>
                                          <p:spTgt spid="22"/>
                                        </p:tgtEl>
                                      </p:cBhvr>
                                    </p:animEffect>
                                    <p:set>
                                      <p:cBhvr>
                                        <p:cTn id="177" dur="1" fill="hold">
                                          <p:stCondLst>
                                            <p:cond delay="499"/>
                                          </p:stCondLst>
                                        </p:cTn>
                                        <p:tgtEl>
                                          <p:spTgt spid="22"/>
                                        </p:tgtEl>
                                        <p:attrNameLst>
                                          <p:attrName>style.visibility</p:attrName>
                                        </p:attrNameLst>
                                      </p:cBhvr>
                                      <p:to>
                                        <p:strVal val="hidden"/>
                                      </p:to>
                                    </p:set>
                                  </p:childTnLst>
                                </p:cTn>
                              </p:par>
                              <p:par>
                                <p:cTn id="178" presetID="22" presetClass="entr" presetSubtype="8" fill="hold" nodeType="withEffect">
                                  <p:stCondLst>
                                    <p:cond delay="0"/>
                                  </p:stCondLst>
                                  <p:childTnLst>
                                    <p:set>
                                      <p:cBhvr>
                                        <p:cTn id="179" dur="1" fill="hold">
                                          <p:stCondLst>
                                            <p:cond delay="0"/>
                                          </p:stCondLst>
                                        </p:cTn>
                                        <p:tgtEl>
                                          <p:spTgt spid="4"/>
                                        </p:tgtEl>
                                        <p:attrNameLst>
                                          <p:attrName>style.visibility</p:attrName>
                                        </p:attrNameLst>
                                      </p:cBhvr>
                                      <p:to>
                                        <p:strVal val="visible"/>
                                      </p:to>
                                    </p:set>
                                    <p:animEffect transition="in" filter="wipe(left)">
                                      <p:cBhvr>
                                        <p:cTn id="180" dur="1000"/>
                                        <p:tgtEl>
                                          <p:spTgt spid="4"/>
                                        </p:tgtEl>
                                      </p:cBhvr>
                                    </p:animEffect>
                                  </p:childTnLst>
                                </p:cTn>
                              </p:par>
                              <p:par>
                                <p:cTn id="181" presetID="10" presetClass="entr" presetSubtype="0" fill="hold" grpId="0" nodeType="withEffect">
                                  <p:stCondLst>
                                    <p:cond delay="0"/>
                                  </p:stCondLst>
                                  <p:childTnLst>
                                    <p:set>
                                      <p:cBhvr>
                                        <p:cTn id="182" dur="1" fill="hold">
                                          <p:stCondLst>
                                            <p:cond delay="0"/>
                                          </p:stCondLst>
                                        </p:cTn>
                                        <p:tgtEl>
                                          <p:spTgt spid="30"/>
                                        </p:tgtEl>
                                        <p:attrNameLst>
                                          <p:attrName>style.visibility</p:attrName>
                                        </p:attrNameLst>
                                      </p:cBhvr>
                                      <p:to>
                                        <p:strVal val="visible"/>
                                      </p:to>
                                    </p:set>
                                    <p:animEffect transition="in" filter="fade">
                                      <p:cBhvr>
                                        <p:cTn id="183" dur="500"/>
                                        <p:tgtEl>
                                          <p:spTgt spid="30"/>
                                        </p:tgtEl>
                                      </p:cBhvr>
                                    </p:animEffect>
                                  </p:childTnLst>
                                </p:cTn>
                              </p:par>
                            </p:childTnLst>
                          </p:cTn>
                        </p:par>
                      </p:childTnLst>
                    </p:cTn>
                  </p:par>
                  <p:par>
                    <p:cTn id="184" fill="hold">
                      <p:stCondLst>
                        <p:cond delay="indefinite"/>
                      </p:stCondLst>
                      <p:childTnLst>
                        <p:par>
                          <p:cTn id="185" fill="hold">
                            <p:stCondLst>
                              <p:cond delay="0"/>
                            </p:stCondLst>
                            <p:childTnLst>
                              <p:par>
                                <p:cTn id="186" presetID="10" presetClass="entr" presetSubtype="0" fill="hold" nodeType="clickEffect">
                                  <p:stCondLst>
                                    <p:cond delay="0"/>
                                  </p:stCondLst>
                                  <p:childTnLst>
                                    <p:set>
                                      <p:cBhvr>
                                        <p:cTn id="187" dur="1" fill="hold">
                                          <p:stCondLst>
                                            <p:cond delay="0"/>
                                          </p:stCondLst>
                                        </p:cTn>
                                        <p:tgtEl>
                                          <p:spTgt spid="33"/>
                                        </p:tgtEl>
                                        <p:attrNameLst>
                                          <p:attrName>style.visibility</p:attrName>
                                        </p:attrNameLst>
                                      </p:cBhvr>
                                      <p:to>
                                        <p:strVal val="visible"/>
                                      </p:to>
                                    </p:set>
                                    <p:animEffect transition="in" filter="fade">
                                      <p:cBhvr>
                                        <p:cTn id="188" dur="500"/>
                                        <p:tgtEl>
                                          <p:spTgt spid="33"/>
                                        </p:tgtEl>
                                      </p:cBhvr>
                                    </p:animEffect>
                                  </p:childTnLst>
                                </p:cTn>
                              </p:par>
                              <p:par>
                                <p:cTn id="189" presetID="10" presetClass="entr" presetSubtype="0" fill="hold" grpId="0" nodeType="withEffect">
                                  <p:stCondLst>
                                    <p:cond delay="0"/>
                                  </p:stCondLst>
                                  <p:childTnLst>
                                    <p:set>
                                      <p:cBhvr>
                                        <p:cTn id="190" dur="1" fill="hold">
                                          <p:stCondLst>
                                            <p:cond delay="0"/>
                                          </p:stCondLst>
                                        </p:cTn>
                                        <p:tgtEl>
                                          <p:spTgt spid="35"/>
                                        </p:tgtEl>
                                        <p:attrNameLst>
                                          <p:attrName>style.visibility</p:attrName>
                                        </p:attrNameLst>
                                      </p:cBhvr>
                                      <p:to>
                                        <p:strVal val="visible"/>
                                      </p:to>
                                    </p:set>
                                    <p:animEffect transition="in" filter="fade">
                                      <p:cBhvr>
                                        <p:cTn id="191" dur="500"/>
                                        <p:tgtEl>
                                          <p:spTgt spid="35"/>
                                        </p:tgtEl>
                                      </p:cBhvr>
                                    </p:animEffect>
                                  </p:childTnLst>
                                </p:cTn>
                              </p:par>
                              <p:par>
                                <p:cTn id="192" presetID="10" presetClass="exit" presetSubtype="0" fill="hold" nodeType="withEffect">
                                  <p:stCondLst>
                                    <p:cond delay="1000"/>
                                  </p:stCondLst>
                                  <p:childTnLst>
                                    <p:animEffect transition="out" filter="fade">
                                      <p:cBhvr>
                                        <p:cTn id="193" dur="500"/>
                                        <p:tgtEl>
                                          <p:spTgt spid="32"/>
                                        </p:tgtEl>
                                      </p:cBhvr>
                                    </p:animEffect>
                                    <p:set>
                                      <p:cBhvr>
                                        <p:cTn id="194" dur="1" fill="hold">
                                          <p:stCondLst>
                                            <p:cond delay="499"/>
                                          </p:stCondLst>
                                        </p:cTn>
                                        <p:tgtEl>
                                          <p:spTgt spid="32"/>
                                        </p:tgtEl>
                                        <p:attrNameLst>
                                          <p:attrName>style.visibility</p:attrName>
                                        </p:attrNameLst>
                                      </p:cBhvr>
                                      <p:to>
                                        <p:strVal val="hidden"/>
                                      </p:to>
                                    </p:set>
                                  </p:childTnLst>
                                </p:cTn>
                              </p:par>
                            </p:childTnLst>
                          </p:cTn>
                        </p:par>
                      </p:childTnLst>
                    </p:cTn>
                  </p:par>
                  <p:par>
                    <p:cTn id="195" fill="hold">
                      <p:stCondLst>
                        <p:cond delay="indefinite"/>
                      </p:stCondLst>
                      <p:childTnLst>
                        <p:par>
                          <p:cTn id="196" fill="hold">
                            <p:stCondLst>
                              <p:cond delay="0"/>
                            </p:stCondLst>
                            <p:childTnLst>
                              <p:par>
                                <p:cTn id="197" presetID="10" presetClass="entr" presetSubtype="0" fill="hold" nodeType="clickEffect">
                                  <p:stCondLst>
                                    <p:cond delay="0"/>
                                  </p:stCondLst>
                                  <p:childTnLst>
                                    <p:set>
                                      <p:cBhvr>
                                        <p:cTn id="198" dur="1" fill="hold">
                                          <p:stCondLst>
                                            <p:cond delay="0"/>
                                          </p:stCondLst>
                                        </p:cTn>
                                        <p:tgtEl>
                                          <p:spTgt spid="36"/>
                                        </p:tgtEl>
                                        <p:attrNameLst>
                                          <p:attrName>style.visibility</p:attrName>
                                        </p:attrNameLst>
                                      </p:cBhvr>
                                      <p:to>
                                        <p:strVal val="visible"/>
                                      </p:to>
                                    </p:set>
                                    <p:animEffect transition="in" filter="fade">
                                      <p:cBhvr>
                                        <p:cTn id="199" dur="500"/>
                                        <p:tgtEl>
                                          <p:spTgt spid="36"/>
                                        </p:tgtEl>
                                      </p:cBhvr>
                                    </p:animEffect>
                                  </p:childTnLst>
                                </p:cTn>
                              </p:par>
                              <p:par>
                                <p:cTn id="200" presetID="10" presetClass="exit" presetSubtype="0" fill="hold" nodeType="withEffect">
                                  <p:stCondLst>
                                    <p:cond delay="1000"/>
                                  </p:stCondLst>
                                  <p:childTnLst>
                                    <p:animEffect transition="out" filter="fade">
                                      <p:cBhvr>
                                        <p:cTn id="201" dur="500"/>
                                        <p:tgtEl>
                                          <p:spTgt spid="33"/>
                                        </p:tgtEl>
                                      </p:cBhvr>
                                    </p:animEffect>
                                    <p:set>
                                      <p:cBhvr>
                                        <p:cTn id="202" dur="1" fill="hold">
                                          <p:stCondLst>
                                            <p:cond delay="499"/>
                                          </p:stCondLst>
                                        </p:cTn>
                                        <p:tgtEl>
                                          <p:spTgt spid="33"/>
                                        </p:tgtEl>
                                        <p:attrNameLst>
                                          <p:attrName>style.visibility</p:attrName>
                                        </p:attrNameLst>
                                      </p:cBhvr>
                                      <p:to>
                                        <p:strVal val="hidden"/>
                                      </p:to>
                                    </p:set>
                                  </p:childTnLst>
                                </p:cTn>
                              </p:par>
                              <p:par>
                                <p:cTn id="203" presetID="10" presetClass="entr" presetSubtype="0" fill="hold" grpId="0" nodeType="withEffect">
                                  <p:stCondLst>
                                    <p:cond delay="0"/>
                                  </p:stCondLst>
                                  <p:childTnLst>
                                    <p:set>
                                      <p:cBhvr>
                                        <p:cTn id="204" dur="1" fill="hold">
                                          <p:stCondLst>
                                            <p:cond delay="0"/>
                                          </p:stCondLst>
                                        </p:cTn>
                                        <p:tgtEl>
                                          <p:spTgt spid="37"/>
                                        </p:tgtEl>
                                        <p:attrNameLst>
                                          <p:attrName>style.visibility</p:attrName>
                                        </p:attrNameLst>
                                      </p:cBhvr>
                                      <p:to>
                                        <p:strVal val="visible"/>
                                      </p:to>
                                    </p:set>
                                    <p:animEffect transition="in" filter="fade">
                                      <p:cBhvr>
                                        <p:cTn id="205" dur="500"/>
                                        <p:tgtEl>
                                          <p:spTgt spid="37"/>
                                        </p:tgtEl>
                                      </p:cBhvr>
                                    </p:animEffect>
                                  </p:childTnLst>
                                </p:cTn>
                              </p:par>
                              <p:par>
                                <p:cTn id="206" presetID="10" presetClass="exit" presetSubtype="0" fill="hold" grpId="1" nodeType="withEffect">
                                  <p:stCondLst>
                                    <p:cond delay="0"/>
                                  </p:stCondLst>
                                  <p:childTnLst>
                                    <p:animEffect transition="out" filter="fade">
                                      <p:cBhvr>
                                        <p:cTn id="207" dur="500"/>
                                        <p:tgtEl>
                                          <p:spTgt spid="35"/>
                                        </p:tgtEl>
                                      </p:cBhvr>
                                    </p:animEffect>
                                    <p:set>
                                      <p:cBhvr>
                                        <p:cTn id="208" dur="1" fill="hold">
                                          <p:stCondLst>
                                            <p:cond delay="499"/>
                                          </p:stCondLst>
                                        </p:cTn>
                                        <p:tgtEl>
                                          <p:spTgt spid="35"/>
                                        </p:tgtEl>
                                        <p:attrNameLst>
                                          <p:attrName>style.visibility</p:attrName>
                                        </p:attrNameLst>
                                      </p:cBhvr>
                                      <p:to>
                                        <p:strVal val="hidden"/>
                                      </p:to>
                                    </p:set>
                                  </p:childTnLst>
                                </p:cTn>
                              </p:par>
                            </p:childTnLst>
                          </p:cTn>
                        </p:par>
                      </p:childTnLst>
                    </p:cTn>
                  </p:par>
                  <p:par>
                    <p:cTn id="209" fill="hold">
                      <p:stCondLst>
                        <p:cond delay="indefinite"/>
                      </p:stCondLst>
                      <p:childTnLst>
                        <p:par>
                          <p:cTn id="210" fill="hold">
                            <p:stCondLst>
                              <p:cond delay="0"/>
                            </p:stCondLst>
                            <p:childTnLst>
                              <p:par>
                                <p:cTn id="211" presetID="10" presetClass="entr" presetSubtype="0" fill="hold" nodeType="clickEffect">
                                  <p:stCondLst>
                                    <p:cond delay="0"/>
                                  </p:stCondLst>
                                  <p:childTnLst>
                                    <p:set>
                                      <p:cBhvr>
                                        <p:cTn id="212" dur="1" fill="hold">
                                          <p:stCondLst>
                                            <p:cond delay="0"/>
                                          </p:stCondLst>
                                        </p:cTn>
                                        <p:tgtEl>
                                          <p:spTgt spid="17"/>
                                        </p:tgtEl>
                                        <p:attrNameLst>
                                          <p:attrName>style.visibility</p:attrName>
                                        </p:attrNameLst>
                                      </p:cBhvr>
                                      <p:to>
                                        <p:strVal val="visible"/>
                                      </p:to>
                                    </p:set>
                                    <p:animEffect transition="in" filter="fade">
                                      <p:cBhvr>
                                        <p:cTn id="213" dur="500"/>
                                        <p:tgtEl>
                                          <p:spTgt spid="17"/>
                                        </p:tgtEl>
                                      </p:cBhvr>
                                    </p:animEffect>
                                  </p:childTnLst>
                                </p:cTn>
                              </p:par>
                              <p:par>
                                <p:cTn id="214" presetID="10" presetClass="entr" presetSubtype="0" fill="hold" nodeType="withEffect">
                                  <p:stCondLst>
                                    <p:cond delay="0"/>
                                  </p:stCondLst>
                                  <p:childTnLst>
                                    <p:set>
                                      <p:cBhvr>
                                        <p:cTn id="215" dur="1" fill="hold">
                                          <p:stCondLst>
                                            <p:cond delay="0"/>
                                          </p:stCondLst>
                                        </p:cTn>
                                        <p:tgtEl>
                                          <p:spTgt spid="16"/>
                                        </p:tgtEl>
                                        <p:attrNameLst>
                                          <p:attrName>style.visibility</p:attrName>
                                        </p:attrNameLst>
                                      </p:cBhvr>
                                      <p:to>
                                        <p:strVal val="visible"/>
                                      </p:to>
                                    </p:set>
                                    <p:animEffect transition="in" filter="fade">
                                      <p:cBhvr>
                                        <p:cTn id="216" dur="500"/>
                                        <p:tgtEl>
                                          <p:spTgt spid="16"/>
                                        </p:tgtEl>
                                      </p:cBhvr>
                                    </p:animEffect>
                                  </p:childTnLst>
                                </p:cTn>
                              </p:par>
                              <p:par>
                                <p:cTn id="217" presetID="10" presetClass="exit" presetSubtype="0" fill="hold" grpId="1" nodeType="withEffect">
                                  <p:stCondLst>
                                    <p:cond delay="0"/>
                                  </p:stCondLst>
                                  <p:childTnLst>
                                    <p:animEffect transition="out" filter="fade">
                                      <p:cBhvr>
                                        <p:cTn id="218" dur="500"/>
                                        <p:tgtEl>
                                          <p:spTgt spid="37"/>
                                        </p:tgtEl>
                                      </p:cBhvr>
                                    </p:animEffect>
                                    <p:set>
                                      <p:cBhvr>
                                        <p:cTn id="219" dur="1" fill="hold">
                                          <p:stCondLst>
                                            <p:cond delay="499"/>
                                          </p:stCondLst>
                                        </p:cTn>
                                        <p:tgtEl>
                                          <p:spTgt spid="37"/>
                                        </p:tgtEl>
                                        <p:attrNameLst>
                                          <p:attrName>style.visibility</p:attrName>
                                        </p:attrNameLst>
                                      </p:cBhvr>
                                      <p:to>
                                        <p:strVal val="hidden"/>
                                      </p:to>
                                    </p:set>
                                  </p:childTnLst>
                                </p:cTn>
                              </p:par>
                              <p:par>
                                <p:cTn id="220" presetID="10" presetClass="entr" presetSubtype="0" fill="hold" grpId="0" nodeType="withEffect">
                                  <p:stCondLst>
                                    <p:cond delay="0"/>
                                  </p:stCondLst>
                                  <p:childTnLst>
                                    <p:set>
                                      <p:cBhvr>
                                        <p:cTn id="221" dur="1" fill="hold">
                                          <p:stCondLst>
                                            <p:cond delay="0"/>
                                          </p:stCondLst>
                                        </p:cTn>
                                        <p:tgtEl>
                                          <p:spTgt spid="23"/>
                                        </p:tgtEl>
                                        <p:attrNameLst>
                                          <p:attrName>style.visibility</p:attrName>
                                        </p:attrNameLst>
                                      </p:cBhvr>
                                      <p:to>
                                        <p:strVal val="visible"/>
                                      </p:to>
                                    </p:set>
                                    <p:animEffect transition="in" filter="fade">
                                      <p:cBhvr>
                                        <p:cTn id="222" dur="500"/>
                                        <p:tgtEl>
                                          <p:spTgt spid="23"/>
                                        </p:tgtEl>
                                      </p:cBhvr>
                                    </p:animEffect>
                                  </p:childTnLst>
                                </p:cTn>
                              </p:par>
                              <p:par>
                                <p:cTn id="223" presetID="0" presetClass="path" presetSubtype="0" accel="50000" decel="50000" fill="hold" nodeType="withEffect">
                                  <p:stCondLst>
                                    <p:cond delay="0"/>
                                  </p:stCondLst>
                                  <p:childTnLst>
                                    <p:animMotion origin="layout" path="M -1.72713E-6 -8.2195E-7 C 0.01424 0.00417 0.05676 0.00533 0.08558 0.02454 C 0.11439 0.04376 0.14685 0.06969 0.17306 0.11577 C 0.1991 0.16184 0.21976 0.25677 0.24249 0.301 C 0.26523 0.34522 0.28259 0.36583 0.3095 0.38041 C 0.3364 0.395 0.37754 0.395 0.40375 0.38829 C 0.42996 0.38157 0.45131 0.35957 0.46746 0.33989 C 0.4836 0.32021 0.49384 0.29428 0.50078 0.26997 C 0.50773 0.24566 0.50755 0.20954 0.50929 0.19356 " pathEditMode="relative" rAng="0" ptsTypes="aaaaaaaaa">
                                      <p:cBhvr>
                                        <p:cTn id="224" dur="2000" fill="hold"/>
                                        <p:tgtEl>
                                          <p:spTgt spid="17"/>
                                        </p:tgtEl>
                                        <p:attrNameLst>
                                          <p:attrName>ppt_x</p:attrName>
                                          <p:attrName>ppt_y</p:attrName>
                                        </p:attrNameLst>
                                      </p:cBhvr>
                                      <p:rCtr x="25464" y="19750"/>
                                    </p:animMotion>
                                  </p:childTnLst>
                                </p:cTn>
                              </p:par>
                              <p:par>
                                <p:cTn id="225" presetID="0" presetClass="path" presetSubtype="0" accel="50000" decel="50000" fill="hold" nodeType="withEffect">
                                  <p:stCondLst>
                                    <p:cond delay="500"/>
                                  </p:stCondLst>
                                  <p:childTnLst>
                                    <p:animMotion origin="layout" path="M 1.38889E-6 -1.48148E-6 C 0.01198 0.00324 0.04531 0.00371 0.07222 0.01921 C 0.09913 0.03472 0.1368 0.05417 0.16163 0.09329 C 0.18646 0.13241 0.21267 0.20116 0.22118 0.25463 C 0.22969 0.3081 0.22257 0.36458 0.21215 0.41343 C 0.20173 0.46227 0.16996 0.51945 0.15885 0.54722 " pathEditMode="relative" rAng="0" ptsTypes="aaaaaa">
                                      <p:cBhvr>
                                        <p:cTn id="226" dur="2000" fill="hold"/>
                                        <p:tgtEl>
                                          <p:spTgt spid="16"/>
                                        </p:tgtEl>
                                        <p:attrNameLst>
                                          <p:attrName>ppt_x</p:attrName>
                                          <p:attrName>ppt_y</p:attrName>
                                        </p:attrNameLst>
                                      </p:cBhvr>
                                      <p:rCtr x="1147600" y="2736100"/>
                                    </p:animMotion>
                                  </p:childTnLst>
                                </p:cTn>
                              </p:par>
                              <p:par>
                                <p:cTn id="227" presetID="10" presetClass="exit" presetSubtype="0" fill="hold" grpId="1" nodeType="withEffect">
                                  <p:stCondLst>
                                    <p:cond delay="2000"/>
                                  </p:stCondLst>
                                  <p:childTnLst>
                                    <p:animEffect transition="out" filter="fade">
                                      <p:cBhvr>
                                        <p:cTn id="228" dur="500"/>
                                        <p:tgtEl>
                                          <p:spTgt spid="23"/>
                                        </p:tgtEl>
                                      </p:cBhvr>
                                    </p:animEffect>
                                    <p:set>
                                      <p:cBhvr>
                                        <p:cTn id="229" dur="1" fill="hold">
                                          <p:stCondLst>
                                            <p:cond delay="499"/>
                                          </p:stCondLst>
                                        </p:cTn>
                                        <p:tgtEl>
                                          <p:spTgt spid="23"/>
                                        </p:tgtEl>
                                        <p:attrNameLst>
                                          <p:attrName>style.visibility</p:attrName>
                                        </p:attrNameLst>
                                      </p:cBhvr>
                                      <p:to>
                                        <p:strVal val="hidden"/>
                                      </p:to>
                                    </p:set>
                                  </p:childTnLst>
                                </p:cTn>
                              </p:par>
                              <p:par>
                                <p:cTn id="230" presetID="31" presetClass="exit" presetSubtype="0" fill="hold" nodeType="withEffect">
                                  <p:stCondLst>
                                    <p:cond delay="0"/>
                                  </p:stCondLst>
                                  <p:childTnLst>
                                    <p:anim calcmode="lin" valueType="num">
                                      <p:cBhvr>
                                        <p:cTn id="231" dur="1000"/>
                                        <p:tgtEl>
                                          <p:spTgt spid="33"/>
                                        </p:tgtEl>
                                        <p:attrNameLst>
                                          <p:attrName>ppt_w</p:attrName>
                                        </p:attrNameLst>
                                      </p:cBhvr>
                                      <p:tavLst>
                                        <p:tav tm="0">
                                          <p:val>
                                            <p:strVal val="ppt_w"/>
                                          </p:val>
                                        </p:tav>
                                        <p:tav tm="100000">
                                          <p:val>
                                            <p:fltVal val="0"/>
                                          </p:val>
                                        </p:tav>
                                      </p:tavLst>
                                    </p:anim>
                                    <p:anim calcmode="lin" valueType="num">
                                      <p:cBhvr>
                                        <p:cTn id="232" dur="1000"/>
                                        <p:tgtEl>
                                          <p:spTgt spid="33"/>
                                        </p:tgtEl>
                                        <p:attrNameLst>
                                          <p:attrName>ppt_h</p:attrName>
                                        </p:attrNameLst>
                                      </p:cBhvr>
                                      <p:tavLst>
                                        <p:tav tm="0">
                                          <p:val>
                                            <p:strVal val="ppt_h"/>
                                          </p:val>
                                        </p:tav>
                                        <p:tav tm="100000">
                                          <p:val>
                                            <p:fltVal val="0"/>
                                          </p:val>
                                        </p:tav>
                                      </p:tavLst>
                                    </p:anim>
                                    <p:anim calcmode="lin" valueType="num">
                                      <p:cBhvr>
                                        <p:cTn id="233" dur="1000"/>
                                        <p:tgtEl>
                                          <p:spTgt spid="33"/>
                                        </p:tgtEl>
                                        <p:attrNameLst>
                                          <p:attrName>style.rotation</p:attrName>
                                        </p:attrNameLst>
                                      </p:cBhvr>
                                      <p:tavLst>
                                        <p:tav tm="0">
                                          <p:val>
                                            <p:fltVal val="0"/>
                                          </p:val>
                                        </p:tav>
                                        <p:tav tm="100000">
                                          <p:val>
                                            <p:fltVal val="90"/>
                                          </p:val>
                                        </p:tav>
                                      </p:tavLst>
                                    </p:anim>
                                    <p:animEffect transition="out" filter="fade">
                                      <p:cBhvr>
                                        <p:cTn id="234" dur="1000"/>
                                        <p:tgtEl>
                                          <p:spTgt spid="33"/>
                                        </p:tgtEl>
                                      </p:cBhvr>
                                    </p:animEffect>
                                    <p:set>
                                      <p:cBhvr>
                                        <p:cTn id="235" dur="1" fill="hold">
                                          <p:stCondLst>
                                            <p:cond delay="999"/>
                                          </p:stCondLst>
                                        </p:cTn>
                                        <p:tgtEl>
                                          <p:spTgt spid="33"/>
                                        </p:tgtEl>
                                        <p:attrNameLst>
                                          <p:attrName>style.visibility</p:attrName>
                                        </p:attrNameLst>
                                      </p:cBhvr>
                                      <p:to>
                                        <p:strVal val="hidden"/>
                                      </p:to>
                                    </p:set>
                                  </p:childTnLst>
                                </p:cTn>
                              </p:par>
                              <p:par>
                                <p:cTn id="236" presetID="31" presetClass="exit" presetSubtype="0" fill="hold" nodeType="withEffect">
                                  <p:stCondLst>
                                    <p:cond delay="0"/>
                                  </p:stCondLst>
                                  <p:childTnLst>
                                    <p:anim calcmode="lin" valueType="num">
                                      <p:cBhvr>
                                        <p:cTn id="237" dur="1000"/>
                                        <p:tgtEl>
                                          <p:spTgt spid="36"/>
                                        </p:tgtEl>
                                        <p:attrNameLst>
                                          <p:attrName>ppt_w</p:attrName>
                                        </p:attrNameLst>
                                      </p:cBhvr>
                                      <p:tavLst>
                                        <p:tav tm="0">
                                          <p:val>
                                            <p:strVal val="ppt_w"/>
                                          </p:val>
                                        </p:tav>
                                        <p:tav tm="100000">
                                          <p:val>
                                            <p:fltVal val="0"/>
                                          </p:val>
                                        </p:tav>
                                      </p:tavLst>
                                    </p:anim>
                                    <p:anim calcmode="lin" valueType="num">
                                      <p:cBhvr>
                                        <p:cTn id="238" dur="1000"/>
                                        <p:tgtEl>
                                          <p:spTgt spid="36"/>
                                        </p:tgtEl>
                                        <p:attrNameLst>
                                          <p:attrName>ppt_h</p:attrName>
                                        </p:attrNameLst>
                                      </p:cBhvr>
                                      <p:tavLst>
                                        <p:tav tm="0">
                                          <p:val>
                                            <p:strVal val="ppt_h"/>
                                          </p:val>
                                        </p:tav>
                                        <p:tav tm="100000">
                                          <p:val>
                                            <p:fltVal val="0"/>
                                          </p:val>
                                        </p:tav>
                                      </p:tavLst>
                                    </p:anim>
                                    <p:anim calcmode="lin" valueType="num">
                                      <p:cBhvr>
                                        <p:cTn id="239" dur="1000"/>
                                        <p:tgtEl>
                                          <p:spTgt spid="36"/>
                                        </p:tgtEl>
                                        <p:attrNameLst>
                                          <p:attrName>style.rotation</p:attrName>
                                        </p:attrNameLst>
                                      </p:cBhvr>
                                      <p:tavLst>
                                        <p:tav tm="0">
                                          <p:val>
                                            <p:fltVal val="0"/>
                                          </p:val>
                                        </p:tav>
                                        <p:tav tm="100000">
                                          <p:val>
                                            <p:fltVal val="90"/>
                                          </p:val>
                                        </p:tav>
                                      </p:tavLst>
                                    </p:anim>
                                    <p:animEffect transition="out" filter="fade">
                                      <p:cBhvr>
                                        <p:cTn id="240" dur="1000"/>
                                        <p:tgtEl>
                                          <p:spTgt spid="36"/>
                                        </p:tgtEl>
                                      </p:cBhvr>
                                    </p:animEffect>
                                    <p:set>
                                      <p:cBhvr>
                                        <p:cTn id="241" dur="1" fill="hold">
                                          <p:stCondLst>
                                            <p:cond delay="999"/>
                                          </p:stCondLst>
                                        </p:cTn>
                                        <p:tgtEl>
                                          <p:spTgt spid="36"/>
                                        </p:tgtEl>
                                        <p:attrNameLst>
                                          <p:attrName>style.visibility</p:attrName>
                                        </p:attrNameLst>
                                      </p:cBhvr>
                                      <p:to>
                                        <p:strVal val="hidden"/>
                                      </p:to>
                                    </p:set>
                                  </p:childTnLst>
                                </p:cTn>
                              </p:par>
                              <p:par>
                                <p:cTn id="242" presetID="10" presetClass="entr" presetSubtype="0" fill="hold" grpId="0" nodeType="withEffect">
                                  <p:stCondLst>
                                    <p:cond delay="2000"/>
                                  </p:stCondLst>
                                  <p:childTnLst>
                                    <p:set>
                                      <p:cBhvr>
                                        <p:cTn id="243" dur="1" fill="hold">
                                          <p:stCondLst>
                                            <p:cond delay="0"/>
                                          </p:stCondLst>
                                        </p:cTn>
                                        <p:tgtEl>
                                          <p:spTgt spid="38"/>
                                        </p:tgtEl>
                                        <p:attrNameLst>
                                          <p:attrName>style.visibility</p:attrName>
                                        </p:attrNameLst>
                                      </p:cBhvr>
                                      <p:to>
                                        <p:strVal val="visible"/>
                                      </p:to>
                                    </p:set>
                                    <p:animEffect transition="in" filter="fade">
                                      <p:cBhvr>
                                        <p:cTn id="244" dur="500"/>
                                        <p:tgtEl>
                                          <p:spTgt spid="38"/>
                                        </p:tgtEl>
                                      </p:cBhvr>
                                    </p:animEffect>
                                  </p:childTnLst>
                                </p:cTn>
                              </p:par>
                              <p:par>
                                <p:cTn id="245" presetID="10" presetClass="entr" presetSubtype="0" fill="hold" grpId="0" nodeType="withEffect">
                                  <p:stCondLst>
                                    <p:cond delay="2000"/>
                                  </p:stCondLst>
                                  <p:childTnLst>
                                    <p:set>
                                      <p:cBhvr>
                                        <p:cTn id="246" dur="1" fill="hold">
                                          <p:stCondLst>
                                            <p:cond delay="0"/>
                                          </p:stCondLst>
                                        </p:cTn>
                                        <p:tgtEl>
                                          <p:spTgt spid="39"/>
                                        </p:tgtEl>
                                        <p:attrNameLst>
                                          <p:attrName>style.visibility</p:attrName>
                                        </p:attrNameLst>
                                      </p:cBhvr>
                                      <p:to>
                                        <p:strVal val="visible"/>
                                      </p:to>
                                    </p:set>
                                    <p:animEffect transition="in" filter="fade">
                                      <p:cBhvr>
                                        <p:cTn id="247" dur="500"/>
                                        <p:tgtEl>
                                          <p:spTgt spid="39"/>
                                        </p:tgtEl>
                                      </p:cBhvr>
                                    </p:animEffect>
                                  </p:childTnLst>
                                </p:cTn>
                              </p:par>
                              <p:par>
                                <p:cTn id="248" presetID="10" presetClass="exit" presetSubtype="0" fill="hold" grpId="1" nodeType="withEffect">
                                  <p:stCondLst>
                                    <p:cond delay="2000"/>
                                  </p:stCondLst>
                                  <p:childTnLst>
                                    <p:animEffect transition="out" filter="fade">
                                      <p:cBhvr>
                                        <p:cTn id="249" dur="500"/>
                                        <p:tgtEl>
                                          <p:spTgt spid="40"/>
                                        </p:tgtEl>
                                      </p:cBhvr>
                                    </p:animEffect>
                                    <p:set>
                                      <p:cBhvr>
                                        <p:cTn id="250" dur="1" fill="hold">
                                          <p:stCondLst>
                                            <p:cond delay="499"/>
                                          </p:stCondLst>
                                        </p:cTn>
                                        <p:tgtEl>
                                          <p:spTgt spid="40"/>
                                        </p:tgtEl>
                                        <p:attrNameLst>
                                          <p:attrName>style.visibility</p:attrName>
                                        </p:attrNameLst>
                                      </p:cBhvr>
                                      <p:to>
                                        <p:strVal val="hidden"/>
                                      </p:to>
                                    </p:set>
                                  </p:childTnLst>
                                </p:cTn>
                              </p:par>
                              <p:par>
                                <p:cTn id="251" presetID="10" presetClass="exit" presetSubtype="0" fill="hold" grpId="1" nodeType="withEffect">
                                  <p:stCondLst>
                                    <p:cond delay="2000"/>
                                  </p:stCondLst>
                                  <p:childTnLst>
                                    <p:animEffect transition="out" filter="fade">
                                      <p:cBhvr>
                                        <p:cTn id="252" dur="500"/>
                                        <p:tgtEl>
                                          <p:spTgt spid="41"/>
                                        </p:tgtEl>
                                      </p:cBhvr>
                                    </p:animEffect>
                                    <p:set>
                                      <p:cBhvr>
                                        <p:cTn id="253" dur="1" fill="hold">
                                          <p:stCondLst>
                                            <p:cond delay="499"/>
                                          </p:stCondLst>
                                        </p:cTn>
                                        <p:tgtEl>
                                          <p:spTgt spid="41"/>
                                        </p:tgtEl>
                                        <p:attrNameLst>
                                          <p:attrName>style.visibility</p:attrName>
                                        </p:attrNameLst>
                                      </p:cBhvr>
                                      <p:to>
                                        <p:strVal val="hidden"/>
                                      </p:to>
                                    </p:set>
                                  </p:childTnLst>
                                </p:cTn>
                              </p:par>
                              <p:par>
                                <p:cTn id="254" presetID="10" presetClass="exit" presetSubtype="0" fill="hold" grpId="1" nodeType="withEffect">
                                  <p:stCondLst>
                                    <p:cond delay="2000"/>
                                  </p:stCondLst>
                                  <p:childTnLst>
                                    <p:animEffect transition="out" filter="fade">
                                      <p:cBhvr>
                                        <p:cTn id="255" dur="500"/>
                                        <p:tgtEl>
                                          <p:spTgt spid="42"/>
                                        </p:tgtEl>
                                      </p:cBhvr>
                                    </p:animEffect>
                                    <p:set>
                                      <p:cBhvr>
                                        <p:cTn id="256" dur="1" fill="hold">
                                          <p:stCondLst>
                                            <p:cond delay="499"/>
                                          </p:stCondLst>
                                        </p:cTn>
                                        <p:tgtEl>
                                          <p:spTgt spid="42"/>
                                        </p:tgtEl>
                                        <p:attrNameLst>
                                          <p:attrName>style.visibility</p:attrName>
                                        </p:attrNameLst>
                                      </p:cBhvr>
                                      <p:to>
                                        <p:strVal val="hidden"/>
                                      </p:to>
                                    </p:set>
                                  </p:childTnLst>
                                </p:cTn>
                              </p:par>
                              <p:par>
                                <p:cTn id="257" presetID="10" presetClass="exit" presetSubtype="0" fill="hold" grpId="1" nodeType="withEffect">
                                  <p:stCondLst>
                                    <p:cond delay="2000"/>
                                  </p:stCondLst>
                                  <p:childTnLst>
                                    <p:animEffect transition="out" filter="fade">
                                      <p:cBhvr>
                                        <p:cTn id="258" dur="500"/>
                                        <p:tgtEl>
                                          <p:spTgt spid="43"/>
                                        </p:tgtEl>
                                      </p:cBhvr>
                                    </p:animEffect>
                                    <p:set>
                                      <p:cBhvr>
                                        <p:cTn id="259" dur="1" fill="hold">
                                          <p:stCondLst>
                                            <p:cond delay="499"/>
                                          </p:stCondLst>
                                        </p:cTn>
                                        <p:tgtEl>
                                          <p:spTgt spid="43"/>
                                        </p:tgtEl>
                                        <p:attrNameLst>
                                          <p:attrName>style.visibility</p:attrName>
                                        </p:attrNameLst>
                                      </p:cBhvr>
                                      <p:to>
                                        <p:strVal val="hidden"/>
                                      </p:to>
                                    </p:set>
                                  </p:childTnLst>
                                </p:cTn>
                              </p:par>
                              <p:par>
                                <p:cTn id="260" presetID="22" presetClass="entr" presetSubtype="1" fill="hold" nodeType="withEffect">
                                  <p:stCondLst>
                                    <p:cond delay="0"/>
                                  </p:stCondLst>
                                  <p:childTnLst>
                                    <p:set>
                                      <p:cBhvr>
                                        <p:cTn id="261" dur="1" fill="hold">
                                          <p:stCondLst>
                                            <p:cond delay="0"/>
                                          </p:stCondLst>
                                        </p:cTn>
                                        <p:tgtEl>
                                          <p:spTgt spid="25"/>
                                        </p:tgtEl>
                                        <p:attrNameLst>
                                          <p:attrName>style.visibility</p:attrName>
                                        </p:attrNameLst>
                                      </p:cBhvr>
                                      <p:to>
                                        <p:strVal val="visible"/>
                                      </p:to>
                                    </p:set>
                                    <p:animEffect transition="in" filter="wipe(up)">
                                      <p:cBhvr>
                                        <p:cTn id="262" dur="1000"/>
                                        <p:tgtEl>
                                          <p:spTgt spid="25"/>
                                        </p:tgtEl>
                                      </p:cBhvr>
                                    </p:animEffect>
                                  </p:childTnLst>
                                </p:cTn>
                              </p:par>
                              <p:par>
                                <p:cTn id="263" presetID="10" presetClass="entr" presetSubtype="0" fill="hold" grpId="2" nodeType="withEffect">
                                  <p:stCondLst>
                                    <p:cond delay="0"/>
                                  </p:stCondLst>
                                  <p:childTnLst>
                                    <p:set>
                                      <p:cBhvr>
                                        <p:cTn id="264" dur="1" fill="hold">
                                          <p:stCondLst>
                                            <p:cond delay="0"/>
                                          </p:stCondLst>
                                        </p:cTn>
                                        <p:tgtEl>
                                          <p:spTgt spid="44"/>
                                        </p:tgtEl>
                                        <p:attrNameLst>
                                          <p:attrName>style.visibility</p:attrName>
                                        </p:attrNameLst>
                                      </p:cBhvr>
                                      <p:to>
                                        <p:strVal val="visible"/>
                                      </p:to>
                                    </p:set>
                                    <p:animEffect transition="in" filter="fade">
                                      <p:cBhvr>
                                        <p:cTn id="265" dur="1000"/>
                                        <p:tgtEl>
                                          <p:spTgt spid="44"/>
                                        </p:tgtEl>
                                      </p:cBhvr>
                                    </p:animEffect>
                                  </p:childTnLst>
                                </p:cTn>
                              </p:par>
                              <p:par>
                                <p:cTn id="266" presetID="10" presetClass="entr" presetSubtype="0" fill="hold" grpId="2" nodeType="withEffect">
                                  <p:stCondLst>
                                    <p:cond delay="0"/>
                                  </p:stCondLst>
                                  <p:childTnLst>
                                    <p:set>
                                      <p:cBhvr>
                                        <p:cTn id="267" dur="1" fill="hold">
                                          <p:stCondLst>
                                            <p:cond delay="0"/>
                                          </p:stCondLst>
                                        </p:cTn>
                                        <p:tgtEl>
                                          <p:spTgt spid="50"/>
                                        </p:tgtEl>
                                        <p:attrNameLst>
                                          <p:attrName>style.visibility</p:attrName>
                                        </p:attrNameLst>
                                      </p:cBhvr>
                                      <p:to>
                                        <p:strVal val="visible"/>
                                      </p:to>
                                    </p:set>
                                    <p:animEffect transition="in" filter="fade">
                                      <p:cBhvr>
                                        <p:cTn id="268" dur="1000"/>
                                        <p:tgtEl>
                                          <p:spTgt spid="50"/>
                                        </p:tgtEl>
                                      </p:cBhvr>
                                    </p:animEffect>
                                  </p:childTnLst>
                                </p:cTn>
                              </p:par>
                              <p:par>
                                <p:cTn id="269" presetID="10" presetClass="exit" presetSubtype="0" fill="hold" grpId="1" nodeType="withEffect">
                                  <p:stCondLst>
                                    <p:cond delay="0"/>
                                  </p:stCondLst>
                                  <p:childTnLst>
                                    <p:animEffect transition="out" filter="fade">
                                      <p:cBhvr>
                                        <p:cTn id="270" dur="1000"/>
                                        <p:tgtEl>
                                          <p:spTgt spid="61"/>
                                        </p:tgtEl>
                                      </p:cBhvr>
                                    </p:animEffect>
                                    <p:set>
                                      <p:cBhvr>
                                        <p:cTn id="271" dur="1" fill="hold">
                                          <p:stCondLst>
                                            <p:cond delay="999"/>
                                          </p:stCondLst>
                                        </p:cTn>
                                        <p:tgtEl>
                                          <p:spTgt spid="61"/>
                                        </p:tgtEl>
                                        <p:attrNameLst>
                                          <p:attrName>style.visibility</p:attrName>
                                        </p:attrNameLst>
                                      </p:cBhvr>
                                      <p:to>
                                        <p:strVal val="hidden"/>
                                      </p:to>
                                    </p:set>
                                  </p:childTnLst>
                                </p:cTn>
                              </p:par>
                            </p:childTnLst>
                          </p:cTn>
                        </p:par>
                      </p:childTnLst>
                    </p:cTn>
                  </p:par>
                  <p:par>
                    <p:cTn id="272" fill="hold">
                      <p:stCondLst>
                        <p:cond delay="indefinite"/>
                      </p:stCondLst>
                      <p:childTnLst>
                        <p:par>
                          <p:cTn id="273" fill="hold">
                            <p:stCondLst>
                              <p:cond delay="0"/>
                            </p:stCondLst>
                            <p:childTnLst>
                              <p:par>
                                <p:cTn id="274" presetID="10" presetClass="entr" presetSubtype="0" fill="hold" nodeType="clickEffect">
                                  <p:stCondLst>
                                    <p:cond delay="0"/>
                                  </p:stCondLst>
                                  <p:childTnLst>
                                    <p:set>
                                      <p:cBhvr>
                                        <p:cTn id="275" dur="1" fill="hold">
                                          <p:stCondLst>
                                            <p:cond delay="0"/>
                                          </p:stCondLst>
                                        </p:cTn>
                                        <p:tgtEl>
                                          <p:spTgt spid="3"/>
                                        </p:tgtEl>
                                        <p:attrNameLst>
                                          <p:attrName>style.visibility</p:attrName>
                                        </p:attrNameLst>
                                      </p:cBhvr>
                                      <p:to>
                                        <p:strVal val="visible"/>
                                      </p:to>
                                    </p:set>
                                    <p:animEffect transition="in" filter="fade">
                                      <p:cBhvr>
                                        <p:cTn id="276" dur="1000"/>
                                        <p:tgtEl>
                                          <p:spTgt spid="3"/>
                                        </p:tgtEl>
                                      </p:cBhvr>
                                    </p:animEffect>
                                  </p:childTnLst>
                                </p:cTn>
                              </p:par>
                              <p:par>
                                <p:cTn id="277" presetID="10" presetClass="exit" presetSubtype="0" fill="hold" nodeType="withEffect">
                                  <p:stCondLst>
                                    <p:cond delay="0"/>
                                  </p:stCondLst>
                                  <p:childTnLst>
                                    <p:animEffect transition="out" filter="fade">
                                      <p:cBhvr>
                                        <p:cTn id="278" dur="500"/>
                                        <p:tgtEl>
                                          <p:spTgt spid="20"/>
                                        </p:tgtEl>
                                      </p:cBhvr>
                                    </p:animEffect>
                                    <p:set>
                                      <p:cBhvr>
                                        <p:cTn id="279" dur="1" fill="hold">
                                          <p:stCondLst>
                                            <p:cond delay="499"/>
                                          </p:stCondLst>
                                        </p:cTn>
                                        <p:tgtEl>
                                          <p:spTgt spid="20"/>
                                        </p:tgtEl>
                                        <p:attrNameLst>
                                          <p:attrName>style.visibility</p:attrName>
                                        </p:attrNameLst>
                                      </p:cBhvr>
                                      <p:to>
                                        <p:strVal val="hidden"/>
                                      </p:to>
                                    </p:set>
                                  </p:childTnLst>
                                </p:cTn>
                              </p:par>
                              <p:par>
                                <p:cTn id="280" presetID="10" presetClass="exit" presetSubtype="0" fill="hold" nodeType="withEffect">
                                  <p:stCondLst>
                                    <p:cond delay="0"/>
                                  </p:stCondLst>
                                  <p:childTnLst>
                                    <p:animEffect transition="out" filter="fade">
                                      <p:cBhvr>
                                        <p:cTn id="281" dur="500"/>
                                        <p:tgtEl>
                                          <p:spTgt spid="20531"/>
                                        </p:tgtEl>
                                      </p:cBhvr>
                                    </p:animEffect>
                                    <p:set>
                                      <p:cBhvr>
                                        <p:cTn id="282" dur="1" fill="hold">
                                          <p:stCondLst>
                                            <p:cond delay="499"/>
                                          </p:stCondLst>
                                        </p:cTn>
                                        <p:tgtEl>
                                          <p:spTgt spid="20531"/>
                                        </p:tgtEl>
                                        <p:attrNameLst>
                                          <p:attrName>style.visibility</p:attrName>
                                        </p:attrNameLst>
                                      </p:cBhvr>
                                      <p:to>
                                        <p:strVal val="hidden"/>
                                      </p:to>
                                    </p:set>
                                  </p:childTnLst>
                                </p:cTn>
                              </p:par>
                              <p:par>
                                <p:cTn id="283" presetID="10" presetClass="exit" presetSubtype="0" fill="hold" grpId="1" nodeType="withEffect">
                                  <p:stCondLst>
                                    <p:cond delay="0"/>
                                  </p:stCondLst>
                                  <p:childTnLst>
                                    <p:animEffect transition="out" filter="fade">
                                      <p:cBhvr>
                                        <p:cTn id="284" dur="500"/>
                                        <p:tgtEl>
                                          <p:spTgt spid="39"/>
                                        </p:tgtEl>
                                      </p:cBhvr>
                                    </p:animEffect>
                                    <p:set>
                                      <p:cBhvr>
                                        <p:cTn id="285" dur="1" fill="hold">
                                          <p:stCondLst>
                                            <p:cond delay="499"/>
                                          </p:stCondLst>
                                        </p:cTn>
                                        <p:tgtEl>
                                          <p:spTgt spid="39"/>
                                        </p:tgtEl>
                                        <p:attrNameLst>
                                          <p:attrName>style.visibility</p:attrName>
                                        </p:attrNameLst>
                                      </p:cBhvr>
                                      <p:to>
                                        <p:strVal val="hidden"/>
                                      </p:to>
                                    </p:set>
                                  </p:childTnLst>
                                </p:cTn>
                              </p:par>
                              <p:par>
                                <p:cTn id="286" presetID="10" presetClass="entr" presetSubtype="0" fill="hold" grpId="0" nodeType="withEffect">
                                  <p:stCondLst>
                                    <p:cond delay="0"/>
                                  </p:stCondLst>
                                  <p:childTnLst>
                                    <p:set>
                                      <p:cBhvr>
                                        <p:cTn id="287" dur="1" fill="hold">
                                          <p:stCondLst>
                                            <p:cond delay="0"/>
                                          </p:stCondLst>
                                        </p:cTn>
                                        <p:tgtEl>
                                          <p:spTgt spid="55"/>
                                        </p:tgtEl>
                                        <p:attrNameLst>
                                          <p:attrName>style.visibility</p:attrName>
                                        </p:attrNameLst>
                                      </p:cBhvr>
                                      <p:to>
                                        <p:strVal val="visible"/>
                                      </p:to>
                                    </p:set>
                                    <p:animEffect transition="in" filter="fade">
                                      <p:cBhvr>
                                        <p:cTn id="288" dur="500"/>
                                        <p:tgtEl>
                                          <p:spTgt spid="55"/>
                                        </p:tgtEl>
                                      </p:cBhvr>
                                    </p:animEffect>
                                  </p:childTnLst>
                                </p:cTn>
                              </p:par>
                            </p:childTnLst>
                          </p:cTn>
                        </p:par>
                      </p:childTnLst>
                    </p:cTn>
                  </p:par>
                  <p:par>
                    <p:cTn id="289" fill="hold">
                      <p:stCondLst>
                        <p:cond delay="indefinite"/>
                      </p:stCondLst>
                      <p:childTnLst>
                        <p:par>
                          <p:cTn id="290" fill="hold">
                            <p:stCondLst>
                              <p:cond delay="0"/>
                            </p:stCondLst>
                            <p:childTnLst>
                              <p:par>
                                <p:cTn id="291" presetID="10" presetClass="entr" presetSubtype="0" fill="hold" grpId="0" nodeType="clickEffect">
                                  <p:stCondLst>
                                    <p:cond delay="0"/>
                                  </p:stCondLst>
                                  <p:childTnLst>
                                    <p:set>
                                      <p:cBhvr>
                                        <p:cTn id="292" dur="1" fill="hold">
                                          <p:stCondLst>
                                            <p:cond delay="0"/>
                                          </p:stCondLst>
                                        </p:cTn>
                                        <p:tgtEl>
                                          <p:spTgt spid="60"/>
                                        </p:tgtEl>
                                        <p:attrNameLst>
                                          <p:attrName>style.visibility</p:attrName>
                                        </p:attrNameLst>
                                      </p:cBhvr>
                                      <p:to>
                                        <p:strVal val="visible"/>
                                      </p:to>
                                    </p:set>
                                    <p:animEffect transition="in" filter="fade">
                                      <p:cBhvr>
                                        <p:cTn id="293" dur="500"/>
                                        <p:tgtEl>
                                          <p:spTgt spid="60"/>
                                        </p:tgtEl>
                                      </p:cBhvr>
                                    </p:animEffect>
                                  </p:childTnLst>
                                </p:cTn>
                              </p:par>
                              <p:par>
                                <p:cTn id="294" presetID="10" presetClass="exit" presetSubtype="0" fill="hold" grpId="3" nodeType="withEffect">
                                  <p:stCondLst>
                                    <p:cond delay="0"/>
                                  </p:stCondLst>
                                  <p:childTnLst>
                                    <p:animEffect transition="out" filter="fade">
                                      <p:cBhvr>
                                        <p:cTn id="295" dur="500"/>
                                        <p:tgtEl>
                                          <p:spTgt spid="44"/>
                                        </p:tgtEl>
                                      </p:cBhvr>
                                    </p:animEffect>
                                    <p:set>
                                      <p:cBhvr>
                                        <p:cTn id="296" dur="1" fill="hold">
                                          <p:stCondLst>
                                            <p:cond delay="499"/>
                                          </p:stCondLst>
                                        </p:cTn>
                                        <p:tgtEl>
                                          <p:spTgt spid="44"/>
                                        </p:tgtEl>
                                        <p:attrNameLst>
                                          <p:attrName>style.visibility</p:attrName>
                                        </p:attrNameLst>
                                      </p:cBhvr>
                                      <p:to>
                                        <p:strVal val="hidden"/>
                                      </p:to>
                                    </p:set>
                                  </p:childTnLst>
                                </p:cTn>
                              </p:par>
                              <p:par>
                                <p:cTn id="297" presetID="10" presetClass="entr" presetSubtype="0" fill="hold" nodeType="withEffect">
                                  <p:stCondLst>
                                    <p:cond delay="0"/>
                                  </p:stCondLst>
                                  <p:childTnLst>
                                    <p:set>
                                      <p:cBhvr>
                                        <p:cTn id="298" dur="1" fill="hold">
                                          <p:stCondLst>
                                            <p:cond delay="0"/>
                                          </p:stCondLst>
                                        </p:cTn>
                                        <p:tgtEl>
                                          <p:spTgt spid="31"/>
                                        </p:tgtEl>
                                        <p:attrNameLst>
                                          <p:attrName>style.visibility</p:attrName>
                                        </p:attrNameLst>
                                      </p:cBhvr>
                                      <p:to>
                                        <p:strVal val="visible"/>
                                      </p:to>
                                    </p:set>
                                    <p:animEffect transition="in" filter="fade">
                                      <p:cBhvr>
                                        <p:cTn id="299" dur="500"/>
                                        <p:tgtEl>
                                          <p:spTgt spid="31"/>
                                        </p:tgtEl>
                                      </p:cBhvr>
                                    </p:animEffect>
                                  </p:childTnLst>
                                </p:cTn>
                              </p:par>
                              <p:par>
                                <p:cTn id="300" presetID="10" presetClass="exit" presetSubtype="0" fill="hold" grpId="1" nodeType="withEffect">
                                  <p:stCondLst>
                                    <p:cond delay="0"/>
                                  </p:stCondLst>
                                  <p:childTnLst>
                                    <p:animEffect transition="out" filter="fade">
                                      <p:cBhvr>
                                        <p:cTn id="301" dur="500"/>
                                        <p:tgtEl>
                                          <p:spTgt spid="55"/>
                                        </p:tgtEl>
                                      </p:cBhvr>
                                    </p:animEffect>
                                    <p:set>
                                      <p:cBhvr>
                                        <p:cTn id="302" dur="1" fill="hold">
                                          <p:stCondLst>
                                            <p:cond delay="499"/>
                                          </p:stCondLst>
                                        </p:cTn>
                                        <p:tgtEl>
                                          <p:spTgt spid="5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5" grpId="0"/>
      <p:bldP spid="15" grpId="1"/>
      <p:bldP spid="18" grpId="0"/>
      <p:bldP spid="18" grpId="1"/>
      <p:bldP spid="19" grpId="0"/>
      <p:bldP spid="19" grpId="1"/>
      <p:bldP spid="21" grpId="0"/>
      <p:bldP spid="21" grpId="1"/>
      <p:bldP spid="22" grpId="0"/>
      <p:bldP spid="22" grpId="1"/>
      <p:bldP spid="23" grpId="0"/>
      <p:bldP spid="23" grpId="1"/>
      <p:bldP spid="26" grpId="0"/>
      <p:bldP spid="27" grpId="0"/>
      <p:bldP spid="28" grpId="0"/>
      <p:bldP spid="29" grpId="0"/>
      <p:bldP spid="30" grpId="0"/>
      <p:bldP spid="35" grpId="0"/>
      <p:bldP spid="35" grpId="1"/>
      <p:bldP spid="37" grpId="0"/>
      <p:bldP spid="37" grpId="1"/>
      <p:bldP spid="38" grpId="0"/>
      <p:bldP spid="39" grpId="0"/>
      <p:bldP spid="39" grpId="1"/>
      <p:bldP spid="40" grpId="0"/>
      <p:bldP spid="40" grpId="1"/>
      <p:bldP spid="41" grpId="0"/>
      <p:bldP spid="41" grpId="1"/>
      <p:bldP spid="42" grpId="0"/>
      <p:bldP spid="42" grpId="1"/>
      <p:bldP spid="43" grpId="0"/>
      <p:bldP spid="43" grpId="1"/>
      <p:bldP spid="44" grpId="0"/>
      <p:bldP spid="44" grpId="1"/>
      <p:bldP spid="44" grpId="2"/>
      <p:bldP spid="44" grpId="3"/>
      <p:bldP spid="50" grpId="0"/>
      <p:bldP spid="50" grpId="1"/>
      <p:bldP spid="50" grpId="2"/>
      <p:bldP spid="56" grpId="0"/>
      <p:bldP spid="56" grpId="1"/>
      <p:bldP spid="59" grpId="0"/>
      <p:bldP spid="59" grpId="1"/>
      <p:bldP spid="61" grpId="0"/>
      <p:bldP spid="61" grpId="1"/>
      <p:bldP spid="55" grpId="0"/>
      <p:bldP spid="55" grpId="1"/>
      <p:bldP spid="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solidFill>
                  <a:srgbClr val="12919C"/>
                </a:solidFill>
                <a:latin typeface="Arial"/>
                <a:ea typeface="ＭＳ Ｐゴシック" charset="0"/>
                <a:cs typeface="Arial"/>
              </a:rPr>
              <a:t>Animation</a:t>
            </a:r>
            <a:endParaRPr lang="en-US" sz="4400" dirty="0">
              <a:latin typeface="Arial"/>
              <a:cs typeface="Arial"/>
            </a:endParaRPr>
          </a:p>
        </p:txBody>
      </p:sp>
      <p:sp>
        <p:nvSpPr>
          <p:cNvPr id="3" name="Content Placeholder 2"/>
          <p:cNvSpPr>
            <a:spLocks noGrp="1"/>
          </p:cNvSpPr>
          <p:nvPr>
            <p:ph idx="1"/>
          </p:nvPr>
        </p:nvSpPr>
        <p:spPr>
          <a:xfrm>
            <a:off x="1388533" y="1795008"/>
            <a:ext cx="6959600" cy="4525963"/>
          </a:xfrm>
        </p:spPr>
        <p:txBody>
          <a:bodyPr/>
          <a:lstStyle/>
          <a:p>
            <a:pPr marL="0" indent="0">
              <a:buNone/>
            </a:pPr>
            <a:r>
              <a:rPr lang="en-US" dirty="0" smtClean="0">
                <a:solidFill>
                  <a:schemeClr val="tx1">
                    <a:lumMod val="75000"/>
                    <a:lumOff val="25000"/>
                  </a:schemeClr>
                </a:solidFill>
                <a:latin typeface="Arial"/>
                <a:cs typeface="Arial"/>
              </a:rPr>
              <a:t>Cell Cycle Animation Cell Action</a:t>
            </a:r>
          </a:p>
          <a:p>
            <a:pPr marL="0" indent="0">
              <a:buNone/>
            </a:pPr>
            <a:r>
              <a:rPr lang="en-US" dirty="0" smtClean="0">
                <a:solidFill>
                  <a:schemeClr val="tx1">
                    <a:lumMod val="75000"/>
                    <a:lumOff val="25000"/>
                  </a:schemeClr>
                </a:solidFill>
                <a:latin typeface="Arial"/>
                <a:cs typeface="Arial"/>
              </a:rPr>
              <a:t>Cell Cycle Animation McGraw Hill</a:t>
            </a:r>
            <a:endParaRPr lang="en-US" dirty="0">
              <a:solidFill>
                <a:schemeClr val="tx1">
                  <a:lumMod val="75000"/>
                  <a:lumOff val="25000"/>
                </a:schemeClr>
              </a:solidFill>
              <a:latin typeface="Arial"/>
              <a:cs typeface="Arial"/>
            </a:endParaRPr>
          </a:p>
        </p:txBody>
      </p:sp>
      <p:pic>
        <p:nvPicPr>
          <p:cNvPr id="4" name="Picture 3" descr="Video_icon1.png">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7392" y="1964038"/>
            <a:ext cx="361318" cy="270329"/>
          </a:xfrm>
          <a:prstGeom prst="rect">
            <a:avLst/>
          </a:prstGeom>
        </p:spPr>
      </p:pic>
      <p:pic>
        <p:nvPicPr>
          <p:cNvPr id="5" name="Picture 4" descr="Video_icon1.png">
            <a:hlinkClick r:id="rId5"/>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34844" y="2543703"/>
            <a:ext cx="361318" cy="270329"/>
          </a:xfrm>
          <a:prstGeom prst="rect">
            <a:avLst/>
          </a:prstGeom>
        </p:spPr>
      </p:pic>
    </p:spTree>
    <p:extLst>
      <p:ext uri="{BB962C8B-B14F-4D97-AF65-F5344CB8AC3E}">
        <p14:creationId xmlns:p14="http://schemas.microsoft.com/office/powerpoint/2010/main" val="16117382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2820</TotalTime>
  <Words>7367</Words>
  <Application>Microsoft Macintosh PowerPoint</Application>
  <PresentationFormat>On-screen Show (4:3)</PresentationFormat>
  <Paragraphs>356</Paragraphs>
  <Slides>25</Slides>
  <Notes>24</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The Stem Cell Niche  To Divide or Not to Divide  Stem Cells Across the Curriculum www.stemcellcurriculum.org </vt:lpstr>
      <vt:lpstr>When Do Cells Divide?</vt:lpstr>
      <vt:lpstr>PowerPoint Presentation</vt:lpstr>
      <vt:lpstr> How Does a Cell Respond to a Signal? </vt:lpstr>
      <vt:lpstr>Stem Cell Niches: Microenvironments in the Body </vt:lpstr>
      <vt:lpstr> Bone Marrow Stem Cells  An Evolving Commodity</vt:lpstr>
      <vt:lpstr>Stem Cell Niches: Microenvironments in the Embryo</vt:lpstr>
      <vt:lpstr>PowerPoint Presentation</vt:lpstr>
      <vt:lpstr>Animation</vt:lpstr>
      <vt:lpstr>Questions Think Pair Share </vt:lpstr>
      <vt:lpstr>The Hayflick Limit: Somatic Cells Divide a Finite Number of Times</vt:lpstr>
      <vt:lpstr>What Was the Research Question? </vt:lpstr>
      <vt:lpstr>PowerPoint Presentation</vt:lpstr>
      <vt:lpstr>PowerPoint Presentation</vt:lpstr>
      <vt:lpstr>PowerPoint Presentation</vt:lpstr>
      <vt:lpstr>Cells Controlled in Time &amp; Space</vt:lpstr>
      <vt:lpstr>Bohan, M. 2005 Checkpoints &amp; Cell Cycle Check Points. MCB-HHMI Outreach Harvard University. </vt:lpstr>
      <vt:lpstr>PowerPoint Presentation</vt:lpstr>
      <vt:lpstr>Making Body Parts Rebuilding Soldiers: Stimulating Cell Division</vt:lpstr>
      <vt:lpstr>PowerPoint Presentation</vt:lpstr>
      <vt:lpstr>Summary</vt:lpstr>
      <vt:lpstr>Can Exfoliation Cause You to Run out of Skin?  </vt:lpstr>
      <vt:lpstr>PowerPoint Presentation</vt:lpstr>
      <vt:lpstr>PowerPoint Presentation</vt:lpstr>
      <vt:lpstr>Choose Your Beauty Product</vt:lpstr>
    </vt:vector>
  </TitlesOfParts>
  <Company>Private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Manny Nunez</dc:creator>
  <cp:lastModifiedBy>Katayoun Chamany</cp:lastModifiedBy>
  <cp:revision>128</cp:revision>
  <dcterms:created xsi:type="dcterms:W3CDTF">2013-02-06T14:07:32Z</dcterms:created>
  <dcterms:modified xsi:type="dcterms:W3CDTF">2016-02-08T01:34:19Z</dcterms:modified>
</cp:coreProperties>
</file>