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9" r:id="rId2"/>
    <p:sldId id="265" r:id="rId3"/>
    <p:sldId id="270" r:id="rId4"/>
    <p:sldId id="271" r:id="rId5"/>
    <p:sldId id="269" r:id="rId6"/>
    <p:sldId id="257" r:id="rId7"/>
    <p:sldId id="262" r:id="rId8"/>
    <p:sldId id="260" r:id="rId9"/>
    <p:sldId id="261" r:id="rId10"/>
    <p:sldId id="266" r:id="rId11"/>
    <p:sldId id="263" r:id="rId12"/>
    <p:sldId id="258" r:id="rId13"/>
    <p:sldId id="267" r:id="rId14"/>
    <p:sldId id="26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10808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2" autoAdjust="0"/>
    <p:restoredTop sz="61937" autoAdjust="0"/>
  </p:normalViewPr>
  <p:slideViewPr>
    <p:cSldViewPr snapToGrid="0" snapToObjects="1">
      <p:cViewPr>
        <p:scale>
          <a:sx n="150" d="100"/>
          <a:sy n="150" d="100"/>
        </p:scale>
        <p:origin x="-320" y="-6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07BC86-FCAA-5644-AB3D-6EA9B5C6FB99}" type="datetimeFigureOut">
              <a:rPr lang="en-US" smtClean="0"/>
              <a:t>2/21/16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E9048C-208F-4746-9DB9-A027717C0AD6}" type="slidenum">
              <a:rPr lang="en-US" smtClean="0"/>
              <a:t>‹#›</a:t>
            </a:fld>
            <a:endParaRPr lang="en-US"/>
          </a:p>
        </p:txBody>
      </p:sp>
    </p:spTree>
    <p:extLst>
      <p:ext uri="{BB962C8B-B14F-4D97-AF65-F5344CB8AC3E}">
        <p14:creationId xmlns:p14="http://schemas.microsoft.com/office/powerpoint/2010/main" val="258389546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tandfonline.com/doi/abs/10.1080/15265161.2011.593683%23.UhosU2TF1jQ" TargetMode="External"/><Relationship Id="rId4" Type="http://schemas.openxmlformats.org/officeDocument/2006/relationships/hyperlink" Target="http://www.tandfonline.com/doi/pdf/10.1080/15265161.2011.593691%23.UcOauhy_teU" TargetMode="External"/><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tandfonline.com/doi/abs/10.1080/15265161.2011.593683%23.UhosU2TF1jQ" TargetMode="External"/><Relationship Id="rId4" Type="http://schemas.openxmlformats.org/officeDocument/2006/relationships/hyperlink" Target="http://www.tandfonline.com/doi/pdf/10.1080/15265161.2011.593691%23.UcOauhy_teU" TargetMode="External"/><Relationship Id="rId5" Type="http://schemas.openxmlformats.org/officeDocument/2006/relationships/hyperlink" Target="http://www.worldstemcellsummit.com/world-stem-cell-report-2010" TargetMode="External"/><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www.youtube.com/watch?v=7oNg6Lm4ZJ4"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prochoicealliance.org.s66061.gridserver.com/files/Ikemoto_Eggs_as_Capital_Signs_Summer_09.pdf" TargetMode="External"/><Relationship Id="rId4" Type="http://schemas.openxmlformats.org/officeDocument/2006/relationships/hyperlink" Target="http://www.lawnix.com/cases/roe-wade.html" TargetMode="External"/><Relationship Id="rId5" Type="http://schemas.openxmlformats.org/officeDocument/2006/relationships/hyperlink" Target="http://citation.allacademic.com/meta/p580077_index.html"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commons.wikimedia.org/w/index.php?title=User:Dr.jayesh_amin&amp;action=edit&amp;redlink=1"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35C61D8-F973-6D4C-B901-DA1CFC376FEA}" type="slidenum">
              <a:rPr lang="en-US" smtClean="0"/>
              <a:t>1</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Though </a:t>
            </a:r>
            <a:r>
              <a:rPr lang="en-US" b="0" baseline="0" dirty="0" err="1" smtClean="0"/>
              <a:t>Preimplantation</a:t>
            </a:r>
            <a:r>
              <a:rPr lang="en-US" b="0" baseline="0" dirty="0" smtClean="0"/>
              <a:t> Genetic Diagnosis was originally developed to screen out embryos possessing disease susceptibility genetic variants ( negative selection) , the technique can also be applied to select for those embryos that are immunologically matched to siblings in an effort to create a source of viable blood stem cells that can be secured from umbilical cord, placenta, or bone marrow ( positive selection). The creation of savior siblings is contentious for many reasons and is the basis of the book </a:t>
            </a:r>
            <a:r>
              <a:rPr lang="en-US" b="0" i="1" baseline="0" dirty="0" smtClean="0"/>
              <a:t> My Sister’s Keeper</a:t>
            </a:r>
            <a:r>
              <a:rPr lang="en-US" b="0" i="0" baseline="0" dirty="0" smtClean="0"/>
              <a:t> by Jodie </a:t>
            </a:r>
            <a:r>
              <a:rPr lang="en-US" b="0" i="0" baseline="0" dirty="0" err="1" smtClean="0"/>
              <a:t>Picoult</a:t>
            </a:r>
            <a:r>
              <a:rPr lang="en-US" b="0" i="0" baseline="0" dirty="0" smtClean="0"/>
              <a:t> which was later made into a movie. </a:t>
            </a:r>
            <a:endParaRPr lang="en-US" b="0" dirty="0" smtClean="0"/>
          </a:p>
          <a:p>
            <a:endParaRPr lang="en-US" b="1" dirty="0" smtClean="0"/>
          </a:p>
          <a:p>
            <a:r>
              <a:rPr lang="en-US" b="1" dirty="0" smtClean="0"/>
              <a:t>Reference:</a:t>
            </a:r>
          </a:p>
          <a:p>
            <a:endParaRPr lang="en-US" b="1" baseline="0" dirty="0" smtClean="0"/>
          </a:p>
          <a:p>
            <a:pPr marL="228600" indent="-228600">
              <a:buFont typeface="+mj-lt"/>
              <a:buAutoNum type="arabicPeriod"/>
            </a:pPr>
            <a:r>
              <a:rPr lang="en-US" b="1" dirty="0" smtClean="0"/>
              <a:t>Video: </a:t>
            </a:r>
            <a:r>
              <a:rPr lang="en-US" dirty="0" smtClean="0"/>
              <a:t>Embryonic Stem Cell Controversy. April 2, 2010.</a:t>
            </a:r>
            <a:r>
              <a:rPr lang="en-US" baseline="0" dirty="0" smtClean="0"/>
              <a:t> </a:t>
            </a:r>
            <a:r>
              <a:rPr lang="en-US" dirty="0" smtClean="0"/>
              <a:t>Religion and Ethics Weekly. http://</a:t>
            </a:r>
            <a:r>
              <a:rPr lang="en-US" dirty="0" err="1" smtClean="0"/>
              <a:t>www.pbs.org</a:t>
            </a:r>
            <a:r>
              <a:rPr lang="en-US" dirty="0" smtClean="0"/>
              <a:t>/</a:t>
            </a:r>
            <a:r>
              <a:rPr lang="en-US" dirty="0" err="1" smtClean="0"/>
              <a:t>wnet</a:t>
            </a:r>
            <a:r>
              <a:rPr lang="en-US" dirty="0" smtClean="0"/>
              <a:t>/</a:t>
            </a:r>
            <a:r>
              <a:rPr lang="en-US" dirty="0" err="1" smtClean="0"/>
              <a:t>religionandethics</a:t>
            </a:r>
            <a:r>
              <a:rPr lang="en-US" dirty="0" smtClean="0"/>
              <a:t>/2010/04/02/april-2-2010-embryonic-stem-cell-controversy/5995/  (7</a:t>
            </a:r>
            <a:r>
              <a:rPr lang="en-US" baseline="0" dirty="0" smtClean="0"/>
              <a:t> min) </a:t>
            </a:r>
          </a:p>
          <a:p>
            <a:pPr marL="228600" indent="-228600">
              <a:buFont typeface="+mj-lt"/>
              <a:buAutoNum type="arabicPeriod"/>
            </a:pPr>
            <a:r>
              <a:rPr lang="en-US" b="1" baseline="0" dirty="0" smtClean="0"/>
              <a:t>Book: </a:t>
            </a:r>
            <a:r>
              <a:rPr lang="en-US" b="0" baseline="0" dirty="0" smtClean="0"/>
              <a:t> </a:t>
            </a:r>
            <a:r>
              <a:rPr lang="en-US" b="0" baseline="0" dirty="0" err="1" smtClean="0"/>
              <a:t>Picoult</a:t>
            </a:r>
            <a:r>
              <a:rPr lang="en-US" b="0" baseline="0" dirty="0" smtClean="0"/>
              <a:t>, J. 2005. My Sister’s Keeper. Washington Square Press. </a:t>
            </a:r>
            <a:r>
              <a:rPr lang="en-US" b="0" baseline="0" smtClean="0"/>
              <a:t>448.</a:t>
            </a:r>
            <a:endParaRPr lang="en-US" b="1" baseline="0" dirty="0" smtClean="0"/>
          </a:p>
          <a:p>
            <a:pPr marL="228600" indent="-228600">
              <a:buFont typeface="+mj-lt"/>
              <a:buAutoNum type="arabicPeriod"/>
            </a:pPr>
            <a:r>
              <a:rPr lang="en-US" b="1" baseline="0" dirty="0" smtClean="0"/>
              <a:t>Video</a:t>
            </a:r>
            <a:r>
              <a:rPr lang="en-US" b="0" baseline="0" dirty="0" smtClean="0"/>
              <a:t>: 2009. </a:t>
            </a:r>
            <a:r>
              <a:rPr lang="en-US" baseline="0" dirty="0" smtClean="0"/>
              <a:t>My Sister’s Keeper. Official Trailer. </a:t>
            </a:r>
            <a:r>
              <a:rPr lang="en-US" baseline="0" dirty="0" err="1" smtClean="0"/>
              <a:t>Youtube</a:t>
            </a:r>
            <a:r>
              <a:rPr lang="en-US" baseline="0" dirty="0" smtClean="0"/>
              <a:t>. http://</a:t>
            </a:r>
            <a:r>
              <a:rPr lang="en-US" baseline="0" dirty="0" err="1" smtClean="0"/>
              <a:t>www.youtube.com</a:t>
            </a:r>
            <a:r>
              <a:rPr lang="en-US" baseline="0" dirty="0" smtClean="0"/>
              <a:t>/</a:t>
            </a:r>
            <a:r>
              <a:rPr lang="en-US" baseline="0" dirty="0" err="1" smtClean="0"/>
              <a:t>watch?v</a:t>
            </a:r>
            <a:r>
              <a:rPr lang="en-US" baseline="0" dirty="0" smtClean="0"/>
              <a:t>=HP4NxUFgFrs&amp;feature=</a:t>
            </a:r>
            <a:r>
              <a:rPr lang="en-US" baseline="0" dirty="0" err="1" smtClean="0"/>
              <a:t>kp</a:t>
            </a:r>
            <a:r>
              <a:rPr lang="en-US" baseline="0" dirty="0" smtClean="0"/>
              <a:t> (2:34”) . Director Nick </a:t>
            </a:r>
            <a:r>
              <a:rPr lang="en-US" baseline="0" dirty="0" err="1" smtClean="0"/>
              <a:t>Cassavetes</a:t>
            </a:r>
            <a:r>
              <a:rPr lang="en-US" baseline="0" dirty="0" smtClean="0"/>
              <a:t>.</a:t>
            </a:r>
          </a:p>
          <a:p>
            <a:pPr marL="228600" indent="-228600">
              <a:buFont typeface="+mj-lt"/>
              <a:buAutoNum type="arabicPeriod"/>
            </a:pPr>
            <a:r>
              <a:rPr lang="en-US" b="1" baseline="0" dirty="0" smtClean="0"/>
              <a:t>Conference Summary on PGD for BRCA Site: </a:t>
            </a:r>
            <a:r>
              <a:rPr lang="en-US" b="0" baseline="0" dirty="0" smtClean="0"/>
              <a:t> July 2, 2012.  The prevention of hereditary breast and ovarian cancer by PGD is 'feasible', following analysis of Europe's biggest patient series. EHRSE Conference. Istanbul, Turkey. </a:t>
            </a:r>
          </a:p>
          <a:p>
            <a:pPr marL="228600" indent="-228600">
              <a:buFont typeface="+mj-lt"/>
              <a:buAutoNum type="arabicPeriod"/>
            </a:pPr>
            <a:r>
              <a:rPr lang="en-US" b="1" baseline="0" dirty="0" err="1" smtClean="0"/>
              <a:t>Infographic</a:t>
            </a:r>
            <a:r>
              <a:rPr lang="en-US" b="1" baseline="0" dirty="0" smtClean="0"/>
              <a:t>: </a:t>
            </a:r>
            <a:r>
              <a:rPr lang="en-US" b="0" baseline="0" dirty="0" err="1" smtClean="0"/>
              <a:t>Preimplantation</a:t>
            </a:r>
            <a:r>
              <a:rPr lang="en-US" b="0" baseline="0" dirty="0" smtClean="0"/>
              <a:t> Genetic Diagnosis for BRCA1/2 Mutated Gene Carriers. http://</a:t>
            </a:r>
            <a:r>
              <a:rPr lang="en-US" b="0" baseline="0" dirty="0" err="1" smtClean="0"/>
              <a:t>www.universeofatoms.com</a:t>
            </a:r>
            <a:r>
              <a:rPr lang="en-US" b="0" baseline="0" dirty="0" smtClean="0"/>
              <a:t>/</a:t>
            </a:r>
            <a:r>
              <a:rPr lang="en-US" b="0" baseline="0" dirty="0" err="1" smtClean="0"/>
              <a:t>pgd.html</a:t>
            </a:r>
            <a:endParaRPr lang="en-US" b="0" dirty="0"/>
          </a:p>
        </p:txBody>
      </p:sp>
      <p:sp>
        <p:nvSpPr>
          <p:cNvPr id="4" name="Slide Number Placeholder 3"/>
          <p:cNvSpPr>
            <a:spLocks noGrp="1"/>
          </p:cNvSpPr>
          <p:nvPr>
            <p:ph type="sldNum" sz="quarter" idx="10"/>
          </p:nvPr>
        </p:nvSpPr>
        <p:spPr/>
        <p:txBody>
          <a:bodyPr/>
          <a:lstStyle/>
          <a:p>
            <a:fld id="{A9E9048C-208F-4746-9DB9-A027717C0AD6}" type="slidenum">
              <a:rPr lang="en-US" smtClean="0"/>
              <a:t>10</a:t>
            </a:fld>
            <a:endParaRPr lang="en-US"/>
          </a:p>
        </p:txBody>
      </p:sp>
    </p:spTree>
    <p:extLst>
      <p:ext uri="{BB962C8B-B14F-4D97-AF65-F5344CB8AC3E}">
        <p14:creationId xmlns:p14="http://schemas.microsoft.com/office/powerpoint/2010/main" val="177789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PGD</a:t>
            </a:r>
            <a:r>
              <a:rPr lang="en-US" baseline="0" dirty="0" smtClean="0"/>
              <a:t> can be performed at the 8-cell </a:t>
            </a:r>
            <a:r>
              <a:rPr lang="en-US" baseline="0" dirty="0" err="1" smtClean="0"/>
              <a:t>blastomere</a:t>
            </a:r>
            <a:r>
              <a:rPr lang="en-US" baseline="0" dirty="0" smtClean="0"/>
              <a:t> stage, with the removal of 1-2 cells for analysis, or at the 150-cell blastocyst stage. In the latter case, the cells being removed are </a:t>
            </a:r>
            <a:r>
              <a:rPr lang="en-US" baseline="0" dirty="0" err="1" smtClean="0"/>
              <a:t>trophoblast</a:t>
            </a:r>
            <a:r>
              <a:rPr lang="en-US" baseline="0" dirty="0" smtClean="0"/>
              <a:t> in nature and represent a much smaller portion of the whole </a:t>
            </a:r>
            <a:r>
              <a:rPr lang="en-US" baseline="0" dirty="0" err="1" smtClean="0"/>
              <a:t>emrbryo</a:t>
            </a:r>
            <a:r>
              <a:rPr lang="en-US" baseline="0" dirty="0" smtClean="0"/>
              <a:t> and perhaps may cause less harm as the ICM remains intact.  It is of note, that many organisms have evolved to  “throw off” cells  to the </a:t>
            </a:r>
            <a:r>
              <a:rPr lang="en-US" baseline="0" dirty="0" err="1" smtClean="0"/>
              <a:t>trophoblast</a:t>
            </a:r>
            <a:r>
              <a:rPr lang="en-US" baseline="0" dirty="0" smtClean="0"/>
              <a:t> should they acquire chromosomal abnormalities during embryonic development and thus PGD could result in more false positives if detection is done at the later stages of development. However, with new freezing techniques in place ( </a:t>
            </a:r>
            <a:r>
              <a:rPr lang="en-US" baseline="0" dirty="0" err="1" smtClean="0"/>
              <a:t>vitrification</a:t>
            </a:r>
            <a:r>
              <a:rPr lang="en-US" baseline="0" dirty="0" smtClean="0"/>
              <a:t>) the </a:t>
            </a:r>
            <a:r>
              <a:rPr lang="en-US" baseline="0" dirty="0" err="1" smtClean="0"/>
              <a:t>preganncy</a:t>
            </a:r>
            <a:r>
              <a:rPr lang="en-US" baseline="0" dirty="0" smtClean="0"/>
              <a:t> success rate is higher for those embryos that are tested at the blastocyst stage as it is believed that if they can survive the freeze-thaw cycle they tend to be more robust and able to continue development and implantation into the uterine wall. </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type of genetic test applied to the embryonic cells varies depending on the nature of the situation. Potential parents experiencing infertility may be experiencing challenges in </a:t>
            </a:r>
            <a:r>
              <a:rPr lang="en-US" baseline="0" dirty="0" err="1" smtClean="0"/>
              <a:t>meoisis</a:t>
            </a:r>
            <a:r>
              <a:rPr lang="en-US" baseline="0" dirty="0" smtClean="0"/>
              <a:t>, such that egg and sperm tend to have the incorrect number of chromosomes ( each should have 23), or the zygote may experience challenges during mitosis and create cells in the embryo with incorrect chromosomal number due to lack of separation with each round of cell division.  In addition there could be large scale swapping of chromosomal regions, duplications, or deletions. These chromosomal abnormalities can be detected using a </a:t>
            </a:r>
            <a:r>
              <a:rPr lang="en-US" baseline="0" dirty="0" err="1" smtClean="0"/>
              <a:t>macroscale</a:t>
            </a:r>
            <a:r>
              <a:rPr lang="en-US" baseline="0" dirty="0" smtClean="0"/>
              <a:t> analysis such as FISH, fluorescence in situ hybridization assays, which allow the clinician to visualize particular chromosomes of interest using fluorescently labeled DNA probes. More recently, many different chromosomal abnormalities can be analyzed simultaneously using a new technology, array  comparative genomic hybridization (</a:t>
            </a:r>
            <a:r>
              <a:rPr lang="en-US" baseline="0" dirty="0" err="1" smtClean="0"/>
              <a:t>aCGH</a:t>
            </a:r>
            <a:r>
              <a:rPr lang="en-US" baseline="0" dirty="0" smtClean="0"/>
              <a:t>), that can reveal copy number variants of specific genes or genetic areas. For those with specific inherited genetic variants, such as BRCA1/2 PCR can be used to amplify this region and analyze the sequence for mutations.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baseline="0" dirty="0" smtClean="0"/>
              <a:t> References: </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0" baseline="0" dirty="0" smtClean="0"/>
              <a:t> </a:t>
            </a:r>
            <a:r>
              <a:rPr lang="en-US" b="0" baseline="0" dirty="0" err="1" smtClean="0"/>
              <a:t>Theisen</a:t>
            </a:r>
            <a:r>
              <a:rPr lang="en-US" b="0" baseline="0" dirty="0" smtClean="0"/>
              <a:t>, A. 2008. Microarray-based  comparative genomic hybridization (</a:t>
            </a:r>
            <a:r>
              <a:rPr lang="en-US" b="0" baseline="0" dirty="0" err="1" smtClean="0"/>
              <a:t>aCGH</a:t>
            </a:r>
            <a:r>
              <a:rPr lang="en-US" b="0" baseline="0" dirty="0" smtClean="0"/>
              <a:t>). Nature Education. </a:t>
            </a:r>
            <a:r>
              <a:rPr lang="en-US" b="0" baseline="0" dirty="0" err="1" smtClean="0"/>
              <a:t>SciTable</a:t>
            </a:r>
            <a:r>
              <a:rPr lang="en-US" b="0" baseline="0" dirty="0" smtClean="0"/>
              <a:t>.  1(1):45. </a:t>
            </a:r>
            <a:endParaRPr lang="en-US" b="0" dirty="0"/>
          </a:p>
        </p:txBody>
      </p:sp>
      <p:sp>
        <p:nvSpPr>
          <p:cNvPr id="4" name="Slide Number Placeholder 3"/>
          <p:cNvSpPr>
            <a:spLocks noGrp="1"/>
          </p:cNvSpPr>
          <p:nvPr>
            <p:ph type="sldNum" sz="quarter" idx="10"/>
          </p:nvPr>
        </p:nvSpPr>
        <p:spPr/>
        <p:txBody>
          <a:bodyPr/>
          <a:lstStyle/>
          <a:p>
            <a:fld id="{A9E9048C-208F-4746-9DB9-A027717C0AD6}" type="slidenum">
              <a:rPr lang="en-US" smtClean="0"/>
              <a:t>11</a:t>
            </a:fld>
            <a:endParaRPr lang="en-US"/>
          </a:p>
        </p:txBody>
      </p:sp>
    </p:spTree>
    <p:extLst>
      <p:ext uri="{BB962C8B-B14F-4D97-AF65-F5344CB8AC3E}">
        <p14:creationId xmlns:p14="http://schemas.microsoft.com/office/powerpoint/2010/main" val="3850645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embryonic stem cells, cells can be induced into a specific cell type</a:t>
            </a:r>
            <a:r>
              <a:rPr lang="en-US" baseline="0" dirty="0" smtClean="0"/>
              <a:t>  of a tissue known to be dysfunctional for some specific disease. By observing the cells as they develop into this tissue, scientists can learn more about why, how, and when the disease pathology develops and begin to develop interventions to halt this disease progression.  By using </a:t>
            </a:r>
            <a:r>
              <a:rPr lang="en-US" baseline="0" dirty="0" err="1" smtClean="0"/>
              <a:t>hESCs</a:t>
            </a:r>
            <a:r>
              <a:rPr lang="en-US" baseline="0" dirty="0" smtClean="0"/>
              <a:t> from embryos created through IVF/ PGD scientists are able to take those embryos with genetic disease risk variants and model that genetic disease in a Petri dish. </a:t>
            </a:r>
            <a:endParaRPr lang="en-US" dirty="0" smtClean="0"/>
          </a:p>
          <a:p>
            <a:endParaRPr lang="en-US" b="1" dirty="0" smtClean="0"/>
          </a:p>
          <a:p>
            <a:r>
              <a:rPr lang="en-US" b="1" dirty="0" smtClean="0"/>
              <a:t>References</a:t>
            </a:r>
          </a:p>
          <a:p>
            <a:r>
              <a:rPr lang="en-US" dirty="0" smtClean="0"/>
              <a:t>1. </a:t>
            </a:r>
            <a:r>
              <a:rPr lang="en-US" b="1" dirty="0" smtClean="0"/>
              <a:t>Video: </a:t>
            </a:r>
            <a:r>
              <a:rPr lang="en-US" dirty="0" err="1" smtClean="0"/>
              <a:t>Eurostemcell</a:t>
            </a:r>
            <a:r>
              <a:rPr lang="en-US" dirty="0" smtClean="0"/>
              <a:t>. 2013. Disease </a:t>
            </a:r>
            <a:r>
              <a:rPr lang="en-US" dirty="0" err="1" smtClean="0"/>
              <a:t>Modelling</a:t>
            </a:r>
            <a:r>
              <a:rPr lang="en-US" dirty="0" smtClean="0"/>
              <a:t> with Cells. Animator Duncan Brown/ Scientific</a:t>
            </a:r>
            <a:r>
              <a:rPr lang="en-US" baseline="0" dirty="0" smtClean="0"/>
              <a:t> Content Christian Unger</a:t>
            </a:r>
            <a:r>
              <a:rPr lang="en-US" dirty="0" smtClean="0"/>
              <a:t>.</a:t>
            </a:r>
            <a:r>
              <a:rPr lang="en-US" baseline="0" dirty="0" smtClean="0"/>
              <a:t> </a:t>
            </a:r>
            <a:r>
              <a:rPr lang="en-US" dirty="0" smtClean="0"/>
              <a:t>http://</a:t>
            </a:r>
            <a:r>
              <a:rPr lang="en-US" dirty="0" err="1" smtClean="0"/>
              <a:t>www.youtube.com</a:t>
            </a:r>
            <a:r>
              <a:rPr lang="en-US" dirty="0" smtClean="0"/>
              <a:t>/</a:t>
            </a:r>
            <a:r>
              <a:rPr lang="en-US" dirty="0" err="1" smtClean="0"/>
              <a:t>watch?v</a:t>
            </a:r>
            <a:r>
              <a:rPr lang="en-US" dirty="0" smtClean="0"/>
              <a:t>=szxLvG4Vy-Q&amp;feature=</a:t>
            </a:r>
            <a:r>
              <a:rPr lang="en-US" dirty="0" err="1" smtClean="0"/>
              <a:t>youtu.be</a:t>
            </a:r>
            <a:r>
              <a:rPr lang="en-US" dirty="0" smtClean="0"/>
              <a:t> (‘3:27”)</a:t>
            </a:r>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12</a:t>
            </a:fld>
            <a:endParaRPr lang="en-US"/>
          </a:p>
        </p:txBody>
      </p:sp>
    </p:spTree>
    <p:extLst>
      <p:ext uri="{BB962C8B-B14F-4D97-AF65-F5344CB8AC3E}">
        <p14:creationId xmlns:p14="http://schemas.microsoft.com/office/powerpoint/2010/main" val="4113938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 As the </a:t>
            </a:r>
            <a:r>
              <a:rPr lang="en-US" b="0" dirty="0" err="1" smtClean="0"/>
              <a:t>extranumerary</a:t>
            </a:r>
            <a:r>
              <a:rPr lang="en-US" b="0" baseline="0" dirty="0" smtClean="0"/>
              <a:t> embryos from IVF and PGD were made with the intent of reproduction, there are concerns with terminating these embryos as some interpret that as terminating potential lives.  Thus, some states have moved to provide funds to create embryos using IVF technology with the expressed intent of  creating human embryonic stem cells. Other states have placed bans on such funding and practices.  In some states the oocyte providers are compensated and in others they are prohibited from receiving money from public funds. However, private funds are not regulated for this practice, and thus some fertility centers have offered egg sharing mechanisms to increase the number of embryos available for research, such as Shady Grove fertility center in the US. There has also been backlash to such funding, and  thus there are arguments for and against payment for these bodily resources. </a:t>
            </a:r>
            <a:endParaRPr lang="en-US" b="0" dirty="0" smtClean="0"/>
          </a:p>
          <a:p>
            <a:endParaRPr lang="en-US" b="1" dirty="0" smtClean="0"/>
          </a:p>
          <a:p>
            <a:r>
              <a:rPr lang="en-US" b="1" dirty="0" smtClean="0"/>
              <a:t>References:</a:t>
            </a:r>
          </a:p>
          <a:p>
            <a:pPr marL="228600" lvl="0" indent="-228600">
              <a:buFont typeface="+mj-lt"/>
              <a:buAutoNum type="arabicPeriod"/>
            </a:pPr>
            <a:endParaRPr lang="en-US" sz="1200" kern="1200" dirty="0" smtClean="0">
              <a:solidFill>
                <a:schemeClr val="tx1"/>
              </a:solidFill>
              <a:effectLst/>
              <a:latin typeface="+mn-lt"/>
              <a:ea typeface="+mn-ea"/>
              <a:cs typeface="+mn-cs"/>
            </a:endParaRPr>
          </a:p>
          <a:p>
            <a:pPr marL="228600" indent="-228600">
              <a:buFont typeface="+mj-lt"/>
              <a:buAutoNum type="arabicPeriod"/>
            </a:pPr>
            <a:r>
              <a:rPr lang="en-US" sz="1200" b="1" i="0" u="none" strike="noStrike" kern="1200" baseline="0" dirty="0" smtClean="0">
                <a:solidFill>
                  <a:schemeClr val="tx1"/>
                </a:solidFill>
                <a:latin typeface="+mn-lt"/>
                <a:ea typeface="+mn-ea"/>
                <a:cs typeface="+mn-cs"/>
              </a:rPr>
              <a:t>Research Article: </a:t>
            </a:r>
            <a:r>
              <a:rPr lang="en-US" sz="1200" b="0" i="0" u="none" strike="noStrike" kern="1200" baseline="0" dirty="0" err="1" smtClean="0">
                <a:solidFill>
                  <a:schemeClr val="tx1"/>
                </a:solidFill>
                <a:latin typeface="+mn-lt"/>
                <a:ea typeface="+mn-ea"/>
                <a:cs typeface="+mn-cs"/>
              </a:rPr>
              <a:t>Klitzman</a:t>
            </a:r>
            <a:r>
              <a:rPr lang="en-US" sz="1200" b="0" i="0" u="none" strike="noStrike" kern="1200" baseline="0" dirty="0" smtClean="0">
                <a:solidFill>
                  <a:schemeClr val="tx1"/>
                </a:solidFill>
                <a:latin typeface="+mn-lt"/>
                <a:ea typeface="+mn-ea"/>
                <a:cs typeface="+mn-cs"/>
              </a:rPr>
              <a:t>, R. &amp; Sauer, M. 2009. Payment of egg donors in stem cell research in the USA. Reproductive </a:t>
            </a:r>
            <a:r>
              <a:rPr lang="en-US" sz="1200" b="0" i="0" u="none" strike="noStrike" kern="1200" baseline="0" dirty="0" err="1" smtClean="0">
                <a:solidFill>
                  <a:schemeClr val="tx1"/>
                </a:solidFill>
                <a:latin typeface="+mn-lt"/>
                <a:ea typeface="+mn-ea"/>
                <a:cs typeface="+mn-cs"/>
              </a:rPr>
              <a:t>BioMedicine</a:t>
            </a:r>
            <a:r>
              <a:rPr lang="en-US" sz="1200" b="0" i="0" u="none" strike="noStrike" kern="1200" baseline="0" dirty="0" smtClean="0">
                <a:solidFill>
                  <a:schemeClr val="tx1"/>
                </a:solidFill>
                <a:latin typeface="+mn-lt"/>
                <a:ea typeface="+mn-ea"/>
                <a:cs typeface="+mn-cs"/>
              </a:rPr>
              <a:t> Online. 18(5):603-608. http://</a:t>
            </a:r>
            <a:r>
              <a:rPr lang="en-US" sz="1200" b="0" i="0" u="none" strike="noStrike" kern="1200" baseline="0" dirty="0" err="1" smtClean="0">
                <a:solidFill>
                  <a:schemeClr val="tx1"/>
                </a:solidFill>
                <a:latin typeface="+mn-lt"/>
                <a:ea typeface="+mn-ea"/>
                <a:cs typeface="+mn-cs"/>
              </a:rPr>
              <a:t>www.ncbi.nlm.nih.gov</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pmc</a:t>
            </a:r>
            <a:r>
              <a:rPr lang="en-US" sz="1200" b="0" i="0" u="none" strike="noStrike" kern="1200" baseline="0" dirty="0" smtClean="0">
                <a:solidFill>
                  <a:schemeClr val="tx1"/>
                </a:solidFill>
                <a:latin typeface="+mn-lt"/>
                <a:ea typeface="+mn-ea"/>
                <a:cs typeface="+mn-cs"/>
              </a:rPr>
              <a:t>/articles/PMC3667654/</a:t>
            </a:r>
            <a:r>
              <a:rPr lang="en-US" b="1" dirty="0" smtClean="0"/>
              <a:t>\</a:t>
            </a:r>
          </a:p>
          <a:p>
            <a:pPr marL="228600" lvl="0" indent="-228600">
              <a:buFont typeface="+mj-lt"/>
              <a:buAutoNum type="arabicPeriod"/>
            </a:pPr>
            <a:r>
              <a:rPr lang="en-US" b="1" dirty="0" smtClean="0"/>
              <a:t>Research</a:t>
            </a:r>
            <a:r>
              <a:rPr lang="en-US" b="1" baseline="0" dirty="0" smtClean="0"/>
              <a:t> </a:t>
            </a:r>
            <a:r>
              <a:rPr lang="en-US" b="1" baseline="0" dirty="0" smtClean="0"/>
              <a:t>Policy</a:t>
            </a:r>
            <a:r>
              <a:rPr lang="en-US" b="1" dirty="0" smtClean="0"/>
              <a:t>: </a:t>
            </a:r>
            <a:r>
              <a:rPr lang="en-US" sz="1200" kern="1200" dirty="0" smtClean="0">
                <a:solidFill>
                  <a:schemeClr val="tx1"/>
                </a:solidFill>
                <a:effectLst/>
                <a:latin typeface="+mn-lt"/>
                <a:ea typeface="+mn-ea"/>
                <a:cs typeface="+mn-cs"/>
              </a:rPr>
              <a:t>Ellison, B., &amp; </a:t>
            </a:r>
            <a:r>
              <a:rPr lang="en-US" sz="1200" kern="1200" dirty="0" err="1" smtClean="0">
                <a:solidFill>
                  <a:schemeClr val="tx1"/>
                </a:solidFill>
                <a:effectLst/>
                <a:latin typeface="+mn-lt"/>
                <a:ea typeface="+mn-ea"/>
                <a:cs typeface="+mn-cs"/>
              </a:rPr>
              <a:t>Meliker</a:t>
            </a:r>
            <a:r>
              <a:rPr lang="en-US" sz="1200" kern="1200" dirty="0" smtClean="0">
                <a:solidFill>
                  <a:schemeClr val="tx1"/>
                </a:solidFill>
                <a:effectLst/>
                <a:latin typeface="+mn-lt"/>
                <a:ea typeface="+mn-ea"/>
                <a:cs typeface="+mn-cs"/>
              </a:rPr>
              <a:t>, J. 2011. Assessing the risk of ovarian </a:t>
            </a:r>
            <a:r>
              <a:rPr lang="en-US" sz="1200" kern="1200" dirty="0" err="1" smtClean="0">
                <a:solidFill>
                  <a:schemeClr val="tx1"/>
                </a:solidFill>
                <a:effectLst/>
                <a:latin typeface="+mn-lt"/>
                <a:ea typeface="+mn-ea"/>
                <a:cs typeface="+mn-cs"/>
              </a:rPr>
              <a:t>hyperstimulation</a:t>
            </a:r>
            <a:r>
              <a:rPr lang="en-US" sz="1200" kern="1200" dirty="0" smtClean="0">
                <a:solidFill>
                  <a:schemeClr val="tx1"/>
                </a:solidFill>
                <a:effectLst/>
                <a:latin typeface="+mn-lt"/>
                <a:ea typeface="+mn-ea"/>
                <a:cs typeface="+mn-cs"/>
              </a:rPr>
              <a:t> syndrome in egg donation: implications for human embryonic stem cell research. The American Journal of Bioethics. 11(9):22-30. </a:t>
            </a:r>
            <a:r>
              <a:rPr lang="en-US" sz="1200" u="sng" kern="1200" dirty="0" smtClean="0">
                <a:solidFill>
                  <a:schemeClr val="tx1"/>
                </a:solidFill>
                <a:effectLst/>
                <a:latin typeface="+mn-lt"/>
                <a:ea typeface="+mn-ea"/>
                <a:cs typeface="+mn-cs"/>
                <a:hlinkClick r:id="rId3"/>
              </a:rPr>
              <a:t>http://www.tandfonline.com/doi/abs/10.1080/15265161.2011.593683#.UhosU2TF1jQ</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b="1" dirty="0" smtClean="0"/>
              <a:t>Research</a:t>
            </a:r>
            <a:r>
              <a:rPr lang="en-US" b="1" baseline="0" dirty="0" smtClean="0"/>
              <a:t> Policy: </a:t>
            </a:r>
            <a:r>
              <a:rPr lang="en-US" sz="1200" kern="1200" dirty="0" err="1" smtClean="0">
                <a:solidFill>
                  <a:schemeClr val="tx1"/>
                </a:solidFill>
                <a:effectLst/>
                <a:latin typeface="+mn-lt"/>
                <a:ea typeface="+mn-ea"/>
                <a:cs typeface="+mn-cs"/>
              </a:rPr>
              <a:t>Bamford</a:t>
            </a:r>
            <a:r>
              <a:rPr lang="en-US" sz="1200" kern="1200" dirty="0" smtClean="0">
                <a:solidFill>
                  <a:schemeClr val="tx1"/>
                </a:solidFill>
                <a:effectLst/>
                <a:latin typeface="+mn-lt"/>
                <a:ea typeface="+mn-ea"/>
                <a:cs typeface="+mn-cs"/>
              </a:rPr>
              <a:t>, R. 2011. Reconsidering risk to women: oocyte donation for human embryonic stem cell research. The American Journal of Bioethics. 11(9):37-39. </a:t>
            </a:r>
            <a:r>
              <a:rPr lang="en-US" sz="1200" u="sng" kern="1200" dirty="0" smtClean="0">
                <a:solidFill>
                  <a:schemeClr val="tx1"/>
                </a:solidFill>
                <a:effectLst/>
                <a:latin typeface="+mn-lt"/>
                <a:ea typeface="+mn-ea"/>
                <a:cs typeface="+mn-cs"/>
                <a:hlinkClick r:id="rId4"/>
              </a:rPr>
              <a:t>http://www.tandfonline.com/doi/pdf/10.1080/15265161.2011.593691#.UcOauhy_teU</a:t>
            </a:r>
            <a:r>
              <a:rPr lang="en-U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b="1" dirty="0" smtClean="0"/>
              <a:t>Research</a:t>
            </a:r>
            <a:r>
              <a:rPr lang="en-US" b="1" baseline="0" dirty="0" smtClean="0"/>
              <a:t> </a:t>
            </a:r>
            <a:r>
              <a:rPr lang="en-US" b="1" baseline="0" dirty="0" smtClean="0"/>
              <a:t>Policy: </a:t>
            </a:r>
            <a:r>
              <a:rPr lang="en-US" sz="1200" b="0" i="0" u="none" strike="noStrike" kern="1200" baseline="0" dirty="0" err="1" smtClean="0">
                <a:solidFill>
                  <a:schemeClr val="tx1"/>
                </a:solidFill>
                <a:latin typeface="+mn-lt"/>
                <a:ea typeface="+mn-ea"/>
                <a:cs typeface="+mn-cs"/>
              </a:rPr>
              <a:t>Roxland</a:t>
            </a:r>
            <a:r>
              <a:rPr lang="en-US" sz="1200" b="0" i="0" u="none" strike="noStrike" kern="1200" baseline="0" dirty="0" smtClean="0">
                <a:solidFill>
                  <a:schemeClr val="tx1"/>
                </a:solidFill>
                <a:latin typeface="+mn-lt"/>
                <a:ea typeface="+mn-ea"/>
                <a:cs typeface="+mn-cs"/>
              </a:rPr>
              <a:t>, B. 2012. New York State’s landmark policies on oversight and compensation for egg donation to stem cell research. Regenerative Medicine. 7(3):397. http://</a:t>
            </a:r>
            <a:r>
              <a:rPr lang="en-US" sz="1200" b="0" i="0" u="none" strike="noStrike" kern="1200" baseline="0" dirty="0" err="1" smtClean="0">
                <a:solidFill>
                  <a:schemeClr val="tx1"/>
                </a:solidFill>
                <a:latin typeface="+mn-lt"/>
                <a:ea typeface="+mn-ea"/>
                <a:cs typeface="+mn-cs"/>
              </a:rPr>
              <a:t>www.futuremedicine.com</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doi</a:t>
            </a:r>
            <a:r>
              <a:rPr lang="en-US" sz="1200" b="0" i="0" u="none" strike="noStrike" kern="1200" baseline="0" dirty="0" smtClean="0">
                <a:solidFill>
                  <a:schemeClr val="tx1"/>
                </a:solidFill>
                <a:latin typeface="+mn-lt"/>
                <a:ea typeface="+mn-ea"/>
                <a:cs typeface="+mn-cs"/>
              </a:rPr>
              <a:t>/abs/10.2217/rme.12.20</a:t>
            </a:r>
          </a:p>
          <a:p>
            <a:pPr marL="228600" lvl="0" indent="-228600">
              <a:buFont typeface="+mj-lt"/>
              <a:buAutoNum type="arabicPeriod"/>
            </a:pPr>
            <a:r>
              <a:rPr lang="en-US" sz="1200" b="1" kern="1200" dirty="0" smtClean="0">
                <a:solidFill>
                  <a:schemeClr val="tx1"/>
                </a:solidFill>
                <a:effectLst/>
                <a:latin typeface="+mn-lt"/>
                <a:ea typeface="+mn-ea"/>
                <a:cs typeface="+mn-cs"/>
              </a:rPr>
              <a:t>News</a:t>
            </a:r>
            <a:r>
              <a:rPr lang="en-US" sz="1200" b="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Siders,</a:t>
            </a:r>
            <a:r>
              <a:rPr lang="en-US" sz="1200" b="0" kern="1200" baseline="0" dirty="0" smtClean="0">
                <a:solidFill>
                  <a:schemeClr val="tx1"/>
                </a:solidFill>
                <a:effectLst/>
                <a:latin typeface="+mn-lt"/>
                <a:ea typeface="+mn-ea"/>
                <a:cs typeface="+mn-cs"/>
              </a:rPr>
              <a:t> D. </a:t>
            </a:r>
            <a:r>
              <a:rPr lang="en-US" sz="1200" b="0" kern="1200" dirty="0" smtClean="0">
                <a:solidFill>
                  <a:schemeClr val="tx1"/>
                </a:solidFill>
                <a:effectLst/>
                <a:latin typeface="+mn-lt"/>
                <a:ea typeface="+mn-ea"/>
                <a:cs typeface="+mn-cs"/>
              </a:rPr>
              <a:t>Aug 13, 2013.</a:t>
            </a:r>
            <a:r>
              <a:rPr lang="en-US" sz="1200" b="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Jerry Brown Vetoes</a:t>
            </a:r>
            <a:r>
              <a:rPr lang="en-US" sz="1200" b="0" kern="1200" baseline="0" dirty="0" smtClean="0">
                <a:solidFill>
                  <a:schemeClr val="tx1"/>
                </a:solidFill>
                <a:effectLst/>
                <a:latin typeface="+mn-lt"/>
                <a:ea typeface="+mn-ea"/>
                <a:cs typeface="+mn-cs"/>
              </a:rPr>
              <a:t> Bill to Let Women Sell Eggs for Research. The Sacramento Bee. http://</a:t>
            </a:r>
            <a:r>
              <a:rPr lang="en-US" sz="1200" b="0" kern="1200" baseline="0" dirty="0" err="1" smtClean="0">
                <a:solidFill>
                  <a:schemeClr val="tx1"/>
                </a:solidFill>
                <a:effectLst/>
                <a:latin typeface="+mn-lt"/>
                <a:ea typeface="+mn-ea"/>
                <a:cs typeface="+mn-cs"/>
              </a:rPr>
              <a:t>blogs.sacbee.com</a:t>
            </a:r>
            <a:r>
              <a:rPr lang="en-US" sz="1200" b="0" kern="1200" baseline="0" dirty="0" smtClean="0">
                <a:solidFill>
                  <a:schemeClr val="tx1"/>
                </a:solidFill>
                <a:effectLst/>
                <a:latin typeface="+mn-lt"/>
                <a:ea typeface="+mn-ea"/>
                <a:cs typeface="+mn-cs"/>
              </a:rPr>
              <a:t>/</a:t>
            </a:r>
            <a:r>
              <a:rPr lang="en-US" sz="1200" b="0" kern="1200" baseline="0" dirty="0" err="1" smtClean="0">
                <a:solidFill>
                  <a:schemeClr val="tx1"/>
                </a:solidFill>
                <a:effectLst/>
                <a:latin typeface="+mn-lt"/>
                <a:ea typeface="+mn-ea"/>
                <a:cs typeface="+mn-cs"/>
              </a:rPr>
              <a:t>capitolalertlatest</a:t>
            </a:r>
            <a:r>
              <a:rPr lang="en-US" sz="1200" b="0" kern="1200" baseline="0" dirty="0" smtClean="0">
                <a:solidFill>
                  <a:schemeClr val="tx1"/>
                </a:solidFill>
                <a:effectLst/>
                <a:latin typeface="+mn-lt"/>
                <a:ea typeface="+mn-ea"/>
                <a:cs typeface="+mn-cs"/>
              </a:rPr>
              <a:t>/2013/08/jerry-brown-vetoes-bill-to-let-women-sell-eggs-for-research.html </a:t>
            </a:r>
            <a:endParaRPr lang="en-US" sz="1200" kern="1200" dirty="0" smtClean="0">
              <a:solidFill>
                <a:schemeClr val="tx1"/>
              </a:solidFill>
              <a:effectLst/>
              <a:latin typeface="+mn-lt"/>
              <a:ea typeface="+mn-ea"/>
              <a:cs typeface="+mn-cs"/>
            </a:endParaRPr>
          </a:p>
          <a:p>
            <a:pPr marL="228600" indent="-228600">
              <a:buFont typeface="+mj-lt"/>
              <a:buAutoNum type="arabicPeriod"/>
            </a:pPr>
            <a:r>
              <a:rPr lang="en-US" b="1" dirty="0" smtClean="0"/>
              <a:t>News: </a:t>
            </a:r>
            <a:r>
              <a:rPr lang="en-US" dirty="0" err="1" smtClean="0"/>
              <a:t>Darnovsky</a:t>
            </a:r>
            <a:r>
              <a:rPr lang="en-US" dirty="0" smtClean="0"/>
              <a:t>,</a:t>
            </a:r>
            <a:r>
              <a:rPr lang="en-US" baseline="0" dirty="0" smtClean="0"/>
              <a:t> M. and </a:t>
            </a:r>
            <a:r>
              <a:rPr lang="en-US" baseline="0" dirty="0" err="1" smtClean="0"/>
              <a:t>Fogel</a:t>
            </a:r>
            <a:r>
              <a:rPr lang="en-US" baseline="0" dirty="0" smtClean="0"/>
              <a:t>, B. Sept 9, 2013.  California Controversy: Let’s Not Expand the Market in Women’s Eggs. </a:t>
            </a:r>
            <a:r>
              <a:rPr lang="en-US" baseline="0" dirty="0" err="1" smtClean="0"/>
              <a:t>HuffingtonPost</a:t>
            </a:r>
            <a:r>
              <a:rPr lang="en-US" baseline="0" dirty="0" smtClean="0"/>
              <a:t>. http://</a:t>
            </a:r>
            <a:r>
              <a:rPr lang="en-US" baseline="0" dirty="0" err="1" smtClean="0"/>
              <a:t>www.huffingtonpost.com</a:t>
            </a:r>
            <a:r>
              <a:rPr lang="en-US" baseline="0" dirty="0" smtClean="0"/>
              <a:t>/</a:t>
            </a:r>
            <a:r>
              <a:rPr lang="en-US" baseline="0" dirty="0" err="1" smtClean="0"/>
              <a:t>marcy-darnovsky-phd</a:t>
            </a:r>
            <a:r>
              <a:rPr lang="en-US" baseline="0" dirty="0" smtClean="0"/>
              <a:t>/california-controversy-le_b_3861808.html  </a:t>
            </a:r>
            <a:endParaRPr lang="en-US" baseline="0" dirty="0" smtClean="0"/>
          </a:p>
          <a:p>
            <a:pPr marL="228600" indent="-228600">
              <a:buFont typeface="+mj-lt"/>
              <a:buAutoNum type="arabicPeriod"/>
            </a:pPr>
            <a:r>
              <a:rPr lang="en-US" sz="1200" b="1" i="0" u="none" strike="noStrike" kern="1200" baseline="0" dirty="0" smtClean="0">
                <a:solidFill>
                  <a:schemeClr val="tx1"/>
                </a:solidFill>
                <a:latin typeface="+mn-lt"/>
                <a:ea typeface="+mn-ea"/>
                <a:cs typeface="+mn-cs"/>
              </a:rPr>
              <a:t>News: </a:t>
            </a:r>
            <a:r>
              <a:rPr lang="en-US" sz="1200" b="0" i="0" u="none" strike="noStrike" kern="1200" baseline="0" dirty="0" smtClean="0">
                <a:solidFill>
                  <a:schemeClr val="tx1"/>
                </a:solidFill>
                <a:latin typeface="+mn-lt"/>
                <a:ea typeface="+mn-ea"/>
                <a:cs typeface="+mn-cs"/>
              </a:rPr>
              <a:t>Benjamin, R. April 4, 2013a. Which Comes First the Women or Her Eggs? </a:t>
            </a:r>
            <a:r>
              <a:rPr lang="en-US" sz="1200" b="0" i="0" u="none" strike="noStrike" kern="1200" baseline="0" dirty="0" err="1" smtClean="0">
                <a:solidFill>
                  <a:schemeClr val="tx1"/>
                </a:solidFill>
                <a:latin typeface="+mn-lt"/>
                <a:ea typeface="+mn-ea"/>
                <a:cs typeface="+mn-cs"/>
              </a:rPr>
              <a:t>HuffingtonPost.com</a:t>
            </a:r>
            <a:r>
              <a:rPr lang="en-US" sz="1200" b="0" i="0" u="none" strike="noStrike" kern="1200" baseline="0" dirty="0" smtClean="0">
                <a:solidFill>
                  <a:schemeClr val="tx1"/>
                </a:solidFill>
                <a:latin typeface="+mn-lt"/>
                <a:ea typeface="+mn-ea"/>
                <a:cs typeface="+mn-cs"/>
              </a:rPr>
              <a:t>. http://</a:t>
            </a:r>
            <a:r>
              <a:rPr lang="en-US" sz="1200" b="0" i="0" u="none" strike="noStrike" kern="1200" baseline="0" dirty="0" err="1" smtClean="0">
                <a:solidFill>
                  <a:schemeClr val="tx1"/>
                </a:solidFill>
                <a:latin typeface="+mn-lt"/>
                <a:ea typeface="+mn-ea"/>
                <a:cs typeface="+mn-cs"/>
              </a:rPr>
              <a:t>www.huffingtonpost.com</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ruha-benjamin-phd</a:t>
            </a:r>
            <a:r>
              <a:rPr lang="en-US" sz="1200" b="0" i="0" u="none" strike="noStrike" kern="1200" baseline="0" dirty="0" smtClean="0">
                <a:solidFill>
                  <a:schemeClr val="tx1"/>
                </a:solidFill>
                <a:latin typeface="+mn-lt"/>
                <a:ea typeface="+mn-ea"/>
                <a:cs typeface="+mn-cs"/>
              </a:rPr>
              <a:t>/which-comes-first-the-woman-or-her-eggs_b_3018415.html</a:t>
            </a:r>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13</a:t>
            </a:fld>
            <a:endParaRPr lang="en-US"/>
          </a:p>
        </p:txBody>
      </p:sp>
    </p:spTree>
    <p:extLst>
      <p:ext uri="{BB962C8B-B14F-4D97-AF65-F5344CB8AC3E}">
        <p14:creationId xmlns:p14="http://schemas.microsoft.com/office/powerpoint/2010/main" val="1777893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t> As the </a:t>
            </a:r>
            <a:r>
              <a:rPr lang="en-US" b="0" dirty="0" err="1" smtClean="0"/>
              <a:t>extranumerary</a:t>
            </a:r>
            <a:r>
              <a:rPr lang="en-US" b="0" baseline="0" dirty="0" smtClean="0"/>
              <a:t> embryos from IVF and PGD were made with the intent of reproduction, there are concerns with terminating these embryos as some interpret that as terminating potential lives.  Thus, some states have moved to provide funds to create embryos using IVF technology with the expressed intent of  creating human embryonic stem cells. Other states have placed bans on such funding and practices.  In some states the oocyte providers are compensated and in others they are prohibited from receiving money from public funds. However, private funds are not regulated for this practice, and thus some fertility centers have offered egg sharing mechanisms to increase the number of embryos available for research, such as Shady Grove fertility center in the US. There has also been backlash to such funding, and  thus there are arguments for and against payment for these bodily resources. </a:t>
            </a:r>
            <a:endParaRPr lang="en-US" b="0" dirty="0" smtClean="0"/>
          </a:p>
          <a:p>
            <a:endParaRPr lang="en-US" b="1" dirty="0" smtClean="0"/>
          </a:p>
          <a:p>
            <a:r>
              <a:rPr lang="en-US" b="1" dirty="0" smtClean="0"/>
              <a:t>References:</a:t>
            </a:r>
          </a:p>
          <a:p>
            <a:pPr marL="228600" lvl="0" indent="-228600">
              <a:buFont typeface="+mj-lt"/>
              <a:buAutoNum type="arabicPeriod"/>
            </a:pP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b="1" dirty="0" smtClean="0"/>
              <a:t>Research</a:t>
            </a:r>
            <a:r>
              <a:rPr lang="en-US" b="1" baseline="0" dirty="0" smtClean="0"/>
              <a:t> Policy</a:t>
            </a:r>
            <a:r>
              <a:rPr lang="en-US" b="1" dirty="0" smtClean="0"/>
              <a:t>: </a:t>
            </a:r>
            <a:r>
              <a:rPr lang="en-US" sz="1200" kern="1200" dirty="0" smtClean="0">
                <a:solidFill>
                  <a:schemeClr val="tx1"/>
                </a:solidFill>
                <a:effectLst/>
                <a:latin typeface="+mn-lt"/>
                <a:ea typeface="+mn-ea"/>
                <a:cs typeface="+mn-cs"/>
              </a:rPr>
              <a:t>Ellison, B., &amp; </a:t>
            </a:r>
            <a:r>
              <a:rPr lang="en-US" sz="1200" kern="1200" dirty="0" err="1" smtClean="0">
                <a:solidFill>
                  <a:schemeClr val="tx1"/>
                </a:solidFill>
                <a:effectLst/>
                <a:latin typeface="+mn-lt"/>
                <a:ea typeface="+mn-ea"/>
                <a:cs typeface="+mn-cs"/>
              </a:rPr>
              <a:t>Meliker</a:t>
            </a:r>
            <a:r>
              <a:rPr lang="en-US" sz="1200" kern="1200" dirty="0" smtClean="0">
                <a:solidFill>
                  <a:schemeClr val="tx1"/>
                </a:solidFill>
                <a:effectLst/>
                <a:latin typeface="+mn-lt"/>
                <a:ea typeface="+mn-ea"/>
                <a:cs typeface="+mn-cs"/>
              </a:rPr>
              <a:t>, J. 2011. Assessing the risk of ovarian </a:t>
            </a:r>
            <a:r>
              <a:rPr lang="en-US" sz="1200" kern="1200" dirty="0" err="1" smtClean="0">
                <a:solidFill>
                  <a:schemeClr val="tx1"/>
                </a:solidFill>
                <a:effectLst/>
                <a:latin typeface="+mn-lt"/>
                <a:ea typeface="+mn-ea"/>
                <a:cs typeface="+mn-cs"/>
              </a:rPr>
              <a:t>hyperstimulation</a:t>
            </a:r>
            <a:r>
              <a:rPr lang="en-US" sz="1200" kern="1200" dirty="0" smtClean="0">
                <a:solidFill>
                  <a:schemeClr val="tx1"/>
                </a:solidFill>
                <a:effectLst/>
                <a:latin typeface="+mn-lt"/>
                <a:ea typeface="+mn-ea"/>
                <a:cs typeface="+mn-cs"/>
              </a:rPr>
              <a:t> syndrome in egg donation: implications for human embryonic stem cell research. The American Journal of Bioethics. 11(9):22-30. </a:t>
            </a:r>
            <a:r>
              <a:rPr lang="en-US" sz="1200" u="sng" kern="1200" dirty="0" smtClean="0">
                <a:solidFill>
                  <a:schemeClr val="tx1"/>
                </a:solidFill>
                <a:effectLst/>
                <a:latin typeface="+mn-lt"/>
                <a:ea typeface="+mn-ea"/>
                <a:cs typeface="+mn-cs"/>
                <a:hlinkClick r:id="rId3"/>
              </a:rPr>
              <a:t>http://www.tandfonline.com/doi/abs/10.1080/15265161.2011.593683#.UhosU2TF1jQ</a:t>
            </a:r>
            <a:endParaRPr lang="en-US" sz="1200" kern="1200" dirty="0" smtClean="0">
              <a:solidFill>
                <a:schemeClr val="tx1"/>
              </a:solidFill>
              <a:effectLst/>
              <a:latin typeface="+mn-lt"/>
              <a:ea typeface="+mn-ea"/>
              <a:cs typeface="+mn-cs"/>
            </a:endParaRPr>
          </a:p>
          <a:p>
            <a:pPr marL="228600" lvl="0" indent="-228600">
              <a:buFont typeface="+mj-lt"/>
              <a:buAutoNum type="arabicPeriod"/>
            </a:pPr>
            <a:r>
              <a:rPr lang="en-US" b="1" dirty="0" smtClean="0"/>
              <a:t>Research</a:t>
            </a:r>
            <a:r>
              <a:rPr lang="en-US" b="1" baseline="0" dirty="0" smtClean="0"/>
              <a:t> Policy: </a:t>
            </a:r>
            <a:r>
              <a:rPr lang="en-US" sz="1200" kern="1200" dirty="0" err="1" smtClean="0">
                <a:solidFill>
                  <a:schemeClr val="tx1"/>
                </a:solidFill>
                <a:effectLst/>
                <a:latin typeface="+mn-lt"/>
                <a:ea typeface="+mn-ea"/>
                <a:cs typeface="+mn-cs"/>
              </a:rPr>
              <a:t>Bamford</a:t>
            </a:r>
            <a:r>
              <a:rPr lang="en-US" sz="1200" kern="1200" dirty="0" smtClean="0">
                <a:solidFill>
                  <a:schemeClr val="tx1"/>
                </a:solidFill>
                <a:effectLst/>
                <a:latin typeface="+mn-lt"/>
                <a:ea typeface="+mn-ea"/>
                <a:cs typeface="+mn-cs"/>
              </a:rPr>
              <a:t>, R. 2011. Reconsidering risk to women: oocyte donation for human embryonic stem cell research. The American Journal of Bioethics. 11(9):37-39. </a:t>
            </a:r>
            <a:r>
              <a:rPr lang="en-US" sz="1200" u="sng" kern="1200" dirty="0" smtClean="0">
                <a:solidFill>
                  <a:schemeClr val="tx1"/>
                </a:solidFill>
                <a:effectLst/>
                <a:latin typeface="+mn-lt"/>
                <a:ea typeface="+mn-ea"/>
                <a:cs typeface="+mn-cs"/>
                <a:hlinkClick r:id="rId4"/>
              </a:rPr>
              <a:t>http://www.tandfonline.com/doi/pdf/10.1080/15265161.2011.593691#.UcOauhy_teU</a:t>
            </a:r>
            <a:r>
              <a:rPr lang="en-US" sz="1200" kern="120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b="1" dirty="0" smtClean="0"/>
              <a:t>Research</a:t>
            </a:r>
            <a:r>
              <a:rPr lang="en-US" b="1" baseline="0" dirty="0" smtClean="0"/>
              <a:t> Policy: </a:t>
            </a:r>
            <a:r>
              <a:rPr lang="en-US" sz="1200" kern="1200" dirty="0" err="1" smtClean="0">
                <a:solidFill>
                  <a:schemeClr val="tx1"/>
                </a:solidFill>
                <a:effectLst/>
                <a:latin typeface="+mn-lt"/>
                <a:ea typeface="+mn-ea"/>
                <a:cs typeface="+mn-cs"/>
              </a:rPr>
              <a:t>Roxland</a:t>
            </a:r>
            <a:r>
              <a:rPr lang="en-US" sz="1200" kern="1200" dirty="0" smtClean="0">
                <a:solidFill>
                  <a:schemeClr val="tx1"/>
                </a:solidFill>
                <a:effectLst/>
                <a:latin typeface="+mn-lt"/>
                <a:ea typeface="+mn-ea"/>
                <a:cs typeface="+mn-cs"/>
              </a:rPr>
              <a:t>, B. 2010. Egg donation for stem cell research: How New York state developed its oversight and compensation policies. World Stem Cell Summit 60-67. </a:t>
            </a:r>
            <a:r>
              <a:rPr lang="en-US" sz="1200" u="sng" kern="1200" dirty="0" smtClean="0">
                <a:solidFill>
                  <a:schemeClr val="tx1"/>
                </a:solidFill>
                <a:effectLst/>
                <a:latin typeface="+mn-lt"/>
                <a:ea typeface="+mn-ea"/>
                <a:cs typeface="+mn-cs"/>
                <a:hlinkClick r:id="rId5"/>
              </a:rPr>
              <a:t>http://www.worldstemcellsummit.com/world-stem-cell-report-2010</a:t>
            </a:r>
            <a:r>
              <a:rPr lang="en-US" sz="1200" kern="1200" dirty="0" smtClean="0">
                <a:solidFill>
                  <a:schemeClr val="tx1"/>
                </a:solidFill>
                <a:effectLst/>
                <a:latin typeface="+mn-lt"/>
                <a:ea typeface="+mn-ea"/>
                <a:cs typeface="+mn-cs"/>
              </a:rPr>
              <a:t> </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News: </a:t>
            </a:r>
            <a:r>
              <a:rPr lang="en-US" sz="1200" b="0" kern="1200" dirty="0" smtClean="0">
                <a:solidFill>
                  <a:schemeClr val="tx1"/>
                </a:solidFill>
                <a:effectLst/>
                <a:latin typeface="+mn-lt"/>
                <a:ea typeface="+mn-ea"/>
                <a:cs typeface="+mn-cs"/>
              </a:rPr>
              <a:t>Siders,</a:t>
            </a:r>
            <a:r>
              <a:rPr lang="en-US" sz="1200" b="0" kern="1200" baseline="0" dirty="0" smtClean="0">
                <a:solidFill>
                  <a:schemeClr val="tx1"/>
                </a:solidFill>
                <a:effectLst/>
                <a:latin typeface="+mn-lt"/>
                <a:ea typeface="+mn-ea"/>
                <a:cs typeface="+mn-cs"/>
              </a:rPr>
              <a:t> D. </a:t>
            </a:r>
            <a:r>
              <a:rPr lang="en-US" sz="1200" b="0" kern="1200" dirty="0" smtClean="0">
                <a:solidFill>
                  <a:schemeClr val="tx1"/>
                </a:solidFill>
                <a:effectLst/>
                <a:latin typeface="+mn-lt"/>
                <a:ea typeface="+mn-ea"/>
                <a:cs typeface="+mn-cs"/>
              </a:rPr>
              <a:t>Aug 13, 2013.</a:t>
            </a:r>
            <a:r>
              <a:rPr lang="en-US" sz="1200" b="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Jerry Brown Vetoes</a:t>
            </a:r>
            <a:r>
              <a:rPr lang="en-US" sz="1200" b="0" kern="1200" baseline="0" dirty="0" smtClean="0">
                <a:solidFill>
                  <a:schemeClr val="tx1"/>
                </a:solidFill>
                <a:effectLst/>
                <a:latin typeface="+mn-lt"/>
                <a:ea typeface="+mn-ea"/>
                <a:cs typeface="+mn-cs"/>
              </a:rPr>
              <a:t> Bill to Let Women Sell Eggs for Research. The Sacramento Bee. http://</a:t>
            </a:r>
            <a:r>
              <a:rPr lang="en-US" sz="1200" b="0" kern="1200" baseline="0" dirty="0" err="1" smtClean="0">
                <a:solidFill>
                  <a:schemeClr val="tx1"/>
                </a:solidFill>
                <a:effectLst/>
                <a:latin typeface="+mn-lt"/>
                <a:ea typeface="+mn-ea"/>
                <a:cs typeface="+mn-cs"/>
              </a:rPr>
              <a:t>blogs.sacbee.com</a:t>
            </a:r>
            <a:r>
              <a:rPr lang="en-US" sz="1200" b="0" kern="1200" baseline="0" dirty="0" smtClean="0">
                <a:solidFill>
                  <a:schemeClr val="tx1"/>
                </a:solidFill>
                <a:effectLst/>
                <a:latin typeface="+mn-lt"/>
                <a:ea typeface="+mn-ea"/>
                <a:cs typeface="+mn-cs"/>
              </a:rPr>
              <a:t>/</a:t>
            </a:r>
            <a:r>
              <a:rPr lang="en-US" sz="1200" b="0" kern="1200" baseline="0" dirty="0" err="1" smtClean="0">
                <a:solidFill>
                  <a:schemeClr val="tx1"/>
                </a:solidFill>
                <a:effectLst/>
                <a:latin typeface="+mn-lt"/>
                <a:ea typeface="+mn-ea"/>
                <a:cs typeface="+mn-cs"/>
              </a:rPr>
              <a:t>capitolalertlatest</a:t>
            </a:r>
            <a:r>
              <a:rPr lang="en-US" sz="1200" b="0" kern="1200" baseline="0" dirty="0" smtClean="0">
                <a:solidFill>
                  <a:schemeClr val="tx1"/>
                </a:solidFill>
                <a:effectLst/>
                <a:latin typeface="+mn-lt"/>
                <a:ea typeface="+mn-ea"/>
                <a:cs typeface="+mn-cs"/>
              </a:rPr>
              <a:t>/2013/08/jerry-brown-vetoes-bill-to-let-women-sell-eggs-for-research.html </a:t>
            </a:r>
            <a:endParaRPr lang="en-US" sz="1200" kern="1200" dirty="0" smtClean="0">
              <a:solidFill>
                <a:schemeClr val="tx1"/>
              </a:solidFill>
              <a:effectLst/>
              <a:latin typeface="+mn-lt"/>
              <a:ea typeface="+mn-ea"/>
              <a:cs typeface="+mn-cs"/>
            </a:endParaRPr>
          </a:p>
          <a:p>
            <a:pPr marL="228600" indent="-228600">
              <a:buFont typeface="+mj-lt"/>
              <a:buAutoNum type="arabicPeriod"/>
            </a:pPr>
            <a:r>
              <a:rPr lang="en-US" b="1" dirty="0" smtClean="0"/>
              <a:t>News: </a:t>
            </a:r>
            <a:r>
              <a:rPr lang="en-US" dirty="0" err="1" smtClean="0"/>
              <a:t>Darnovsky</a:t>
            </a:r>
            <a:r>
              <a:rPr lang="en-US" dirty="0" smtClean="0"/>
              <a:t>,</a:t>
            </a:r>
            <a:r>
              <a:rPr lang="en-US" baseline="0" dirty="0" smtClean="0"/>
              <a:t> M. and </a:t>
            </a:r>
            <a:r>
              <a:rPr lang="en-US" baseline="0" dirty="0" err="1" smtClean="0"/>
              <a:t>Fogel</a:t>
            </a:r>
            <a:r>
              <a:rPr lang="en-US" baseline="0" dirty="0" smtClean="0"/>
              <a:t>, B. Sept 9, 2013.  California Controversy: Let’s Not Expand the Market in Women’s Eggs. </a:t>
            </a:r>
            <a:r>
              <a:rPr lang="en-US" baseline="0" dirty="0" err="1" smtClean="0"/>
              <a:t>HuffingtonPost</a:t>
            </a:r>
            <a:r>
              <a:rPr lang="en-US" baseline="0" dirty="0" smtClean="0"/>
              <a:t>. http://</a:t>
            </a:r>
            <a:r>
              <a:rPr lang="en-US" baseline="0" dirty="0" err="1" smtClean="0"/>
              <a:t>www.huffingtonpost.com</a:t>
            </a:r>
            <a:r>
              <a:rPr lang="en-US" baseline="0" dirty="0" smtClean="0"/>
              <a:t>/</a:t>
            </a:r>
            <a:r>
              <a:rPr lang="en-US" baseline="0" dirty="0" err="1" smtClean="0"/>
              <a:t>marcy-darnovsky-phd</a:t>
            </a:r>
            <a:r>
              <a:rPr lang="en-US" baseline="0" dirty="0" smtClean="0"/>
              <a:t>/california-controversy-le_b_3861808.html  </a:t>
            </a:r>
            <a:endParaRPr lang="en-US" dirty="0" smtClean="0"/>
          </a:p>
          <a:p>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14</a:t>
            </a:fld>
            <a:endParaRPr lang="en-US"/>
          </a:p>
        </p:txBody>
      </p:sp>
    </p:spTree>
    <p:extLst>
      <p:ext uri="{BB962C8B-B14F-4D97-AF65-F5344CB8AC3E}">
        <p14:creationId xmlns:p14="http://schemas.microsoft.com/office/powerpoint/2010/main" val="2946181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References: </a:t>
            </a:r>
          </a:p>
          <a:p>
            <a:endParaRPr lang="en-US" dirty="0" smtClean="0"/>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Video: </a:t>
            </a:r>
            <a:r>
              <a:rPr lang="en-US" sz="1200" b="0" kern="1200" dirty="0" err="1" smtClean="0">
                <a:solidFill>
                  <a:schemeClr val="tx1"/>
                </a:solidFill>
                <a:effectLst/>
                <a:latin typeface="+mn-lt"/>
                <a:ea typeface="+mn-ea"/>
                <a:cs typeface="+mn-cs"/>
              </a:rPr>
              <a:t>Vidali</a:t>
            </a:r>
            <a:r>
              <a:rPr lang="en-US" sz="1200" b="0" kern="1200" dirty="0" smtClean="0">
                <a:solidFill>
                  <a:schemeClr val="tx1"/>
                </a:solidFill>
                <a:effectLst/>
                <a:latin typeface="+mn-lt"/>
                <a:ea typeface="+mn-ea"/>
                <a:cs typeface="+mn-cs"/>
              </a:rPr>
              <a:t>, A. April 3 2011. IVF Procedure. A Simple Explanation of the In Vitro Fertilization Cycle. </a:t>
            </a:r>
            <a:r>
              <a:rPr lang="en-US" sz="1200" b="0" u="sng" kern="1200" dirty="0" smtClean="0">
                <a:solidFill>
                  <a:schemeClr val="tx1"/>
                </a:solidFill>
                <a:effectLst/>
                <a:latin typeface="+mn-lt"/>
                <a:ea typeface="+mn-ea"/>
                <a:cs typeface="+mn-cs"/>
                <a:hlinkClick r:id="rId3"/>
              </a:rPr>
              <a:t>http://www.youtube.com/watch?v=7oNg6Lm4ZJ4</a:t>
            </a:r>
            <a:r>
              <a:rPr lang="en-US" sz="1200" b="0" kern="1200" dirty="0" smtClean="0">
                <a:solidFill>
                  <a:schemeClr val="tx1"/>
                </a:solidFill>
                <a:effectLst/>
                <a:latin typeface="+mn-lt"/>
                <a:ea typeface="+mn-ea"/>
                <a:cs typeface="+mn-cs"/>
              </a:rPr>
              <a:t> Animation (3’:20”) </a:t>
            </a:r>
          </a:p>
        </p:txBody>
      </p:sp>
      <p:sp>
        <p:nvSpPr>
          <p:cNvPr id="4" name="Slide Number Placeholder 3"/>
          <p:cNvSpPr>
            <a:spLocks noGrp="1"/>
          </p:cNvSpPr>
          <p:nvPr>
            <p:ph type="sldNum" sz="quarter" idx="10"/>
          </p:nvPr>
        </p:nvSpPr>
        <p:spPr/>
        <p:txBody>
          <a:bodyPr/>
          <a:lstStyle/>
          <a:p>
            <a:fld id="{A9E9048C-208F-4746-9DB9-A027717C0AD6}" type="slidenum">
              <a:rPr lang="en-US" smtClean="0"/>
              <a:t>2</a:t>
            </a:fld>
            <a:endParaRPr lang="en-US"/>
          </a:p>
        </p:txBody>
      </p:sp>
    </p:spTree>
    <p:extLst>
      <p:ext uri="{BB962C8B-B14F-4D97-AF65-F5344CB8AC3E}">
        <p14:creationId xmlns:p14="http://schemas.microsoft.com/office/powerpoint/2010/main" val="942268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Controlled </a:t>
            </a:r>
            <a:r>
              <a:rPr lang="en-US" baseline="0" dirty="0" smtClean="0"/>
              <a:t>ovarian </a:t>
            </a:r>
            <a:r>
              <a:rPr lang="en-US" dirty="0" smtClean="0"/>
              <a:t>stimulation</a:t>
            </a:r>
            <a:r>
              <a:rPr lang="en-US" baseline="0" dirty="0" smtClean="0"/>
              <a:t> </a:t>
            </a:r>
            <a:r>
              <a:rPr lang="en-US" sz="1200" kern="1200" dirty="0" smtClean="0">
                <a:solidFill>
                  <a:schemeClr val="tx1"/>
                </a:solidFill>
                <a:effectLst/>
                <a:latin typeface="+mn-lt"/>
                <a:ea typeface="+mn-ea"/>
                <a:cs typeface="+mn-cs"/>
              </a:rPr>
              <a:t>refers to the specific sequence of hormones that are injected into the oocyte provider to promote the maturation of </a:t>
            </a:r>
            <a:r>
              <a:rPr lang="en-US" sz="1200" kern="1200" baseline="0" dirty="0" smtClean="0">
                <a:solidFill>
                  <a:schemeClr val="tx1"/>
                </a:solidFill>
                <a:effectLst/>
                <a:latin typeface="+mn-lt"/>
                <a:ea typeface="+mn-ea"/>
                <a:cs typeface="+mn-cs"/>
              </a:rPr>
              <a:t> oocytes. In the process the </a:t>
            </a:r>
            <a:r>
              <a:rPr lang="en-US" baseline="0" dirty="0" smtClean="0"/>
              <a:t>egg provider’s endogenous or natural cycle of hormone is halted and reset in an effort to prepare the body for the injection of stimulatory hormone to induce the maturation of multiple oocytes (eggs). Upon injection with exogenous hormone (in blue) the body’s natural hormone feedback cycle is triggered and the fertility specialist halts the process once again to collect the mature oocytes via surgery before they are released into the fallopian tubes</a:t>
            </a:r>
            <a:r>
              <a:rPr lang="en-US" sz="1200" kern="1200" dirty="0" smtClean="0">
                <a:solidFill>
                  <a:schemeClr val="tx1"/>
                </a:solidFill>
                <a:effectLst/>
                <a:latin typeface="+mn-lt"/>
                <a:ea typeface="+mn-ea"/>
                <a:cs typeface="+mn-cs"/>
              </a:rPr>
              <a:t>. Although 100,000 annual IVF cycles take place in the US, the procedure is considered experimental, as there have been no clinical trials nor FDA approval. The federal government does not regulate the IVF industry. Instead, professional societies self-regulate by publishing guidelines based on research and experience (SART,2013).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Because exogenous hormone exposure varies, with some oocyte providers experiencing super-ovulation producing large numbers of oocytes, and some experiencing short-term or long-term adverse side effects, it is recommended</a:t>
            </a:r>
            <a:r>
              <a:rPr lang="en-US" sz="1200" kern="1200" baseline="0" dirty="0" smtClean="0">
                <a:solidFill>
                  <a:schemeClr val="tx1"/>
                </a:solidFill>
                <a:effectLst/>
                <a:latin typeface="+mn-lt"/>
                <a:ea typeface="+mn-ea"/>
                <a:cs typeface="+mn-cs"/>
              </a:rPr>
              <a:t> that </a:t>
            </a:r>
            <a:r>
              <a:rPr lang="en-US" sz="1200" kern="1200" dirty="0" smtClean="0">
                <a:solidFill>
                  <a:schemeClr val="tx1"/>
                </a:solidFill>
                <a:effectLst/>
                <a:latin typeface="+mn-lt"/>
                <a:ea typeface="+mn-ea"/>
                <a:cs typeface="+mn-cs"/>
              </a:rPr>
              <a:t>the entire process be monitored to ensure the health of the oocyte provider and the production of viable oocytes. Once a significant number of mature oocytes are collected, they must be fertilized to produce embryos suitable for uterine transfer.  In addition,</a:t>
            </a:r>
            <a:r>
              <a:rPr lang="en-US" sz="1200" kern="1200" baseline="0" dirty="0" smtClean="0">
                <a:solidFill>
                  <a:schemeClr val="tx1"/>
                </a:solidFill>
                <a:effectLst/>
                <a:latin typeface="+mn-lt"/>
                <a:ea typeface="+mn-ea"/>
                <a:cs typeface="+mn-cs"/>
              </a:rPr>
              <a:t> it is becoming common practice to use mild stimulation or natural cycle release to further tip the balance in favor of benefit and minimize risk. </a:t>
            </a:r>
            <a:endParaRPr lang="en-US" sz="1200" kern="1200" dirty="0" smtClean="0">
              <a:solidFill>
                <a:schemeClr val="tx1"/>
              </a:solidFill>
              <a:effectLst/>
              <a:latin typeface="+mn-lt"/>
              <a:ea typeface="+mn-ea"/>
              <a:cs typeface="+mn-cs"/>
            </a:endParaRPr>
          </a:p>
          <a:p>
            <a:endParaRPr lang="en-US" baseline="0" dirty="0" smtClean="0"/>
          </a:p>
          <a:p>
            <a:endParaRPr lang="en-US" baseline="0" dirty="0" smtClean="0"/>
          </a:p>
          <a:p>
            <a:r>
              <a:rPr lang="en-US" b="1" baseline="0" dirty="0" smtClean="0"/>
              <a:t>References:</a:t>
            </a:r>
          </a:p>
          <a:p>
            <a:endParaRPr lang="en-US" b="1" baseline="0" dirty="0" smtClean="0"/>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IVF SCR Review Article: </a:t>
            </a:r>
            <a:r>
              <a:rPr lang="en-US" sz="1200" kern="1200" dirty="0" err="1" smtClean="0">
                <a:solidFill>
                  <a:schemeClr val="tx1"/>
                </a:solidFill>
                <a:effectLst/>
                <a:latin typeface="+mn-lt"/>
                <a:ea typeface="+mn-ea"/>
                <a:cs typeface="+mn-cs"/>
              </a:rPr>
              <a:t>Keissling</a:t>
            </a:r>
            <a:r>
              <a:rPr lang="en-US" sz="1200" kern="1200" dirty="0" smtClean="0">
                <a:solidFill>
                  <a:schemeClr val="tx1"/>
                </a:solidFill>
                <a:effectLst/>
                <a:latin typeface="+mn-lt"/>
                <a:ea typeface="+mn-ea"/>
                <a:cs typeface="+mn-cs"/>
              </a:rPr>
              <a:t>, A. Oct 2007. Human Eggs: The Need, The Risks, The Politics. </a:t>
            </a:r>
            <a:r>
              <a:rPr lang="en-US" sz="1200" kern="1200" dirty="0" err="1" smtClean="0">
                <a:solidFill>
                  <a:schemeClr val="tx1"/>
                </a:solidFill>
                <a:effectLst/>
                <a:latin typeface="+mn-lt"/>
                <a:ea typeface="+mn-ea"/>
                <a:cs typeface="+mn-cs"/>
              </a:rPr>
              <a:t>Burrill</a:t>
            </a:r>
            <a:r>
              <a:rPr lang="en-US" sz="1200" kern="1200" dirty="0" smtClean="0">
                <a:solidFill>
                  <a:schemeClr val="tx1"/>
                </a:solidFill>
                <a:effectLst/>
                <a:latin typeface="+mn-lt"/>
                <a:ea typeface="+mn-ea"/>
                <a:cs typeface="+mn-cs"/>
              </a:rPr>
              <a:t> Stem Cell Report. 38-45.  </a:t>
            </a:r>
            <a:r>
              <a:rPr lang="en-US" sz="1200" i="1" kern="1200" dirty="0" smtClean="0">
                <a:solidFill>
                  <a:schemeClr val="tx1"/>
                </a:solidFill>
                <a:effectLst/>
                <a:latin typeface="+mn-lt"/>
                <a:ea typeface="+mn-ea"/>
                <a:cs typeface="+mn-cs"/>
              </a:rPr>
              <a:t>This article is good for biology students who can make connections to the cell cycle and reproductive biology.</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i="0" kern="1200" baseline="0" dirty="0" smtClean="0">
                <a:solidFill>
                  <a:schemeClr val="tx1"/>
                </a:solidFill>
                <a:effectLst/>
                <a:latin typeface="+mn-lt"/>
                <a:ea typeface="+mn-ea"/>
                <a:cs typeface="+mn-cs"/>
              </a:rPr>
              <a:t>Website: </a:t>
            </a:r>
            <a:r>
              <a:rPr lang="en-US" sz="1200" i="0" kern="1200" baseline="0" dirty="0" smtClean="0">
                <a:solidFill>
                  <a:schemeClr val="tx1"/>
                </a:solidFill>
                <a:effectLst/>
                <a:latin typeface="+mn-lt"/>
                <a:ea typeface="+mn-ea"/>
                <a:cs typeface="+mn-cs"/>
              </a:rPr>
              <a:t>Society for Assisted Reproductive Technology. http://</a:t>
            </a:r>
            <a:r>
              <a:rPr lang="en-US" sz="1200" i="0" kern="1200" baseline="0" dirty="0" err="1" smtClean="0">
                <a:solidFill>
                  <a:schemeClr val="tx1"/>
                </a:solidFill>
                <a:effectLst/>
                <a:latin typeface="+mn-lt"/>
                <a:ea typeface="+mn-ea"/>
                <a:cs typeface="+mn-cs"/>
              </a:rPr>
              <a:t>www.sart.org</a:t>
            </a:r>
            <a:r>
              <a:rPr lang="en-US" sz="1200" i="0" kern="1200" baseline="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i="0" kern="1200" baseline="0" dirty="0" smtClean="0">
                <a:solidFill>
                  <a:schemeClr val="tx1"/>
                </a:solidFill>
                <a:effectLst/>
                <a:latin typeface="+mn-lt"/>
                <a:ea typeface="+mn-ea"/>
                <a:cs typeface="+mn-cs"/>
              </a:rPr>
              <a:t>Website: </a:t>
            </a:r>
            <a:r>
              <a:rPr lang="en-US" sz="1200" i="0" kern="1200" baseline="0" dirty="0" smtClean="0">
                <a:solidFill>
                  <a:schemeClr val="tx1"/>
                </a:solidFill>
                <a:effectLst/>
                <a:latin typeface="+mn-lt"/>
                <a:ea typeface="+mn-ea"/>
                <a:cs typeface="+mn-cs"/>
              </a:rPr>
              <a:t>American Society of Reproductive Medicine. http://</a:t>
            </a:r>
            <a:r>
              <a:rPr lang="en-US" sz="1200" i="0" kern="1200" baseline="0" dirty="0" err="1" smtClean="0">
                <a:solidFill>
                  <a:schemeClr val="tx1"/>
                </a:solidFill>
                <a:effectLst/>
                <a:latin typeface="+mn-lt"/>
                <a:ea typeface="+mn-ea"/>
                <a:cs typeface="+mn-cs"/>
              </a:rPr>
              <a:t>www.reproductivefacts.org</a:t>
            </a:r>
            <a:r>
              <a:rPr lang="en-US" sz="1200" i="0" kern="1200" baseline="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baseline="0" dirty="0" smtClean="0">
                <a:solidFill>
                  <a:schemeClr val="tx1"/>
                </a:solidFill>
                <a:effectLst/>
                <a:latin typeface="+mn-lt"/>
                <a:ea typeface="+mn-ea"/>
                <a:cs typeface="+mn-cs"/>
              </a:rPr>
              <a:t>Research Article: </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Verberg</a:t>
            </a:r>
            <a:r>
              <a:rPr lang="en-US" sz="1200" b="0" kern="1200" baseline="0" dirty="0" smtClean="0">
                <a:solidFill>
                  <a:schemeClr val="tx1"/>
                </a:solidFill>
                <a:effectLst/>
                <a:latin typeface="+mn-lt"/>
                <a:ea typeface="+mn-ea"/>
                <a:cs typeface="+mn-cs"/>
              </a:rPr>
              <a:t> M,F,G, et al, 2009. Mild ovarian </a:t>
            </a:r>
            <a:r>
              <a:rPr lang="en-US" sz="1200" b="0" kern="1200" baseline="0" dirty="0" err="1" smtClean="0">
                <a:solidFill>
                  <a:schemeClr val="tx1"/>
                </a:solidFill>
                <a:effectLst/>
                <a:latin typeface="+mn-lt"/>
                <a:ea typeface="+mn-ea"/>
                <a:cs typeface="+mn-cs"/>
              </a:rPr>
              <a:t>hyperstimulation</a:t>
            </a:r>
            <a:r>
              <a:rPr lang="en-US" sz="1200" b="0" kern="1200" baseline="0" dirty="0" smtClean="0">
                <a:solidFill>
                  <a:schemeClr val="tx1"/>
                </a:solidFill>
                <a:effectLst/>
                <a:latin typeface="+mn-lt"/>
                <a:ea typeface="+mn-ea"/>
                <a:cs typeface="+mn-cs"/>
              </a:rPr>
              <a:t> for IVF.  Reproduction Update. 15 (1):13-28. http://</a:t>
            </a:r>
            <a:r>
              <a:rPr lang="en-US" sz="1200" b="0" kern="1200" baseline="0" dirty="0" err="1" smtClean="0">
                <a:solidFill>
                  <a:schemeClr val="tx1"/>
                </a:solidFill>
                <a:effectLst/>
                <a:latin typeface="+mn-lt"/>
                <a:ea typeface="+mn-ea"/>
                <a:cs typeface="+mn-cs"/>
              </a:rPr>
              <a:t>humupd.oxfordjournals.org</a:t>
            </a:r>
            <a:r>
              <a:rPr lang="en-US" sz="1200" b="0" kern="1200" baseline="0" dirty="0" smtClean="0">
                <a:solidFill>
                  <a:schemeClr val="tx1"/>
                </a:solidFill>
                <a:effectLst/>
                <a:latin typeface="+mn-lt"/>
                <a:ea typeface="+mn-ea"/>
                <a:cs typeface="+mn-cs"/>
              </a:rPr>
              <a:t>/content/15/1/13.full.pdf+html </a:t>
            </a:r>
            <a:endParaRPr lang="en-US" sz="1200" b="1" kern="1200" baseline="0" dirty="0" smtClean="0">
              <a:solidFill>
                <a:schemeClr val="tx1"/>
              </a:solidFill>
              <a:effectLst/>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endParaRPr lang="en-US" sz="1200" i="0" kern="1200" baseline="0" dirty="0" smtClean="0">
              <a:solidFill>
                <a:schemeClr val="tx1"/>
              </a:solidFill>
              <a:effectLst/>
              <a:latin typeface="+mn-lt"/>
              <a:ea typeface="+mn-ea"/>
              <a:cs typeface="+mn-cs"/>
            </a:endParaRP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endParaRPr lang="en-US" sz="1200" i="0" kern="1200" dirty="0" smtClean="0">
              <a:solidFill>
                <a:schemeClr val="tx1"/>
              </a:solidFill>
              <a:effectLst/>
              <a:latin typeface="+mn-lt"/>
              <a:ea typeface="+mn-ea"/>
              <a:cs typeface="+mn-cs"/>
            </a:endParaRPr>
          </a:p>
          <a:p>
            <a:endParaRPr lang="en-US" b="1" baseline="0" dirty="0" smtClean="0"/>
          </a:p>
          <a:p>
            <a:endParaRPr lang="en-US" b="1" dirty="0"/>
          </a:p>
        </p:txBody>
      </p:sp>
      <p:sp>
        <p:nvSpPr>
          <p:cNvPr id="4" name="Slide Number Placeholder 3"/>
          <p:cNvSpPr>
            <a:spLocks noGrp="1"/>
          </p:cNvSpPr>
          <p:nvPr>
            <p:ph type="sldNum" sz="quarter" idx="10"/>
          </p:nvPr>
        </p:nvSpPr>
        <p:spPr/>
        <p:txBody>
          <a:bodyPr/>
          <a:lstStyle/>
          <a:p>
            <a:fld id="{A9E9048C-208F-4746-9DB9-A027717C0AD6}" type="slidenum">
              <a:rPr lang="en-US" smtClean="0"/>
              <a:t>3</a:t>
            </a:fld>
            <a:endParaRPr lang="en-US"/>
          </a:p>
        </p:txBody>
      </p:sp>
    </p:spTree>
    <p:extLst>
      <p:ext uri="{BB962C8B-B14F-4D97-AF65-F5344CB8AC3E}">
        <p14:creationId xmlns:p14="http://schemas.microsoft.com/office/powerpoint/2010/main" val="1165548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Controlled </a:t>
            </a:r>
            <a:r>
              <a:rPr lang="en-US" baseline="0" dirty="0" smtClean="0"/>
              <a:t>ovarian </a:t>
            </a:r>
            <a:r>
              <a:rPr lang="en-US" dirty="0" smtClean="0"/>
              <a:t>stimulation</a:t>
            </a:r>
            <a:r>
              <a:rPr lang="en-US" baseline="0" dirty="0" smtClean="0"/>
              <a:t> </a:t>
            </a:r>
            <a:r>
              <a:rPr lang="en-US" sz="1200" kern="1200" dirty="0" smtClean="0">
                <a:solidFill>
                  <a:schemeClr val="tx1"/>
                </a:solidFill>
                <a:effectLst/>
                <a:latin typeface="+mn-lt"/>
                <a:ea typeface="+mn-ea"/>
                <a:cs typeface="+mn-cs"/>
              </a:rPr>
              <a:t>refers to the specific sequence of hormones that are injected into the oocyte provider to promote the maturation of </a:t>
            </a:r>
            <a:r>
              <a:rPr lang="en-US" sz="1200" kern="1200" baseline="0" dirty="0" smtClean="0">
                <a:solidFill>
                  <a:schemeClr val="tx1"/>
                </a:solidFill>
                <a:effectLst/>
                <a:latin typeface="+mn-lt"/>
                <a:ea typeface="+mn-ea"/>
                <a:cs typeface="+mn-cs"/>
              </a:rPr>
              <a:t> oocytes. In the process the </a:t>
            </a:r>
            <a:r>
              <a:rPr lang="en-US" baseline="0" dirty="0" smtClean="0"/>
              <a:t>egg provider’s endogenous or natural cycle of hormone is halted and reset in an effort to prepare the body for the injection of stimulatory hormone to induce the maturation of multiple oocytes (eggs). Upon injection with exogenous hormone (in blue) the body’s natural hormone feedback cycle is triggered and the fertility specialist halts the process once again to collect the mature oocytes via surgery before they are released into the fallopian tubes</a:t>
            </a:r>
            <a:r>
              <a:rPr lang="en-US" sz="1200" kern="1200" dirty="0" smtClean="0">
                <a:solidFill>
                  <a:schemeClr val="tx1"/>
                </a:solidFill>
                <a:effectLst/>
                <a:latin typeface="+mn-lt"/>
                <a:ea typeface="+mn-ea"/>
                <a:cs typeface="+mn-cs"/>
              </a:rPr>
              <a:t>. The surgery require a puncture through the uterus and the ovary</a:t>
            </a:r>
            <a:r>
              <a:rPr lang="en-US" sz="1200" kern="1200" baseline="0" dirty="0" smtClean="0">
                <a:solidFill>
                  <a:schemeClr val="tx1"/>
                </a:solidFill>
                <a:effectLst/>
                <a:latin typeface="+mn-lt"/>
                <a:ea typeface="+mn-ea"/>
                <a:cs typeface="+mn-cs"/>
              </a:rPr>
              <a:t> to access the mature oocytes. </a:t>
            </a:r>
            <a:r>
              <a:rPr lang="en-US" sz="1200" kern="1200" dirty="0" smtClean="0">
                <a:solidFill>
                  <a:schemeClr val="tx1"/>
                </a:solidFill>
                <a:effectLst/>
                <a:latin typeface="+mn-lt"/>
                <a:ea typeface="+mn-ea"/>
                <a:cs typeface="+mn-cs"/>
              </a:rPr>
              <a:t>Although 100,000 annual IVF cycles take place in the US, the procedure is considered experimental, as there have been no clinical trials nor FDA approval. The federal government does not regulate the IVF industry. Instead, professional societies self-regulate by publishing guidelines based on research and experience (SART,2013).</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Because exogenous hormone exposure varies, with some oocyte providers experiencing super-ovulation producing large numbers of oocytes, and some experiencing short-term or long-term adverse side effects, the entire process should be monitored to ensure the health of the oocyte provider and the production of viable oocytes. Once a significant number of mature oocytes are collected, they must be fertilized to produce embryos suitable for uterine transfer. </a:t>
            </a:r>
          </a:p>
          <a:p>
            <a:endParaRPr lang="en-US" baseline="0" dirty="0" smtClean="0"/>
          </a:p>
          <a:p>
            <a:endParaRPr lang="en-US" baseline="0" dirty="0" smtClean="0"/>
          </a:p>
          <a:p>
            <a:r>
              <a:rPr lang="en-US" b="1" baseline="0" dirty="0" smtClean="0"/>
              <a:t>References:</a:t>
            </a:r>
          </a:p>
          <a:p>
            <a:endParaRPr lang="en-US" b="1" baseline="0" dirty="0" smtClean="0"/>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IVF SCR Review Article: </a:t>
            </a:r>
            <a:r>
              <a:rPr lang="en-US" sz="1200" kern="1200" dirty="0" err="1" smtClean="0">
                <a:solidFill>
                  <a:schemeClr val="tx1"/>
                </a:solidFill>
                <a:effectLst/>
                <a:latin typeface="+mn-lt"/>
                <a:ea typeface="+mn-ea"/>
                <a:cs typeface="+mn-cs"/>
              </a:rPr>
              <a:t>Keissling</a:t>
            </a:r>
            <a:r>
              <a:rPr lang="en-US" sz="1200" kern="1200" dirty="0" smtClean="0">
                <a:solidFill>
                  <a:schemeClr val="tx1"/>
                </a:solidFill>
                <a:effectLst/>
                <a:latin typeface="+mn-lt"/>
                <a:ea typeface="+mn-ea"/>
                <a:cs typeface="+mn-cs"/>
              </a:rPr>
              <a:t>, A. Oct 2007. Human Eggs: The Need, The Risks, The Politics. </a:t>
            </a:r>
            <a:r>
              <a:rPr lang="en-US" sz="1200" kern="1200" dirty="0" err="1" smtClean="0">
                <a:solidFill>
                  <a:schemeClr val="tx1"/>
                </a:solidFill>
                <a:effectLst/>
                <a:latin typeface="+mn-lt"/>
                <a:ea typeface="+mn-ea"/>
                <a:cs typeface="+mn-cs"/>
              </a:rPr>
              <a:t>Burrill</a:t>
            </a:r>
            <a:r>
              <a:rPr lang="en-US" sz="1200" kern="1200" dirty="0" smtClean="0">
                <a:solidFill>
                  <a:schemeClr val="tx1"/>
                </a:solidFill>
                <a:effectLst/>
                <a:latin typeface="+mn-lt"/>
                <a:ea typeface="+mn-ea"/>
                <a:cs typeface="+mn-cs"/>
              </a:rPr>
              <a:t> Stem Cell Report. 38-45.  </a:t>
            </a:r>
            <a:r>
              <a:rPr lang="en-US" sz="1200" i="1" kern="1200" dirty="0" smtClean="0">
                <a:solidFill>
                  <a:schemeClr val="tx1"/>
                </a:solidFill>
                <a:effectLst/>
                <a:latin typeface="+mn-lt"/>
                <a:ea typeface="+mn-ea"/>
                <a:cs typeface="+mn-cs"/>
              </a:rPr>
              <a:t>This article is good for biology students who can make connections to the cell cycle and reproductive biology.</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i="0" kern="1200" baseline="0" dirty="0" smtClean="0">
                <a:solidFill>
                  <a:schemeClr val="tx1"/>
                </a:solidFill>
                <a:effectLst/>
                <a:latin typeface="+mn-lt"/>
                <a:ea typeface="+mn-ea"/>
                <a:cs typeface="+mn-cs"/>
              </a:rPr>
              <a:t>Website: </a:t>
            </a:r>
            <a:r>
              <a:rPr lang="en-US" sz="1200" i="0" kern="1200" baseline="0" dirty="0" smtClean="0">
                <a:solidFill>
                  <a:schemeClr val="tx1"/>
                </a:solidFill>
                <a:effectLst/>
                <a:latin typeface="+mn-lt"/>
                <a:ea typeface="+mn-ea"/>
                <a:cs typeface="+mn-cs"/>
              </a:rPr>
              <a:t>Society for Assisted Reproductive Technology. http://</a:t>
            </a:r>
            <a:r>
              <a:rPr lang="en-US" sz="1200" i="0" kern="1200" baseline="0" dirty="0" err="1" smtClean="0">
                <a:solidFill>
                  <a:schemeClr val="tx1"/>
                </a:solidFill>
                <a:effectLst/>
                <a:latin typeface="+mn-lt"/>
                <a:ea typeface="+mn-ea"/>
                <a:cs typeface="+mn-cs"/>
              </a:rPr>
              <a:t>www.sart.org</a:t>
            </a:r>
            <a:r>
              <a:rPr lang="en-US" sz="1200" i="0" kern="1200" baseline="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i="0" kern="1200" baseline="0" dirty="0" smtClean="0">
                <a:solidFill>
                  <a:schemeClr val="tx1"/>
                </a:solidFill>
                <a:effectLst/>
                <a:latin typeface="+mn-lt"/>
                <a:ea typeface="+mn-ea"/>
                <a:cs typeface="+mn-cs"/>
              </a:rPr>
              <a:t>Website: </a:t>
            </a:r>
            <a:r>
              <a:rPr lang="en-US" sz="1200" i="0" kern="1200" baseline="0" dirty="0" smtClean="0">
                <a:solidFill>
                  <a:schemeClr val="tx1"/>
                </a:solidFill>
                <a:effectLst/>
                <a:latin typeface="+mn-lt"/>
                <a:ea typeface="+mn-ea"/>
                <a:cs typeface="+mn-cs"/>
              </a:rPr>
              <a:t>American Society of Reproductive Medicine. http://</a:t>
            </a:r>
            <a:r>
              <a:rPr lang="en-US" sz="1200" i="0" kern="1200" baseline="0" dirty="0" err="1" smtClean="0">
                <a:solidFill>
                  <a:schemeClr val="tx1"/>
                </a:solidFill>
                <a:effectLst/>
                <a:latin typeface="+mn-lt"/>
                <a:ea typeface="+mn-ea"/>
                <a:cs typeface="+mn-cs"/>
              </a:rPr>
              <a:t>www.reproductivefacts.org</a:t>
            </a:r>
            <a:r>
              <a:rPr lang="en-US" sz="1200" i="0" kern="1200" baseline="0" dirty="0" smtClean="0">
                <a:solidFill>
                  <a:schemeClr val="tx1"/>
                </a:solidFill>
                <a:effectLst/>
                <a:latin typeface="+mn-lt"/>
                <a:ea typeface="+mn-ea"/>
                <a:cs typeface="+mn-cs"/>
              </a:rPr>
              <a:t>/ </a:t>
            </a:r>
            <a:endParaRPr lang="en-US" sz="1200" i="0" kern="1200" dirty="0" smtClean="0">
              <a:solidFill>
                <a:schemeClr val="tx1"/>
              </a:solidFill>
              <a:effectLst/>
              <a:latin typeface="+mn-lt"/>
              <a:ea typeface="+mn-ea"/>
              <a:cs typeface="+mn-cs"/>
            </a:endParaRPr>
          </a:p>
          <a:p>
            <a:endParaRPr lang="en-US" b="1" baseline="0" dirty="0" smtClean="0"/>
          </a:p>
          <a:p>
            <a:endParaRPr lang="en-US" b="1" dirty="0" smtClean="0"/>
          </a:p>
          <a:p>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4</a:t>
            </a:fld>
            <a:endParaRPr lang="en-US"/>
          </a:p>
        </p:txBody>
      </p:sp>
    </p:spTree>
    <p:extLst>
      <p:ext uri="{BB962C8B-B14F-4D97-AF65-F5344CB8AC3E}">
        <p14:creationId xmlns:p14="http://schemas.microsoft.com/office/powerpoint/2010/main" val="3865587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Lisa </a:t>
            </a:r>
            <a:r>
              <a:rPr lang="en-US" sz="1200" kern="1200" dirty="0" err="1" smtClean="0">
                <a:solidFill>
                  <a:schemeClr val="tx1"/>
                </a:solidFill>
                <a:effectLst/>
                <a:latin typeface="+mn-lt"/>
                <a:ea typeface="+mn-ea"/>
                <a:cs typeface="+mn-cs"/>
              </a:rPr>
              <a:t>Ikemoto</a:t>
            </a:r>
            <a:r>
              <a:rPr lang="en-US" sz="1200" kern="1200" dirty="0" smtClean="0">
                <a:solidFill>
                  <a:schemeClr val="tx1"/>
                </a:solidFill>
                <a:effectLst/>
                <a:latin typeface="+mn-lt"/>
                <a:ea typeface="+mn-ea"/>
                <a:cs typeface="+mn-cs"/>
              </a:rPr>
              <a:t>, bioethicist, lawyer, and a director of the </a:t>
            </a:r>
            <a:r>
              <a:rPr lang="en-US" sz="1200" b="1" kern="1200" dirty="0" smtClean="0">
                <a:solidFill>
                  <a:schemeClr val="tx1"/>
                </a:solidFill>
                <a:effectLst/>
                <a:latin typeface="+mn-lt"/>
                <a:ea typeface="+mn-ea"/>
                <a:cs typeface="+mn-cs"/>
              </a:rPr>
              <a:t>Reproductive Health Technologies Project,</a:t>
            </a:r>
            <a:r>
              <a:rPr lang="en-US" sz="1200" kern="1200" dirty="0" smtClean="0">
                <a:solidFill>
                  <a:schemeClr val="tx1"/>
                </a:solidFill>
                <a:effectLst/>
                <a:latin typeface="+mn-lt"/>
                <a:ea typeface="+mn-ea"/>
                <a:cs typeface="+mn-cs"/>
              </a:rPr>
              <a:t> argues </a:t>
            </a:r>
            <a:r>
              <a:rPr lang="en-US" sz="1200" kern="1200" dirty="0" smtClean="0">
                <a:solidFill>
                  <a:schemeClr val="tx1"/>
                </a:solidFill>
                <a:effectLst/>
                <a:latin typeface="+mn-lt"/>
                <a:ea typeface="+mn-ea"/>
                <a:cs typeface="+mn-cs"/>
              </a:rPr>
              <a:t>in</a:t>
            </a:r>
            <a:r>
              <a:rPr lang="en-US" sz="1200" kern="1200" baseline="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hlinkClick r:id="rId3"/>
              </a:rPr>
              <a:t>“</a:t>
            </a:r>
            <a:r>
              <a:rPr lang="en-US" sz="1200" u="sng" kern="1200" dirty="0" smtClean="0">
                <a:solidFill>
                  <a:schemeClr val="tx1"/>
                </a:solidFill>
                <a:effectLst/>
                <a:latin typeface="+mn-lt"/>
                <a:ea typeface="+mn-ea"/>
                <a:cs typeface="+mn-cs"/>
                <a:hlinkClick r:id="rId3"/>
              </a:rPr>
              <a:t>Eggs </a:t>
            </a:r>
            <a:r>
              <a:rPr lang="en-US" sz="1200" u="sng" kern="1200" dirty="0" smtClean="0">
                <a:solidFill>
                  <a:schemeClr val="tx1"/>
                </a:solidFill>
                <a:effectLst/>
                <a:latin typeface="+mn-lt"/>
                <a:ea typeface="+mn-ea"/>
                <a:cs typeface="+mn-cs"/>
                <a:hlinkClick r:id="rId3"/>
              </a:rPr>
              <a:t>as Capital: Human Egg Procurement in the Fertility Industry and the Stem Cell Research Enterprise</a:t>
            </a:r>
            <a:r>
              <a:rPr lang="en-US" sz="1200" kern="1200" dirty="0" smtClean="0">
                <a:solidFill>
                  <a:schemeClr val="tx1"/>
                </a:solidFill>
                <a:effectLst/>
                <a:latin typeface="+mn-lt"/>
                <a:ea typeface="+mn-ea"/>
                <a:cs typeface="+mn-cs"/>
              </a:rPr>
              <a:t>” that the assisted</a:t>
            </a:r>
            <a:r>
              <a:rPr lang="en-US" sz="1200" kern="1200" baseline="0" dirty="0" smtClean="0">
                <a:solidFill>
                  <a:schemeClr val="tx1"/>
                </a:solidFill>
                <a:effectLst/>
                <a:latin typeface="+mn-lt"/>
                <a:ea typeface="+mn-ea"/>
                <a:cs typeface="+mn-cs"/>
              </a:rPr>
              <a:t> reproductive </a:t>
            </a:r>
            <a:r>
              <a:rPr lang="en-US" sz="1200" kern="1200" dirty="0" smtClean="0">
                <a:solidFill>
                  <a:schemeClr val="tx1"/>
                </a:solidFill>
                <a:effectLst/>
                <a:latin typeface="+mn-lt"/>
                <a:ea typeface="+mn-ea"/>
                <a:cs typeface="+mn-cs"/>
              </a:rPr>
              <a:t>industry and the stem cell research (SCR) field are dependent on one another (</a:t>
            </a:r>
            <a:r>
              <a:rPr lang="en-US" sz="1200" u="sng" kern="1200" dirty="0" smtClean="0">
                <a:solidFill>
                  <a:schemeClr val="tx1"/>
                </a:solidFill>
                <a:effectLst/>
                <a:latin typeface="+mn-lt"/>
                <a:ea typeface="+mn-ea"/>
                <a:cs typeface="+mn-cs"/>
                <a:hlinkClick r:id="rId3"/>
              </a:rPr>
              <a:t>Ikemoto, 2009</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Ikemoto</a:t>
            </a:r>
            <a:r>
              <a:rPr lang="en-US" sz="1200" kern="1200" dirty="0" smtClean="0">
                <a:solidFill>
                  <a:schemeClr val="tx1"/>
                </a:solidFill>
                <a:effectLst/>
                <a:latin typeface="+mn-lt"/>
                <a:ea typeface="+mn-ea"/>
                <a:cs typeface="+mn-cs"/>
              </a:rPr>
              <a:t> traces the effects of a neoliberal economy on these two evolving fields, each of which requires eggs and embryos and thus results in inextricably linked practices that require continued investment in technology innovation-especially</a:t>
            </a:r>
            <a:r>
              <a:rPr lang="en-US" sz="1200" kern="1200" baseline="0" dirty="0" smtClean="0">
                <a:solidFill>
                  <a:schemeClr val="tx1"/>
                </a:solidFill>
                <a:effectLst/>
                <a:latin typeface="+mn-lt"/>
                <a:ea typeface="+mn-ea"/>
                <a:cs typeface="+mn-cs"/>
              </a:rPr>
              <a:t> in the case of collecting extra eggs and creating extra embryos. </a:t>
            </a:r>
            <a:endParaRPr lang="en-US" sz="1200" kern="1200" dirty="0" smtClean="0">
              <a:solidFill>
                <a:schemeClr val="tx1"/>
              </a:solidFill>
              <a:effectLst/>
              <a:latin typeface="+mn-lt"/>
              <a:ea typeface="+mn-ea"/>
              <a:cs typeface="+mn-cs"/>
            </a:endParaRPr>
          </a:p>
          <a:p>
            <a:endParaRPr lang="en-US" sz="1200" b="0" kern="1200" baseline="0" dirty="0" smtClean="0">
              <a:solidFill>
                <a:schemeClr val="tx1"/>
              </a:solidFill>
              <a:effectLst/>
              <a:latin typeface="+mn-lt"/>
              <a:ea typeface="+mn-ea"/>
              <a:cs typeface="+mn-cs"/>
            </a:endParaRPr>
          </a:p>
          <a:p>
            <a:r>
              <a:rPr lang="en-US" b="0" baseline="0" dirty="0" smtClean="0"/>
              <a:t>Edwards and Steptoe worked out the protocols for IVF despite the ability to secure federal funding. Using private  funds their work resulted in the birth of the first IVF baby Louis Brown in 1978; the result of 250 attempts. Similarly in the US, Howard Jones, the physician who also contributed to the first human cell line (</a:t>
            </a:r>
            <a:r>
              <a:rPr lang="en-US" b="0" baseline="0" dirty="0" err="1" smtClean="0"/>
              <a:t>HeLa</a:t>
            </a:r>
            <a:r>
              <a:rPr lang="en-US" b="0" baseline="0" dirty="0" smtClean="0"/>
              <a:t>) by removing a cervical biopsy from Henrietta Lacks, alongside his wife, utilized IVF giving rise to the birth of the first baby in the US, Elizabeth Carr in 1981 utilizing an ovarian hormone </a:t>
            </a:r>
            <a:r>
              <a:rPr lang="en-US" b="0" baseline="0" dirty="0" err="1" smtClean="0"/>
              <a:t>hyperstimulation</a:t>
            </a:r>
            <a:r>
              <a:rPr lang="en-US" b="0" baseline="0" dirty="0" smtClean="0"/>
              <a:t> protocol. To date, IVF has been used to create 4 million babies, or 1-2% of all pregnancies worldwide. </a:t>
            </a:r>
            <a:r>
              <a:rPr lang="en-US" sz="1200" kern="1200" dirty="0" smtClean="0">
                <a:solidFill>
                  <a:schemeClr val="tx1"/>
                </a:solidFill>
                <a:effectLst/>
                <a:latin typeface="+mn-lt"/>
                <a:ea typeface="+mn-ea"/>
                <a:cs typeface="+mn-cs"/>
              </a:rPr>
              <a:t>Although 100,000 annual IVF cycles take place in the US, the procedure is considered experimental, as there have been no clinical trials nor FDA approval. The federal government does not regulate the IVF industry. Instead, professional societies self-regulate by publishing guidelines based on research and experience.</a:t>
            </a:r>
            <a:r>
              <a:rPr lang="en-US" sz="1200" kern="1200" baseline="0" dirty="0" smtClean="0">
                <a:solidFill>
                  <a:schemeClr val="tx1"/>
                </a:solidFill>
                <a:effectLst/>
                <a:latin typeface="+mn-lt"/>
                <a:ea typeface="+mn-ea"/>
                <a:cs typeface="+mn-cs"/>
              </a:rPr>
              <a:t> </a:t>
            </a:r>
            <a:r>
              <a:rPr lang="en-US" b="0" baseline="0" dirty="0" smtClean="0"/>
              <a:t>There are concerns regarding the hormone stimulation and potential difference in reprogramming events in the first five days of life, thus, a move to reduce hormone exposure,  and the use of mild stimulation protocols are steps towards balancing benefits and risks.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is noteworthy that IVF emerged within the backdrop of acceptance for social policy regarding reproductive choice, after the landmark US Supreme Court decision of Roe v. Wade in 1973 (</a:t>
            </a:r>
            <a:r>
              <a:rPr lang="en-US" sz="1200" u="sng" kern="1200" dirty="0" smtClean="0">
                <a:solidFill>
                  <a:schemeClr val="tx1"/>
                </a:solidFill>
                <a:effectLst/>
                <a:latin typeface="+mn-lt"/>
                <a:ea typeface="+mn-ea"/>
                <a:cs typeface="+mn-cs"/>
                <a:hlinkClick r:id="rId4"/>
              </a:rPr>
              <a:t>Lawnix, 2008</a:t>
            </a:r>
            <a:r>
              <a:rPr lang="en-US" sz="1200" kern="1200" dirty="0" smtClean="0">
                <a:solidFill>
                  <a:schemeClr val="tx1"/>
                </a:solidFill>
                <a:effectLst/>
                <a:latin typeface="+mn-lt"/>
                <a:ea typeface="+mn-ea"/>
                <a:cs typeface="+mn-cs"/>
              </a:rPr>
              <a:t>). IVF as a reproductive choice has moved beyond those experiencing infertility to mature into an industry, offering reproductive choices not only to those who may be fertile, but individuals interested in screening</a:t>
            </a:r>
            <a:r>
              <a:rPr lang="en-US" sz="1200" kern="1200" baseline="0" dirty="0" smtClean="0">
                <a:solidFill>
                  <a:schemeClr val="tx1"/>
                </a:solidFill>
                <a:effectLst/>
                <a:latin typeface="+mn-lt"/>
                <a:ea typeface="+mn-ea"/>
                <a:cs typeface="+mn-cs"/>
              </a:rPr>
              <a:t> out genetic susceptibility for disease, individuals who are homosexuals, and  those who choose to delay child-bearing and utilize social egg freezing. It is also of note that in the early years  of IVF the egg donor and IVF embryo recipient were one in the same, while today a third party market of egg providers continues to grow and the emergence of egg sharing practice and policies is also seen. Egg sharing allows those seeking  IVF for themselves to do so at a reduced cost if they are willing to share their eggs with the fertility center or stem cell researchers. </a:t>
            </a:r>
            <a:r>
              <a:rPr lang="en-US" sz="1200" kern="1200" dirty="0" err="1" smtClean="0">
                <a:solidFill>
                  <a:schemeClr val="tx1"/>
                </a:solidFill>
                <a:effectLst/>
                <a:latin typeface="+mn-lt"/>
                <a:ea typeface="+mn-ea"/>
                <a:cs typeface="+mn-cs"/>
              </a:rPr>
              <a:t>Yeonbo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Jeong’s</a:t>
            </a:r>
            <a:r>
              <a:rPr lang="en-US" sz="1200" kern="1200" dirty="0" smtClean="0">
                <a:solidFill>
                  <a:schemeClr val="tx1"/>
                </a:solidFill>
                <a:effectLst/>
                <a:latin typeface="+mn-lt"/>
                <a:ea typeface="+mn-ea"/>
                <a:cs typeface="+mn-cs"/>
              </a:rPr>
              <a:t> research on “making leftovers” in South Korea reveals that in this context fertility clinicians are the ones who are able to “choose” how oocytes will be procured, which oocytes will be used for IVF to achieve pregnancy and which will be fertilized to provide embryos for stem cell research. Her data indicate that the choices that are being made are not always in the interests of the egg provider or the parent seeking reproductive technology. Because there are no restrictions on superovulation in South Korea, as many as </a:t>
            </a:r>
            <a:r>
              <a:rPr lang="en-US" sz="1200" u="sng" kern="1200" dirty="0" smtClean="0">
                <a:solidFill>
                  <a:schemeClr val="tx1"/>
                </a:solidFill>
                <a:effectLst/>
                <a:latin typeface="+mn-lt"/>
                <a:ea typeface="+mn-ea"/>
                <a:cs typeface="+mn-cs"/>
              </a:rPr>
              <a:t>75</a:t>
            </a:r>
            <a:r>
              <a:rPr lang="en-US" sz="1200" kern="1200" dirty="0" smtClean="0">
                <a:solidFill>
                  <a:schemeClr val="tx1"/>
                </a:solidFill>
                <a:effectLst/>
                <a:latin typeface="+mn-lt"/>
                <a:ea typeface="+mn-ea"/>
                <a:cs typeface="+mn-cs"/>
              </a:rPr>
              <a:t> eggs can be retrieved from a single person, and more than half of good-quality oocytes are used for research as opposed to IVF for pregnancy. When asked how these decisions were made, clinicians pointed to the fact that because more than one embryo is transferred to achieve pregnancy and the efficiency of SCNT is low, the more robust oocytes would better serve society if given to SCR (</a:t>
            </a:r>
            <a:r>
              <a:rPr lang="en-US" sz="1200" u="sng" kern="1200" dirty="0" smtClean="0">
                <a:solidFill>
                  <a:schemeClr val="tx1"/>
                </a:solidFill>
                <a:effectLst/>
                <a:latin typeface="+mn-lt"/>
                <a:ea typeface="+mn-ea"/>
                <a:cs typeface="+mn-cs"/>
                <a:hlinkClick r:id="rId5"/>
              </a:rPr>
              <a:t>Jeong, 2012</a:t>
            </a:r>
            <a:r>
              <a:rPr lang="en-US" sz="1200" u="sng" kern="1200" dirty="0" smtClean="0">
                <a:solidFill>
                  <a:schemeClr val="tx1"/>
                </a:solidFill>
                <a:effectLst/>
                <a:latin typeface="+mn-lt"/>
                <a:ea typeface="+mn-ea"/>
                <a:cs typeface="+mn-cs"/>
              </a:rPr>
              <a:t>)</a:t>
            </a:r>
            <a:r>
              <a:rPr lang="en-US" dirty="0" smtClean="0">
                <a:effectLst/>
              </a:rPr>
              <a:t> </a:t>
            </a:r>
            <a:endParaRPr lang="en-US" b="0" dirty="0" smtClean="0"/>
          </a:p>
          <a:p>
            <a:endParaRPr lang="en-US" b="1" dirty="0" smtClean="0"/>
          </a:p>
          <a:p>
            <a:r>
              <a:rPr lang="en-US" b="1" dirty="0" smtClean="0"/>
              <a:t>References:</a:t>
            </a:r>
          </a:p>
          <a:p>
            <a:endParaRPr lang="en-US" dirty="0" smtClean="0"/>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Video</a:t>
            </a:r>
            <a:r>
              <a:rPr lang="en-US" sz="1200" b="0" kern="1200" dirty="0" smtClean="0">
                <a:solidFill>
                  <a:schemeClr val="tx1"/>
                </a:solidFill>
                <a:effectLst/>
                <a:latin typeface="+mn-lt"/>
                <a:ea typeface="+mn-ea"/>
                <a:cs typeface="+mn-cs"/>
              </a:rPr>
              <a:t>: Oct 4, 2010</a:t>
            </a:r>
            <a:r>
              <a:rPr lang="en-US" sz="1200" b="1"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PBSnewsHour</a:t>
            </a:r>
            <a:r>
              <a:rPr lang="en-US" sz="1200" b="0" kern="1200" dirty="0" smtClean="0">
                <a:solidFill>
                  <a:schemeClr val="tx1"/>
                </a:solidFill>
                <a:effectLst/>
                <a:latin typeface="+mn-lt"/>
                <a:ea typeface="+mn-ea"/>
                <a:cs typeface="+mn-cs"/>
              </a:rPr>
              <a:t>. In Vitro</a:t>
            </a:r>
            <a:r>
              <a:rPr lang="en-US" sz="1200" b="0" kern="1200" baseline="0" dirty="0" smtClean="0">
                <a:solidFill>
                  <a:schemeClr val="tx1"/>
                </a:solidFill>
                <a:effectLst/>
                <a:latin typeface="+mn-lt"/>
                <a:ea typeface="+mn-ea"/>
                <a:cs typeface="+mn-cs"/>
              </a:rPr>
              <a:t> Fertilization Pioneer, Robert Edwards Awarded Nobel. http://</a:t>
            </a:r>
            <a:r>
              <a:rPr lang="en-US" sz="1200" b="0" kern="1200" baseline="0" dirty="0" err="1" smtClean="0">
                <a:solidFill>
                  <a:schemeClr val="tx1"/>
                </a:solidFill>
                <a:effectLst/>
                <a:latin typeface="+mn-lt"/>
                <a:ea typeface="+mn-ea"/>
                <a:cs typeface="+mn-cs"/>
              </a:rPr>
              <a:t>www.youtube.com</a:t>
            </a:r>
            <a:r>
              <a:rPr lang="en-US" sz="1200" b="0" kern="1200" baseline="0" dirty="0" smtClean="0">
                <a:solidFill>
                  <a:schemeClr val="tx1"/>
                </a:solidFill>
                <a:effectLst/>
                <a:latin typeface="+mn-lt"/>
                <a:ea typeface="+mn-ea"/>
                <a:cs typeface="+mn-cs"/>
              </a:rPr>
              <a:t>/</a:t>
            </a:r>
            <a:r>
              <a:rPr lang="en-US" sz="1200" b="0" kern="1200" baseline="0" dirty="0" err="1" smtClean="0">
                <a:solidFill>
                  <a:schemeClr val="tx1"/>
                </a:solidFill>
                <a:effectLst/>
                <a:latin typeface="+mn-lt"/>
                <a:ea typeface="+mn-ea"/>
                <a:cs typeface="+mn-cs"/>
              </a:rPr>
              <a:t>watch?v</a:t>
            </a:r>
            <a:r>
              <a:rPr lang="en-US" sz="1200" b="0" kern="1200" baseline="0" dirty="0" smtClean="0">
                <a:solidFill>
                  <a:schemeClr val="tx1"/>
                </a:solidFill>
                <a:effectLst/>
                <a:latin typeface="+mn-lt"/>
                <a:ea typeface="+mn-ea"/>
                <a:cs typeface="+mn-cs"/>
              </a:rPr>
              <a:t>=Y706KOl-XRY (8:54”). Presents an overview of the lack of funding, opposition, and concern about using IVF for reproduction.  Contains images of Louise Brown the first IVF baby  and an interview with Dr. </a:t>
            </a:r>
            <a:r>
              <a:rPr lang="en-US" sz="1200" b="0" kern="1200" baseline="0" dirty="0" err="1" smtClean="0">
                <a:solidFill>
                  <a:schemeClr val="tx1"/>
                </a:solidFill>
                <a:effectLst/>
                <a:latin typeface="+mn-lt"/>
                <a:ea typeface="+mn-ea"/>
                <a:cs typeface="+mn-cs"/>
              </a:rPr>
              <a:t>Stillman</a:t>
            </a:r>
            <a:r>
              <a:rPr lang="en-US" sz="1200" b="0" kern="1200" baseline="0" dirty="0" smtClean="0">
                <a:solidFill>
                  <a:schemeClr val="tx1"/>
                </a:solidFill>
                <a:effectLst/>
                <a:latin typeface="+mn-lt"/>
                <a:ea typeface="+mn-ea"/>
                <a:cs typeface="+mn-cs"/>
              </a:rPr>
              <a:t>. Medical Director of the </a:t>
            </a:r>
            <a:r>
              <a:rPr lang="en-US" sz="1200" b="0" kern="1200" baseline="0" dirty="0" err="1" smtClean="0">
                <a:solidFill>
                  <a:schemeClr val="tx1"/>
                </a:solidFill>
                <a:effectLst/>
                <a:latin typeface="+mn-lt"/>
                <a:ea typeface="+mn-ea"/>
                <a:cs typeface="+mn-cs"/>
              </a:rPr>
              <a:t>ShadyGrove</a:t>
            </a:r>
            <a:r>
              <a:rPr lang="en-US" sz="1200" b="0" kern="1200" baseline="0" dirty="0" smtClean="0">
                <a:solidFill>
                  <a:schemeClr val="tx1"/>
                </a:solidFill>
                <a:effectLst/>
                <a:latin typeface="+mn-lt"/>
                <a:ea typeface="+mn-ea"/>
                <a:cs typeface="+mn-cs"/>
              </a:rPr>
              <a:t> Fertility Center.  </a:t>
            </a:r>
            <a:r>
              <a:rPr lang="en-US" sz="1200" b="0" kern="1200" baseline="0" dirty="0" smtClean="0">
                <a:solidFill>
                  <a:schemeClr val="tx1"/>
                </a:solidFill>
                <a:effectLst/>
                <a:latin typeface="+mn-lt"/>
                <a:ea typeface="+mn-ea"/>
                <a:cs typeface="+mn-cs"/>
              </a:rPr>
              <a:t>I</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Video</a:t>
            </a:r>
            <a:r>
              <a:rPr lang="en-US" sz="1200" b="1" kern="1200" dirty="0" smtClean="0">
                <a:solidFill>
                  <a:schemeClr val="tx1"/>
                </a:solidFill>
                <a:effectLst/>
                <a:latin typeface="+mn-lt"/>
                <a:ea typeface="+mn-ea"/>
                <a:cs typeface="+mn-cs"/>
              </a:rPr>
              <a:t>: </a:t>
            </a:r>
            <a:r>
              <a:rPr lang="en-US" sz="1200" b="0" i="0" u="none" strike="noStrike" kern="1200" baseline="0" dirty="0" smtClean="0">
                <a:solidFill>
                  <a:schemeClr val="tx1"/>
                </a:solidFill>
                <a:latin typeface="+mn-lt"/>
                <a:ea typeface="+mn-ea"/>
                <a:cs typeface="+mn-cs"/>
              </a:rPr>
              <a:t>March 9, 2009. Rep DeGette on MSNBC’s Hardball with Chris Matthews (11:34 min) https://</a:t>
            </a:r>
            <a:r>
              <a:rPr lang="en-US" sz="1200" b="0" i="0" u="none" strike="noStrike" kern="1200" baseline="0" dirty="0" err="1" smtClean="0">
                <a:solidFill>
                  <a:schemeClr val="tx1"/>
                </a:solidFill>
                <a:latin typeface="+mn-lt"/>
                <a:ea typeface="+mn-ea"/>
                <a:cs typeface="+mn-cs"/>
              </a:rPr>
              <a:t>www.youtube.com</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watch?v</a:t>
            </a:r>
            <a:r>
              <a:rPr lang="en-US" sz="1200" b="0" i="0" u="none" strike="noStrike" kern="1200" baseline="0" dirty="0" smtClean="0">
                <a:solidFill>
                  <a:schemeClr val="tx1"/>
                </a:solidFill>
                <a:latin typeface="+mn-lt"/>
                <a:ea typeface="+mn-ea"/>
                <a:cs typeface="+mn-cs"/>
              </a:rPr>
              <a:t>=JqviuL1X5Ho</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Video</a:t>
            </a:r>
            <a:r>
              <a:rPr lang="en-US" sz="1200" b="1"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Lahl,J</a:t>
            </a:r>
            <a:r>
              <a:rPr lang="en-US" sz="1200" b="0" kern="1200" dirty="0" smtClean="0">
                <a:solidFill>
                  <a:schemeClr val="tx1"/>
                </a:solidFill>
                <a:effectLst/>
                <a:latin typeface="+mn-lt"/>
                <a:ea typeface="+mn-ea"/>
                <a:cs typeface="+mn-cs"/>
              </a:rPr>
              <a:t>.</a:t>
            </a:r>
            <a:r>
              <a:rPr lang="en-US" sz="1200" b="0" kern="1200" baseline="0" dirty="0" smtClean="0">
                <a:solidFill>
                  <a:schemeClr val="tx1"/>
                </a:solidFill>
                <a:effectLst/>
                <a:latin typeface="+mn-lt"/>
                <a:ea typeface="+mn-ea"/>
                <a:cs typeface="+mn-cs"/>
              </a:rPr>
              <a:t> 2010. </a:t>
            </a:r>
            <a:r>
              <a:rPr lang="en-US" sz="1200" b="0" kern="1200" dirty="0" err="1" smtClean="0">
                <a:solidFill>
                  <a:schemeClr val="tx1"/>
                </a:solidFill>
                <a:effectLst/>
                <a:latin typeface="+mn-lt"/>
                <a:ea typeface="+mn-ea"/>
                <a:cs typeface="+mn-cs"/>
              </a:rPr>
              <a:t>Eggsploitation</a:t>
            </a:r>
            <a:r>
              <a:rPr lang="en-US" sz="1200" b="0" kern="1200" dirty="0" smtClean="0">
                <a:solidFill>
                  <a:schemeClr val="tx1"/>
                </a:solidFill>
                <a:effectLst/>
                <a:latin typeface="+mn-lt"/>
                <a:ea typeface="+mn-ea"/>
                <a:cs typeface="+mn-cs"/>
              </a:rPr>
              <a:t>.</a:t>
            </a:r>
            <a:r>
              <a:rPr lang="en-US" sz="1200" b="0" kern="1200" baseline="0" dirty="0" smtClean="0">
                <a:solidFill>
                  <a:schemeClr val="tx1"/>
                </a:solidFill>
                <a:effectLst/>
                <a:latin typeface="+mn-lt"/>
                <a:ea typeface="+mn-ea"/>
                <a:cs typeface="+mn-cs"/>
              </a:rPr>
              <a:t> Center for Bioethics and Culture. http://</a:t>
            </a:r>
            <a:r>
              <a:rPr lang="en-US" sz="1200" b="0" kern="1200" baseline="0" dirty="0" err="1" smtClean="0">
                <a:solidFill>
                  <a:schemeClr val="tx1"/>
                </a:solidFill>
                <a:effectLst/>
                <a:latin typeface="+mn-lt"/>
                <a:ea typeface="+mn-ea"/>
                <a:cs typeface="+mn-cs"/>
              </a:rPr>
              <a:t>www.eggsploitation.com</a:t>
            </a:r>
            <a:r>
              <a:rPr lang="en-US" sz="1200" b="0" kern="1200" baseline="0" dirty="0" smtClean="0">
                <a:solidFill>
                  <a:schemeClr val="tx1"/>
                </a:solidFill>
                <a:effectLst/>
                <a:latin typeface="+mn-lt"/>
                <a:ea typeface="+mn-ea"/>
                <a:cs typeface="+mn-cs"/>
              </a:rPr>
              <a:t> </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Chapter</a:t>
            </a:r>
            <a:r>
              <a:rPr lang="en-US" sz="1200" b="1" kern="1200" baseline="0" dirty="0" smtClean="0">
                <a:solidFill>
                  <a:schemeClr val="tx1"/>
                </a:solidFill>
                <a:effectLst/>
                <a:latin typeface="+mn-lt"/>
                <a:ea typeface="+mn-ea"/>
                <a:cs typeface="+mn-cs"/>
              </a:rPr>
              <a:t> in English:</a:t>
            </a:r>
            <a:r>
              <a:rPr lang="en-US" sz="1200" b="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Jeong</a:t>
            </a:r>
            <a:r>
              <a:rPr lang="en-US" sz="1200" kern="1200" dirty="0" smtClean="0">
                <a:solidFill>
                  <a:schemeClr val="tx1"/>
                </a:solidFill>
                <a:effectLst/>
                <a:latin typeface="+mn-lt"/>
                <a:ea typeface="+mn-ea"/>
                <a:cs typeface="+mn-cs"/>
              </a:rPr>
              <a:t>, Y. (Forthcoming in 2014). Making ‘leftover’: Ova and embryos from IVF clinics to stem cell research labs in  South Korea.</a:t>
            </a:r>
            <a:r>
              <a:rPr lang="en-US" sz="1200" i="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Asian Women. In Manuela </a:t>
            </a:r>
            <a:r>
              <a:rPr lang="en-US" sz="1200" kern="1200" dirty="0" err="1" smtClean="0">
                <a:solidFill>
                  <a:schemeClr val="tx1"/>
                </a:solidFill>
                <a:effectLst/>
                <a:latin typeface="+mn-lt"/>
                <a:ea typeface="+mn-ea"/>
                <a:cs typeface="+mn-cs"/>
              </a:rPr>
              <a:t>Perrotta</a:t>
            </a:r>
            <a:r>
              <a:rPr lang="en-US" sz="1200" kern="1200" dirty="0" smtClean="0">
                <a:solidFill>
                  <a:schemeClr val="tx1"/>
                </a:solidFill>
                <a:effectLst/>
                <a:latin typeface="+mn-lt"/>
                <a:ea typeface="+mn-ea"/>
                <a:cs typeface="+mn-cs"/>
              </a:rPr>
              <a:t> And Kristin </a:t>
            </a:r>
            <a:r>
              <a:rPr lang="en-US" sz="1200" kern="1200" dirty="0" err="1" smtClean="0">
                <a:solidFill>
                  <a:schemeClr val="tx1"/>
                </a:solidFill>
                <a:effectLst/>
                <a:latin typeface="+mn-lt"/>
                <a:ea typeface="+mn-ea"/>
                <a:cs typeface="+mn-cs"/>
              </a:rPr>
              <a:t>Spilker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eds</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Sliding Cells: The Making of </a:t>
            </a:r>
            <a:r>
              <a:rPr lang="en-US" sz="1200" i="1" kern="1200" dirty="0" err="1" smtClean="0">
                <a:solidFill>
                  <a:schemeClr val="tx1"/>
                </a:solidFill>
                <a:effectLst/>
                <a:latin typeface="+mn-lt"/>
                <a:ea typeface="+mn-ea"/>
                <a:cs typeface="+mn-cs"/>
              </a:rPr>
              <a:t>Biocultural</a:t>
            </a:r>
            <a:r>
              <a:rPr lang="en-US" sz="1200" i="1" kern="1200" dirty="0" smtClean="0">
                <a:solidFill>
                  <a:schemeClr val="tx1"/>
                </a:solidFill>
                <a:effectLst/>
                <a:latin typeface="+mn-lt"/>
                <a:ea typeface="+mn-ea"/>
                <a:cs typeface="+mn-cs"/>
              </a:rPr>
              <a:t> Objects in Reproductive Medicine</a:t>
            </a:r>
            <a:r>
              <a:rPr lang="en-US" sz="1200" kern="1200" dirty="0" smtClean="0">
                <a:solidFill>
                  <a:schemeClr val="tx1"/>
                </a:solidFill>
                <a:effectLst/>
                <a:latin typeface="+mn-lt"/>
                <a:ea typeface="+mn-ea"/>
                <a:cs typeface="+mn-cs"/>
              </a:rPr>
              <a:t>.</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Research Article in Korean/ abstract in English:</a:t>
            </a:r>
            <a:r>
              <a:rPr lang="en-US" sz="1200" b="1"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Jeong</a:t>
            </a:r>
            <a:r>
              <a:rPr lang="en-US" sz="1200" kern="1200" dirty="0" smtClean="0">
                <a:solidFill>
                  <a:schemeClr val="tx1"/>
                </a:solidFill>
                <a:effectLst/>
                <a:latin typeface="+mn-lt"/>
                <a:ea typeface="+mn-ea"/>
                <a:cs typeface="+mn-cs"/>
              </a:rPr>
              <a:t>, Y. 2013. Leftover’ embryos and ova for research: Contested meanings of waste, body and national Development.</a:t>
            </a:r>
            <a:r>
              <a:rPr lang="en-US" sz="1200" kern="1200" baseline="0" dirty="0" smtClean="0">
                <a:solidFill>
                  <a:schemeClr val="tx1"/>
                </a:solidFill>
                <a:effectLst/>
                <a:latin typeface="+mn-lt"/>
                <a:ea typeface="+mn-ea"/>
                <a:cs typeface="+mn-cs"/>
              </a:rPr>
              <a:t> </a:t>
            </a:r>
            <a:r>
              <a:rPr lang="en-US" sz="1200" i="0" kern="1200" dirty="0" smtClean="0">
                <a:solidFill>
                  <a:schemeClr val="tx1"/>
                </a:solidFill>
                <a:effectLst/>
                <a:latin typeface="+mn-lt"/>
                <a:ea typeface="+mn-ea"/>
                <a:cs typeface="+mn-cs"/>
              </a:rPr>
              <a:t>Korean Women’s Studies .</a:t>
            </a:r>
            <a:r>
              <a:rPr lang="en-US" sz="1200" i="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29(1):1-35.</a:t>
            </a:r>
          </a:p>
          <a:p>
            <a:pPr marL="228600" marR="0" lvl="0" indent="-228600" algn="l" defTabSz="457200" rtl="0" eaLnBrk="1" fontAlgn="auto" latinLnBrk="0" hangingPunct="1">
              <a:lnSpc>
                <a:spcPct val="100000"/>
              </a:lnSpc>
              <a:spcBef>
                <a:spcPts val="0"/>
              </a:spcBef>
              <a:spcAft>
                <a:spcPts val="0"/>
              </a:spcAft>
              <a:buClrTx/>
              <a:buSzTx/>
              <a:buFontTx/>
              <a:buAutoNum type="arabicPeriod"/>
              <a:tabLst/>
              <a:defRPr/>
            </a:pPr>
            <a:r>
              <a:rPr lang="en-US" sz="1200" b="1" kern="1200" dirty="0" smtClean="0">
                <a:solidFill>
                  <a:schemeClr val="tx1"/>
                </a:solidFill>
                <a:effectLst/>
                <a:latin typeface="+mn-lt"/>
                <a:ea typeface="+mn-ea"/>
                <a:cs typeface="+mn-cs"/>
              </a:rPr>
              <a:t> Conference</a:t>
            </a:r>
            <a:r>
              <a:rPr lang="en-US" sz="1200" b="1" kern="1200" baseline="0" dirty="0" smtClean="0">
                <a:solidFill>
                  <a:schemeClr val="tx1"/>
                </a:solidFill>
                <a:effectLst/>
                <a:latin typeface="+mn-lt"/>
                <a:ea typeface="+mn-ea"/>
                <a:cs typeface="+mn-cs"/>
              </a:rPr>
              <a:t> Abstract. </a:t>
            </a:r>
            <a:r>
              <a:rPr lang="en-US" sz="1200" kern="1200" baseline="0" dirty="0" err="1" smtClean="0">
                <a:solidFill>
                  <a:schemeClr val="tx1"/>
                </a:solidFill>
                <a:effectLst/>
                <a:latin typeface="+mn-lt"/>
                <a:ea typeface="+mn-ea"/>
                <a:cs typeface="+mn-cs"/>
              </a:rPr>
              <a:t>Jeong</a:t>
            </a:r>
            <a:r>
              <a:rPr lang="en-US" sz="1200" kern="1200" baseline="0" dirty="0" smtClean="0">
                <a:solidFill>
                  <a:schemeClr val="tx1"/>
                </a:solidFill>
                <a:effectLst/>
                <a:latin typeface="+mn-lt"/>
                <a:ea typeface="+mn-ea"/>
                <a:cs typeface="+mn-cs"/>
              </a:rPr>
              <a:t>, Y. Oct 17, 2012. </a:t>
            </a:r>
            <a:r>
              <a:rPr lang="en-US" sz="1200" kern="1200" dirty="0" smtClean="0">
                <a:solidFill>
                  <a:schemeClr val="tx1"/>
                </a:solidFill>
                <a:effectLst/>
                <a:latin typeface="+mn-lt"/>
                <a:ea typeface="+mn-ea"/>
                <a:cs typeface="+mn-cs"/>
              </a:rPr>
              <a:t>Leftover’ Ova and Embryos and Stem Cell Research in Korea" Paper presented at the annual meeting of the 4S Annual Meeting, Copenhagen Business School, Frederiksberg, </a:t>
            </a:r>
            <a:r>
              <a:rPr lang="en-US" sz="1200" kern="1200" dirty="0" err="1" smtClean="0">
                <a:solidFill>
                  <a:schemeClr val="tx1"/>
                </a:solidFill>
                <a:effectLst/>
                <a:latin typeface="+mn-lt"/>
                <a:ea typeface="+mn-ea"/>
                <a:cs typeface="+mn-cs"/>
              </a:rPr>
              <a:t>Denmark.http</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citation.allacademic.com</a:t>
            </a:r>
            <a:r>
              <a:rPr lang="en-US" sz="1200" kern="1200" dirty="0" smtClean="0">
                <a:solidFill>
                  <a:schemeClr val="tx1"/>
                </a:solidFill>
                <a:effectLst/>
                <a:latin typeface="+mn-lt"/>
                <a:ea typeface="+mn-ea"/>
                <a:cs typeface="+mn-cs"/>
              </a:rPr>
              <a:t>/meta/p580077_index.html</a:t>
            </a:r>
            <a:r>
              <a:rPr lang="en-US" sz="1200" kern="1200" baseline="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9E9048C-208F-4746-9DB9-A027717C0AD6}" type="slidenum">
              <a:rPr lang="en-US" smtClean="0"/>
              <a:t>5</a:t>
            </a:fld>
            <a:endParaRPr lang="en-US"/>
          </a:p>
        </p:txBody>
      </p:sp>
    </p:spTree>
    <p:extLst>
      <p:ext uri="{BB962C8B-B14F-4D97-AF65-F5344CB8AC3E}">
        <p14:creationId xmlns:p14="http://schemas.microsoft.com/office/powerpoint/2010/main" val="942268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Ova </a:t>
            </a:r>
            <a:r>
              <a:rPr lang="en-US" dirty="0" err="1" smtClean="0"/>
              <a:t>Humanan</a:t>
            </a:r>
            <a:r>
              <a:rPr lang="en-US" dirty="0" smtClean="0"/>
              <a:t> was published in 1960 by Landrum </a:t>
            </a:r>
            <a:r>
              <a:rPr lang="en-US" dirty="0" err="1" smtClean="0"/>
              <a:t>Shettles</a:t>
            </a:r>
            <a:r>
              <a:rPr lang="en-US" dirty="0" smtClean="0"/>
              <a:t> a New York Doctor and IVF pioneer.</a:t>
            </a:r>
            <a:r>
              <a:rPr lang="en-US" baseline="0" dirty="0" smtClean="0"/>
              <a:t> The book documented the human egg from its development through fertilization  through a collection of photographs taken over seven years at Columbia Presbyterian Hospital. </a:t>
            </a:r>
            <a:r>
              <a:rPr lang="en-US" baseline="0" dirty="0" err="1" smtClean="0"/>
              <a:t>Shettles</a:t>
            </a:r>
            <a:r>
              <a:rPr lang="en-US" baseline="0" dirty="0" smtClean="0"/>
              <a:t> claimed in 1962 that he had successfully conducted IV, but his claim was not substantiated.  In England, Robert Edwards and Patrick Steptoe would be the first to carefully and </a:t>
            </a:r>
            <a:r>
              <a:rPr lang="en-US" baseline="0" dirty="0" err="1" smtClean="0"/>
              <a:t>methodcially</a:t>
            </a:r>
            <a:r>
              <a:rPr lang="en-US" baseline="0" dirty="0" smtClean="0"/>
              <a:t> work out the protocol for successful IVF with the first IVF baby born in 1978.This was followed by the first American baby conceived through IVF under the care of Howard and </a:t>
            </a:r>
            <a:r>
              <a:rPr lang="en-US" baseline="0" dirty="0" err="1" smtClean="0"/>
              <a:t>Georgeanna</a:t>
            </a:r>
            <a:r>
              <a:rPr lang="en-US" baseline="0" dirty="0" smtClean="0"/>
              <a:t> Jones who  adapted the English protocol in 1980  using a stronger fertility drug to induce a larger number of  eggs to mature for the process. </a:t>
            </a:r>
            <a:r>
              <a:rPr lang="en-US" sz="1200" kern="1200" dirty="0" smtClean="0">
                <a:solidFill>
                  <a:schemeClr val="tx1"/>
                </a:solidFill>
                <a:effectLst/>
                <a:latin typeface="+mn-lt"/>
                <a:ea typeface="+mn-ea"/>
                <a:cs typeface="+mn-cs"/>
              </a:rPr>
              <a:t>Eggs are incubated with sperm at a ratio of about 1 to 75,000, respectively, to promote fertilization and embryogenesis. After roughly eighteen hours of incubation, over half the eggs and sperm will have resulted in fertilization. An internal cascade of events induces an electrochemical gradient, which serves as an internal cellular signal, stimulating egg and sperm DNA to fuse, resulting in a one-celled </a:t>
            </a:r>
            <a:r>
              <a:rPr lang="en-US" sz="1200" b="1" kern="1200" dirty="0" smtClean="0">
                <a:solidFill>
                  <a:schemeClr val="tx1"/>
                </a:solidFill>
                <a:effectLst/>
                <a:latin typeface="+mn-lt"/>
                <a:ea typeface="+mn-ea"/>
                <a:cs typeface="+mn-cs"/>
              </a:rPr>
              <a:t>zygote</a:t>
            </a:r>
            <a:r>
              <a:rPr lang="en-US" sz="1200" kern="1200" dirty="0" smtClean="0">
                <a:solidFill>
                  <a:schemeClr val="tx1"/>
                </a:solidFill>
                <a:effectLst/>
                <a:latin typeface="+mn-lt"/>
                <a:ea typeface="+mn-ea"/>
                <a:cs typeface="+mn-cs"/>
              </a:rPr>
              <a:t>. The process of embryogenesis begins once the zygote undergoes cell division via </a:t>
            </a:r>
            <a:r>
              <a:rPr lang="en-US" sz="1200" b="1" kern="1200" dirty="0" smtClean="0">
                <a:solidFill>
                  <a:schemeClr val="tx1"/>
                </a:solidFill>
                <a:effectLst/>
                <a:latin typeface="+mn-lt"/>
                <a:ea typeface="+mn-ea"/>
                <a:cs typeface="+mn-cs"/>
              </a:rPr>
              <a:t>mitosis</a:t>
            </a:r>
            <a:r>
              <a:rPr lang="en-US" sz="1200" kern="1200" dirty="0" smtClean="0">
                <a:solidFill>
                  <a:schemeClr val="tx1"/>
                </a:solidFill>
                <a:effectLst/>
                <a:latin typeface="+mn-lt"/>
                <a:ea typeface="+mn-ea"/>
                <a:cs typeface="+mn-cs"/>
              </a:rPr>
              <a:t> to expand the cell population. The zygote produces a cluster of 6-8 identical cells called the </a:t>
            </a:r>
            <a:r>
              <a:rPr lang="en-US" sz="1200" b="1" kern="1200" dirty="0" err="1" smtClean="0">
                <a:solidFill>
                  <a:schemeClr val="tx1"/>
                </a:solidFill>
                <a:effectLst/>
                <a:latin typeface="+mn-lt"/>
                <a:ea typeface="+mn-ea"/>
                <a:cs typeface="+mn-cs"/>
              </a:rPr>
              <a:t>blastomere</a:t>
            </a:r>
            <a:r>
              <a:rPr lang="en-US" sz="1200" b="0" kern="1200" baseline="0" dirty="0" smtClean="0">
                <a:solidFill>
                  <a:schemeClr val="tx1"/>
                </a:solidFill>
                <a:effectLst/>
                <a:latin typeface="+mn-lt"/>
                <a:ea typeface="+mn-ea"/>
                <a:cs typeface="+mn-cs"/>
              </a:rPr>
              <a:t> and further divides and differentiates into the </a:t>
            </a:r>
            <a:r>
              <a:rPr lang="en-US" sz="1200" b="1" kern="1200" baseline="0" dirty="0" smtClean="0">
                <a:solidFill>
                  <a:schemeClr val="tx1"/>
                </a:solidFill>
                <a:effectLst/>
                <a:latin typeface="+mn-lt"/>
                <a:ea typeface="+mn-ea"/>
                <a:cs typeface="+mn-cs"/>
              </a:rPr>
              <a:t> blastocyst. </a:t>
            </a:r>
            <a:endParaRPr lang="en-US" baseline="0" dirty="0" smtClean="0"/>
          </a:p>
          <a:p>
            <a:endParaRPr lang="en-US" baseline="0" dirty="0" smtClean="0"/>
          </a:p>
          <a:p>
            <a:r>
              <a:rPr lang="en-US" b="1" baseline="0" dirty="0" smtClean="0"/>
              <a:t>References: </a:t>
            </a:r>
          </a:p>
          <a:p>
            <a:pPr marL="228600" indent="-228600">
              <a:buFont typeface="+mj-lt"/>
              <a:buAutoNum type="arabicPeriod"/>
            </a:pPr>
            <a:endParaRPr lang="en-US" baseline="0" dirty="0" smtClean="0"/>
          </a:p>
          <a:p>
            <a:pPr marL="228600" indent="-228600">
              <a:buFont typeface="+mj-lt"/>
              <a:buAutoNum type="arabicPeriod"/>
            </a:pPr>
            <a:r>
              <a:rPr lang="en-US" b="1" dirty="0" smtClean="0"/>
              <a:t>Short Review:</a:t>
            </a:r>
            <a:r>
              <a:rPr lang="en-US" b="1" baseline="0" dirty="0" smtClean="0"/>
              <a:t> </a:t>
            </a:r>
            <a:r>
              <a:rPr lang="en-US" dirty="0" smtClean="0"/>
              <a:t>American Experience</a:t>
            </a:r>
            <a:r>
              <a:rPr lang="en-US" baseline="0" dirty="0" smtClean="0"/>
              <a:t>. </a:t>
            </a:r>
            <a:r>
              <a:rPr lang="en-US" baseline="0" dirty="0" err="1" smtClean="0"/>
              <a:t>PBS.The</a:t>
            </a:r>
            <a:r>
              <a:rPr lang="en-US" baseline="0" dirty="0" smtClean="0"/>
              <a:t> Publication of Ovum </a:t>
            </a:r>
            <a:r>
              <a:rPr lang="en-US" baseline="0" dirty="0" err="1" smtClean="0"/>
              <a:t>Humanum</a:t>
            </a:r>
            <a:r>
              <a:rPr lang="en-US" baseline="0" dirty="0" smtClean="0"/>
              <a:t>. </a:t>
            </a:r>
            <a:r>
              <a:rPr lang="en-US" dirty="0" smtClean="0"/>
              <a:t>http://</a:t>
            </a:r>
            <a:r>
              <a:rPr lang="en-US" dirty="0" err="1" smtClean="0"/>
              <a:t>www.pbs.org</a:t>
            </a:r>
            <a:r>
              <a:rPr lang="en-US" dirty="0" smtClean="0"/>
              <a:t>/</a:t>
            </a:r>
            <a:r>
              <a:rPr lang="en-US" dirty="0" err="1" smtClean="0"/>
              <a:t>wgbh</a:t>
            </a:r>
            <a:r>
              <a:rPr lang="en-US" dirty="0" smtClean="0"/>
              <a:t>/</a:t>
            </a:r>
            <a:r>
              <a:rPr lang="en-US" dirty="0" err="1" smtClean="0"/>
              <a:t>americanexperience</a:t>
            </a:r>
            <a:r>
              <a:rPr lang="en-US" dirty="0" smtClean="0"/>
              <a:t>/features/general-article/babies-ovum-humanum-1960/</a:t>
            </a:r>
          </a:p>
          <a:p>
            <a:pPr marL="228600" indent="-228600">
              <a:buFont typeface="+mj-lt"/>
              <a:buAutoNum type="arabicPeriod"/>
            </a:pPr>
            <a:r>
              <a:rPr lang="en-US" b="1" dirty="0" smtClean="0"/>
              <a:t>Short</a:t>
            </a:r>
            <a:r>
              <a:rPr lang="en-US" b="1" baseline="0" dirty="0" smtClean="0"/>
              <a:t> Review: </a:t>
            </a:r>
            <a:r>
              <a:rPr lang="en-US" dirty="0" smtClean="0"/>
              <a:t>American Experience</a:t>
            </a:r>
            <a:r>
              <a:rPr lang="en-US" baseline="0" dirty="0" smtClean="0"/>
              <a:t>. PBS. </a:t>
            </a:r>
            <a:r>
              <a:rPr lang="en-US" dirty="0" smtClean="0"/>
              <a:t>Howard</a:t>
            </a:r>
            <a:r>
              <a:rPr lang="en-US" baseline="0" dirty="0" smtClean="0"/>
              <a:t> and </a:t>
            </a:r>
            <a:r>
              <a:rPr lang="en-US" baseline="0" dirty="0" err="1" smtClean="0"/>
              <a:t>Georgeanna</a:t>
            </a:r>
            <a:r>
              <a:rPr lang="en-US" baseline="0" dirty="0" smtClean="0"/>
              <a:t> Jones. http://</a:t>
            </a:r>
            <a:r>
              <a:rPr lang="en-US" baseline="0" dirty="0" err="1" smtClean="0"/>
              <a:t>www.pbs.org</a:t>
            </a:r>
            <a:r>
              <a:rPr lang="en-US" baseline="0" dirty="0" smtClean="0"/>
              <a:t>/</a:t>
            </a:r>
            <a:r>
              <a:rPr lang="en-US" baseline="0" dirty="0" err="1" smtClean="0"/>
              <a:t>wgbh</a:t>
            </a:r>
            <a:r>
              <a:rPr lang="en-US" baseline="0" dirty="0" smtClean="0"/>
              <a:t>/</a:t>
            </a:r>
            <a:r>
              <a:rPr lang="en-US" baseline="0" dirty="0" err="1" smtClean="0"/>
              <a:t>americanexperience</a:t>
            </a:r>
            <a:r>
              <a:rPr lang="en-US" baseline="0" dirty="0" smtClean="0"/>
              <a:t>/features/biography/babies-bio-</a:t>
            </a:r>
            <a:r>
              <a:rPr lang="en-US" baseline="0" dirty="0" err="1" smtClean="0"/>
              <a:t>joness</a:t>
            </a:r>
            <a:r>
              <a:rPr lang="en-US" baseline="0" dirty="0" smtClean="0"/>
              <a:t>/</a:t>
            </a:r>
          </a:p>
          <a:p>
            <a:pPr marL="228600" indent="-228600">
              <a:buFont typeface="+mj-lt"/>
              <a:buAutoNum type="arabicPeriod"/>
            </a:pPr>
            <a:r>
              <a:rPr lang="en-US" b="1" dirty="0" smtClean="0"/>
              <a:t> Video: </a:t>
            </a:r>
            <a:r>
              <a:rPr lang="en-US" dirty="0" smtClean="0"/>
              <a:t>American Experience</a:t>
            </a:r>
            <a:r>
              <a:rPr lang="en-US" baseline="0" dirty="0" smtClean="0"/>
              <a:t>. PBS. Test Tube Babies. http://</a:t>
            </a:r>
            <a:r>
              <a:rPr lang="en-US" baseline="0" dirty="0" err="1" smtClean="0"/>
              <a:t>www.shoppbs.org</a:t>
            </a:r>
            <a:r>
              <a:rPr lang="en-US" baseline="0" dirty="0" smtClean="0"/>
              <a:t>/product/</a:t>
            </a:r>
            <a:r>
              <a:rPr lang="en-US" baseline="0" dirty="0" err="1" smtClean="0"/>
              <a:t>index.jsp?productId</a:t>
            </a:r>
            <a:r>
              <a:rPr lang="en-US" baseline="0" dirty="0" smtClean="0"/>
              <a:t>=2477739</a:t>
            </a:r>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6</a:t>
            </a:fld>
            <a:endParaRPr lang="en-US"/>
          </a:p>
        </p:txBody>
      </p:sp>
    </p:spTree>
    <p:extLst>
      <p:ext uri="{BB962C8B-B14F-4D97-AF65-F5344CB8AC3E}">
        <p14:creationId xmlns:p14="http://schemas.microsoft.com/office/powerpoint/2010/main" val="778658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With the advent of the </a:t>
            </a:r>
            <a:r>
              <a:rPr lang="en-US" b="0" baseline="0" dirty="0" err="1" smtClean="0"/>
              <a:t>Embyroscope</a:t>
            </a:r>
            <a:r>
              <a:rPr lang="en-US" b="0" baseline="0" dirty="0" smtClean="0"/>
              <a:t>, the IVF process and the first five days of cell division ( mitosis) are monitored using time lapse photography in an effort to extract more reliable data on cell division timing. The embryos that have stalled or sped up the rate of division in these first few days are less likely to lead to successful implantation and pregnancy.  Furthermore, the enclosed temperature controlled incubator, reduces movement, exposure to ambient light, and unnecessary manipulation in these critical first few days of development. </a:t>
            </a:r>
            <a:endParaRPr lang="en-US" b="0" dirty="0" smtClean="0"/>
          </a:p>
          <a:p>
            <a:endParaRPr lang="en-US" b="1" dirty="0" smtClean="0"/>
          </a:p>
          <a:p>
            <a:r>
              <a:rPr lang="en-US" b="1" dirty="0" smtClean="0"/>
              <a:t>References:</a:t>
            </a:r>
          </a:p>
          <a:p>
            <a:endParaRPr lang="en-US" dirty="0" smtClean="0"/>
          </a:p>
          <a:p>
            <a:pPr marL="228600" indent="-228600">
              <a:buFont typeface="+mj-lt"/>
              <a:buAutoNum type="arabicPeriod"/>
            </a:pPr>
            <a:r>
              <a:rPr lang="en-US" b="1" dirty="0" smtClean="0"/>
              <a:t>Video: </a:t>
            </a:r>
            <a:r>
              <a:rPr lang="en-US" dirty="0" err="1" smtClean="0"/>
              <a:t>Vitalab</a:t>
            </a:r>
            <a:r>
              <a:rPr lang="en-US" dirty="0" smtClean="0"/>
              <a:t> </a:t>
            </a:r>
            <a:r>
              <a:rPr lang="en-US" dirty="0" err="1" smtClean="0"/>
              <a:t>Vimeo</a:t>
            </a:r>
            <a:r>
              <a:rPr lang="en-US" baseline="0" dirty="0" smtClean="0"/>
              <a:t> Video: </a:t>
            </a:r>
            <a:r>
              <a:rPr lang="pt-BR" baseline="0" dirty="0" err="1" smtClean="0"/>
              <a:t>http</a:t>
            </a:r>
            <a:r>
              <a:rPr lang="pt-BR" baseline="0" dirty="0" smtClean="0"/>
              <a:t>://</a:t>
            </a:r>
            <a:r>
              <a:rPr lang="pt-BR" baseline="0" dirty="0" err="1" smtClean="0"/>
              <a:t>vimeo.com</a:t>
            </a:r>
            <a:r>
              <a:rPr lang="pt-BR" baseline="0" dirty="0" smtClean="0"/>
              <a:t>/80254048</a:t>
            </a:r>
          </a:p>
          <a:p>
            <a:pPr marL="228600" indent="-228600">
              <a:buFont typeface="+mj-lt"/>
              <a:buAutoNum type="arabicPeriod"/>
            </a:pPr>
            <a:r>
              <a:rPr lang="en-US" b="1" dirty="0" smtClean="0"/>
              <a:t>Video: </a:t>
            </a:r>
            <a:r>
              <a:rPr lang="pt-BR" baseline="0" dirty="0" smtClean="0"/>
              <a:t>IVI </a:t>
            </a:r>
            <a:r>
              <a:rPr lang="pt-BR" baseline="0" dirty="0" err="1" smtClean="0"/>
              <a:t>Innovation</a:t>
            </a:r>
            <a:r>
              <a:rPr lang="pt-BR" baseline="0" dirty="0" smtClean="0"/>
              <a:t> </a:t>
            </a:r>
            <a:r>
              <a:rPr lang="pt-BR" baseline="0" dirty="0" err="1" smtClean="0"/>
              <a:t>Youtube</a:t>
            </a:r>
            <a:r>
              <a:rPr lang="pt-BR" baseline="0" dirty="0" smtClean="0"/>
              <a:t> </a:t>
            </a:r>
            <a:r>
              <a:rPr lang="pt-BR" baseline="0" dirty="0" err="1" smtClean="0"/>
              <a:t>Video</a:t>
            </a:r>
            <a:r>
              <a:rPr lang="pt-BR" baseline="0" dirty="0" smtClean="0"/>
              <a:t> </a:t>
            </a:r>
            <a:r>
              <a:rPr lang="nl-NL" baseline="0" dirty="0" err="1" smtClean="0"/>
              <a:t>https</a:t>
            </a:r>
            <a:r>
              <a:rPr lang="nl-NL" baseline="0" dirty="0" smtClean="0"/>
              <a:t>://</a:t>
            </a:r>
            <a:r>
              <a:rPr lang="nl-NL" baseline="0" dirty="0" err="1" smtClean="0"/>
              <a:t>www.youtube.com</a:t>
            </a:r>
            <a:r>
              <a:rPr lang="nl-NL" baseline="0" dirty="0" smtClean="0"/>
              <a:t>/</a:t>
            </a:r>
            <a:r>
              <a:rPr lang="nl-NL" baseline="0" dirty="0" err="1" smtClean="0"/>
              <a:t>watch?v</a:t>
            </a:r>
            <a:r>
              <a:rPr lang="nl-NL" baseline="0" dirty="0" smtClean="0"/>
              <a:t>=9GftnvZ1Md0&amp;list=PLFYGjvUI9nK_YNjzp2t1Q1erol9h0F9mT&amp;index=2 </a:t>
            </a:r>
            <a:endParaRPr lang="en-US" dirty="0" smtClean="0"/>
          </a:p>
          <a:p>
            <a:pPr marL="228600" indent="-228600">
              <a:buFont typeface="+mj-lt"/>
              <a:buAutoNum type="arabicPeriod"/>
            </a:pPr>
            <a:r>
              <a:rPr lang="en-US" b="1" dirty="0" smtClean="0"/>
              <a:t> Photo: </a:t>
            </a:r>
            <a:r>
              <a:rPr lang="en-US" dirty="0" smtClean="0"/>
              <a:t>Credit machine image to </a:t>
            </a:r>
            <a:r>
              <a:rPr lang="en-US" dirty="0" err="1" smtClean="0"/>
              <a:t>Dr</a:t>
            </a:r>
            <a:r>
              <a:rPr lang="en-US" dirty="0" smtClean="0"/>
              <a:t> </a:t>
            </a:r>
            <a:r>
              <a:rPr lang="en-US" sz="1200" kern="1200" dirty="0" smtClean="0">
                <a:solidFill>
                  <a:schemeClr val="tx1"/>
                </a:solidFill>
                <a:latin typeface="+mn-lt"/>
                <a:ea typeface="+mn-ea"/>
                <a:cs typeface="+mn-cs"/>
                <a:hlinkClick r:id="rId3"/>
              </a:rPr>
              <a:t>Dr.jayesh amin</a:t>
            </a:r>
            <a:r>
              <a:rPr lang="en-US" sz="1200" kern="1200" dirty="0" smtClean="0">
                <a:solidFill>
                  <a:schemeClr val="tx1"/>
                </a:solidFill>
                <a:latin typeface="+mn-lt"/>
                <a:ea typeface="+mn-ea"/>
                <a:cs typeface="+mn-cs"/>
              </a:rPr>
              <a:t> – Wikimedia</a:t>
            </a:r>
            <a:r>
              <a:rPr lang="en-US" sz="1200" kern="1200" baseline="0" dirty="0" smtClean="0">
                <a:solidFill>
                  <a:schemeClr val="tx1"/>
                </a:solidFill>
                <a:latin typeface="+mn-lt"/>
                <a:ea typeface="+mn-ea"/>
                <a:cs typeface="+mn-cs"/>
              </a:rPr>
              <a:t> commons</a:t>
            </a:r>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7</a:t>
            </a:fld>
            <a:endParaRPr lang="en-US"/>
          </a:p>
        </p:txBody>
      </p:sp>
    </p:spTree>
    <p:extLst>
      <p:ext uri="{BB962C8B-B14F-4D97-AF65-F5344CB8AC3E}">
        <p14:creationId xmlns:p14="http://schemas.microsoft.com/office/powerpoint/2010/main" val="1196545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the cells in a Petri dish duplicate from a single</a:t>
            </a:r>
            <a:r>
              <a:rPr lang="en-US" baseline="0" dirty="0" smtClean="0"/>
              <a:t> cell, they are clonal populations, each cell containing the same genetic material as all others. However, by day five the embryos has begun to differentiate, with some cells migrating to the outer edge and becoming </a:t>
            </a:r>
            <a:r>
              <a:rPr lang="en-US" baseline="0" dirty="0" err="1" smtClean="0"/>
              <a:t>trophoblast</a:t>
            </a:r>
            <a:r>
              <a:rPr lang="en-US" baseline="0" dirty="0" smtClean="0"/>
              <a:t> and ultimately the supporting tissues of the fetus such as placenta, while the inner cells continue to differentiate into all the cells of the developing embryo/fetus.  By deriving human embryonic stem cells from the inner cell mass, scientists have many cell cultures whose environments can be altered to learn more about human development, test new drugs against specific patient populations represented in the Petri dish, and screen for toxins in our environment that might cause cell death or dysfunction. </a:t>
            </a:r>
          </a:p>
          <a:p>
            <a:endParaRPr lang="en-US" baseline="0" dirty="0" smtClean="0"/>
          </a:p>
          <a:p>
            <a:r>
              <a:rPr lang="en-US" b="1" dirty="0" smtClean="0"/>
              <a:t>References: </a:t>
            </a:r>
          </a:p>
          <a:p>
            <a:endParaRPr lang="en-US" dirty="0" smtClean="0"/>
          </a:p>
          <a:p>
            <a:r>
              <a:rPr lang="en-US" dirty="0" smtClean="0"/>
              <a:t>1. </a:t>
            </a:r>
            <a:r>
              <a:rPr lang="en-US" b="1" dirty="0" smtClean="0"/>
              <a:t> Interactive:</a:t>
            </a:r>
            <a:r>
              <a:rPr lang="en-US" b="1" baseline="0" dirty="0" smtClean="0"/>
              <a:t> </a:t>
            </a:r>
            <a:r>
              <a:rPr lang="en-US" dirty="0" smtClean="0"/>
              <a:t>University of Michigan.2006. Stem Cells Explained: An interactive tutorial.</a:t>
            </a:r>
            <a:r>
              <a:rPr lang="en-US" baseline="0" dirty="0" smtClean="0"/>
              <a:t> Drug Testing. http://</a:t>
            </a:r>
            <a:r>
              <a:rPr lang="en-US" baseline="0" dirty="0" err="1" smtClean="0"/>
              <a:t>ns.umich.edu</a:t>
            </a:r>
            <a:r>
              <a:rPr lang="en-US" baseline="0" dirty="0" smtClean="0"/>
              <a:t>/</a:t>
            </a:r>
            <a:r>
              <a:rPr lang="en-US" baseline="0" dirty="0" err="1" smtClean="0"/>
              <a:t>stemcells</a:t>
            </a:r>
            <a:r>
              <a:rPr lang="en-US" baseline="0" dirty="0" smtClean="0"/>
              <a:t>/022706_Intro.html</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9E9048C-208F-4746-9DB9-A027717C0AD6}" type="slidenum">
              <a:rPr lang="en-US" smtClean="0"/>
              <a:t>8</a:t>
            </a:fld>
            <a:endParaRPr lang="en-US"/>
          </a:p>
        </p:txBody>
      </p:sp>
    </p:spTree>
    <p:extLst>
      <p:ext uri="{BB962C8B-B14F-4D97-AF65-F5344CB8AC3E}">
        <p14:creationId xmlns:p14="http://schemas.microsoft.com/office/powerpoint/2010/main" val="42993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 The growing IVF industry has created a situation in which choices regarding the fate of the extra embryos created from any given IVF cycle must be made. Some potential parents choose to store their extra embryos for later implantation, others choose to discard their embryos, and others “donate” their embryos, otherwise known as “ snowflake babies”  for adoption. Under the Bush  Administration, these agencies received federal funds, however, President Obama discontinued such funding.  On more than one occasion Colorado Representative Diana </a:t>
            </a:r>
            <a:r>
              <a:rPr lang="en-US" b="0" baseline="0" dirty="0" err="1" smtClean="0"/>
              <a:t>Degette</a:t>
            </a:r>
            <a:r>
              <a:rPr lang="en-US" b="0" baseline="0" dirty="0" smtClean="0"/>
              <a:t> reached across the aisle to propose legislation that would allow for the </a:t>
            </a:r>
            <a:r>
              <a:rPr lang="en-US" b="0" baseline="0" dirty="0" err="1" smtClean="0"/>
              <a:t>extranumerary</a:t>
            </a:r>
            <a:r>
              <a:rPr lang="en-US" b="0" baseline="0" dirty="0" smtClean="0"/>
              <a:t> embryos created through IVF for reproduction purposes to be repurposed for stem cell research. Despite securing a majority vote, this bill was vetoed by President Bush and has been stalled in Congress ever since. </a:t>
            </a:r>
            <a:endParaRPr lang="en-US" b="0" dirty="0" smtClean="0"/>
          </a:p>
          <a:p>
            <a:endParaRPr lang="en-US" b="1" dirty="0" smtClean="0"/>
          </a:p>
          <a:p>
            <a:r>
              <a:rPr lang="en-US" b="1" dirty="0" smtClean="0"/>
              <a:t>References:</a:t>
            </a:r>
            <a:r>
              <a:rPr lang="en-US" b="1" baseline="0" dirty="0" smtClean="0"/>
              <a:t> </a:t>
            </a:r>
          </a:p>
          <a:p>
            <a:endParaRPr lang="en-US" b="1" dirty="0" smtClean="0"/>
          </a:p>
          <a:p>
            <a:pPr marL="228600" indent="-228600">
              <a:buAutoNum type="arabicPeriod"/>
            </a:pPr>
            <a:r>
              <a:rPr lang="en-US" b="1" baseline="0" dirty="0" smtClean="0"/>
              <a:t>Website: </a:t>
            </a:r>
            <a:r>
              <a:rPr lang="en-US" baseline="0" dirty="0" smtClean="0"/>
              <a:t>Nightlife Christian Adoption. Snowflake embryo and adoption donation. http://</a:t>
            </a:r>
            <a:r>
              <a:rPr lang="en-US" baseline="0" dirty="0" err="1" smtClean="0"/>
              <a:t>www.nightlight.org</a:t>
            </a:r>
            <a:r>
              <a:rPr lang="en-US" baseline="0" dirty="0" smtClean="0"/>
              <a:t>/snowflakes-embryo-donation-adoption/ </a:t>
            </a:r>
          </a:p>
          <a:p>
            <a:pPr marL="228600" indent="-228600">
              <a:buAutoNum type="arabicPeriod"/>
            </a:pPr>
            <a:r>
              <a:rPr lang="en-US" sz="1200" b="1" kern="1200" dirty="0" smtClean="0">
                <a:solidFill>
                  <a:schemeClr val="tx1"/>
                </a:solidFill>
                <a:effectLst/>
                <a:latin typeface="+mn-lt"/>
                <a:ea typeface="+mn-ea"/>
                <a:cs typeface="+mn-cs"/>
              </a:rPr>
              <a:t>Video: </a:t>
            </a:r>
            <a:r>
              <a:rPr lang="en-US" sz="1200" b="0" kern="1200" dirty="0" err="1" smtClean="0">
                <a:solidFill>
                  <a:schemeClr val="tx1"/>
                </a:solidFill>
                <a:effectLst/>
                <a:latin typeface="+mn-lt"/>
                <a:ea typeface="+mn-ea"/>
                <a:cs typeface="+mn-cs"/>
              </a:rPr>
              <a:t>Rosaryfilms</a:t>
            </a:r>
            <a:r>
              <a:rPr lang="en-US" sz="1200" b="0" kern="1200" dirty="0" smtClean="0">
                <a:solidFill>
                  <a:schemeClr val="tx1"/>
                </a:solidFill>
                <a:effectLst/>
                <a:latin typeface="+mn-lt"/>
                <a:ea typeface="+mn-ea"/>
                <a:cs typeface="+mn-cs"/>
              </a:rPr>
              <a:t>. 2009 (Nightlight Adoptions). Stem Cell Research Policy of President Bush/ Adult versus Embryonic Stem Cells.  President Bush’s speech in 2005 Veto of the Castle DeGette Stem Cell Research Enhancement Act. http://</a:t>
            </a:r>
            <a:r>
              <a:rPr lang="en-US" sz="1200" b="0" kern="1200" dirty="0" err="1" smtClean="0">
                <a:solidFill>
                  <a:schemeClr val="tx1"/>
                </a:solidFill>
                <a:effectLst/>
                <a:latin typeface="+mn-lt"/>
                <a:ea typeface="+mn-ea"/>
                <a:cs typeface="+mn-cs"/>
              </a:rPr>
              <a:t>www.youtube.com</a:t>
            </a:r>
            <a:r>
              <a:rPr lang="en-US" sz="1200" b="0" kern="1200" dirty="0" smtClean="0">
                <a:solidFill>
                  <a:schemeClr val="tx1"/>
                </a:solidFill>
                <a:effectLst/>
                <a:latin typeface="+mn-lt"/>
                <a:ea typeface="+mn-ea"/>
                <a:cs typeface="+mn-cs"/>
              </a:rPr>
              <a:t>/</a:t>
            </a:r>
            <a:r>
              <a:rPr lang="en-US" sz="1200" b="0" kern="1200" dirty="0" err="1" smtClean="0">
                <a:solidFill>
                  <a:schemeClr val="tx1"/>
                </a:solidFill>
                <a:effectLst/>
                <a:latin typeface="+mn-lt"/>
                <a:ea typeface="+mn-ea"/>
                <a:cs typeface="+mn-cs"/>
              </a:rPr>
              <a:t>watch?v</a:t>
            </a:r>
            <a:r>
              <a:rPr lang="en-US" sz="1200" b="0" kern="1200" dirty="0" smtClean="0">
                <a:solidFill>
                  <a:schemeClr val="tx1"/>
                </a:solidFill>
                <a:effectLst/>
                <a:latin typeface="+mn-lt"/>
                <a:ea typeface="+mn-ea"/>
                <a:cs typeface="+mn-cs"/>
              </a:rPr>
              <a:t>=CVV87EH6VLk&amp;playnext=1&amp;list=PL5A2770BBE8166D49&amp;feature=</a:t>
            </a:r>
            <a:r>
              <a:rPr lang="en-US" sz="1200" b="0" kern="1200" dirty="0" err="1" smtClean="0">
                <a:solidFill>
                  <a:schemeClr val="tx1"/>
                </a:solidFill>
                <a:effectLst/>
                <a:latin typeface="+mn-lt"/>
                <a:ea typeface="+mn-ea"/>
                <a:cs typeface="+mn-cs"/>
              </a:rPr>
              <a:t>results_m</a:t>
            </a:r>
            <a:endParaRPr lang="en-US" sz="1200" b="0" kern="1200" dirty="0" smtClean="0">
              <a:solidFill>
                <a:schemeClr val="tx1"/>
              </a:solidFill>
              <a:effectLst/>
              <a:latin typeface="+mn-lt"/>
              <a:ea typeface="+mn-ea"/>
              <a:cs typeface="+mn-cs"/>
            </a:endParaRPr>
          </a:p>
          <a:p>
            <a:pPr marL="228600" indent="-228600">
              <a:buAutoNum type="arabicPeriod"/>
            </a:pPr>
            <a:r>
              <a:rPr lang="en-US" b="1" dirty="0" smtClean="0"/>
              <a:t>Video: </a:t>
            </a:r>
            <a:r>
              <a:rPr lang="en-US" dirty="0" err="1" smtClean="0"/>
              <a:t>Wetzstein</a:t>
            </a:r>
            <a:r>
              <a:rPr lang="en-US" dirty="0" smtClean="0"/>
              <a:t>, </a:t>
            </a:r>
            <a:r>
              <a:rPr lang="en-US" dirty="0" err="1" smtClean="0"/>
              <a:t>C.March</a:t>
            </a:r>
            <a:r>
              <a:rPr lang="en-US" dirty="0" smtClean="0"/>
              <a:t> 4, 2012. Obama Defunds</a:t>
            </a:r>
            <a:r>
              <a:rPr lang="en-US" baseline="0" dirty="0" smtClean="0"/>
              <a:t> “snowflake babies” . The Washington Times. http://</a:t>
            </a:r>
            <a:r>
              <a:rPr lang="en-US" baseline="0" dirty="0" err="1" smtClean="0"/>
              <a:t>www.washingtontimes.com</a:t>
            </a:r>
            <a:r>
              <a:rPr lang="en-US" baseline="0" dirty="0" smtClean="0"/>
              <a:t>/news/2012/mar/4/</a:t>
            </a:r>
            <a:r>
              <a:rPr lang="en-US" baseline="0" dirty="0" err="1" smtClean="0"/>
              <a:t>obama</a:t>
            </a:r>
            <a:r>
              <a:rPr lang="en-US" baseline="0" dirty="0" smtClean="0"/>
              <a:t>-defunds-snowflake-babies/?page=all (3:05) </a:t>
            </a:r>
          </a:p>
        </p:txBody>
      </p:sp>
      <p:sp>
        <p:nvSpPr>
          <p:cNvPr id="4" name="Slide Number Placeholder 3"/>
          <p:cNvSpPr>
            <a:spLocks noGrp="1"/>
          </p:cNvSpPr>
          <p:nvPr>
            <p:ph type="sldNum" sz="quarter" idx="10"/>
          </p:nvPr>
        </p:nvSpPr>
        <p:spPr/>
        <p:txBody>
          <a:bodyPr/>
          <a:lstStyle/>
          <a:p>
            <a:fld id="{A9E9048C-208F-4746-9DB9-A027717C0AD6}" type="slidenum">
              <a:rPr lang="en-US" smtClean="0"/>
              <a:t>9</a:t>
            </a:fld>
            <a:endParaRPr lang="en-US"/>
          </a:p>
        </p:txBody>
      </p:sp>
    </p:spTree>
    <p:extLst>
      <p:ext uri="{BB962C8B-B14F-4D97-AF65-F5344CB8AC3E}">
        <p14:creationId xmlns:p14="http://schemas.microsoft.com/office/powerpoint/2010/main" val="3531449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953117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778664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638940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554673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71EEC3-C496-1442-A428-C99A5836DF5A}" type="datetimeFigureOut">
              <a:rPr lang="en-US" smtClean="0"/>
              <a:t>2/21/16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90268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571EEC3-C496-1442-A428-C99A5836DF5A}" type="datetimeFigureOut">
              <a:rPr lang="en-US" smtClean="0"/>
              <a:t>2/21/16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2922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571EEC3-C496-1442-A428-C99A5836DF5A}" type="datetimeFigureOut">
              <a:rPr lang="en-US" smtClean="0"/>
              <a:t>2/21/16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4178480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71EEC3-C496-1442-A428-C99A5836DF5A}" type="datetimeFigureOut">
              <a:rPr lang="en-US" smtClean="0"/>
              <a:t>2/21/16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614850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71EEC3-C496-1442-A428-C99A5836DF5A}" type="datetimeFigureOut">
              <a:rPr lang="en-US" smtClean="0"/>
              <a:t>2/21/16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2497569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2/21/16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1218174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71EEC3-C496-1442-A428-C99A5836DF5A}" type="datetimeFigureOut">
              <a:rPr lang="en-US" smtClean="0"/>
              <a:t>2/21/16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43BA20-6E48-B742-BD60-C4F489D99535}" type="slidenum">
              <a:rPr lang="en-US" smtClean="0"/>
              <a:t>‹#›</a:t>
            </a:fld>
            <a:endParaRPr lang="en-US"/>
          </a:p>
        </p:txBody>
      </p:sp>
    </p:spTree>
    <p:extLst>
      <p:ext uri="{BB962C8B-B14F-4D97-AF65-F5344CB8AC3E}">
        <p14:creationId xmlns:p14="http://schemas.microsoft.com/office/powerpoint/2010/main" val="3000475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71EEC3-C496-1442-A428-C99A5836DF5A}" type="datetimeFigureOut">
              <a:rPr lang="en-US" smtClean="0"/>
              <a:t>2/21/16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43BA20-6E48-B742-BD60-C4F489D99535}" type="slidenum">
              <a:rPr lang="en-US" smtClean="0"/>
              <a:t>‹#›</a:t>
            </a:fld>
            <a:endParaRPr lang="en-US"/>
          </a:p>
        </p:txBody>
      </p:sp>
    </p:spTree>
    <p:extLst>
      <p:ext uri="{BB962C8B-B14F-4D97-AF65-F5344CB8AC3E}">
        <p14:creationId xmlns:p14="http://schemas.microsoft.com/office/powerpoint/2010/main" val="818533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hyperlink" Target="http://www.pbs.org/wnet/religionandethics/2010/04/02/april-2-2010-embryonic-stem-cell-controversy/5995/" TargetMode="External"/><Relationship Id="rId4" Type="http://schemas.openxmlformats.org/officeDocument/2006/relationships/image" Target="../media/image2.png"/><Relationship Id="rId5" Type="http://schemas.openxmlformats.org/officeDocument/2006/relationships/hyperlink" Target="http://www.youtube.com/watch?v=HP4NxUFgFrs&amp;feature=kp" TargetMode="External"/><Relationship Id="rId6"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microsoft.com/office/2007/relationships/hdphoto" Target="../media/hdphoto4.wdp"/><Relationship Id="rId12" Type="http://schemas.openxmlformats.org/officeDocument/2006/relationships/image" Target="../media/image41.png"/><Relationship Id="rId13" Type="http://schemas.openxmlformats.org/officeDocument/2006/relationships/image" Target="../media/image42.png"/><Relationship Id="rId14" Type="http://schemas.openxmlformats.org/officeDocument/2006/relationships/image" Target="../media/image43.png"/><Relationship Id="rId15" Type="http://schemas.openxmlformats.org/officeDocument/2006/relationships/image" Target="../media/image44.png"/><Relationship Id="rId16"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4.png"/><Relationship Id="rId9" Type="http://schemas.microsoft.com/office/2007/relationships/hdphoto" Target="../media/hdphoto3.wdp"/><Relationship Id="rId10"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45.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20.png"/><Relationship Id="rId8" Type="http://schemas.openxmlformats.org/officeDocument/2006/relationships/hyperlink" Target="http://www.youtube.com/watch?v=szxLvG4Vy-Q&amp;feature=youtu.be" TargetMode="External"/><Relationship Id="rId9"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1" Type="http://schemas.openxmlformats.org/officeDocument/2006/relationships/image" Target="../media/image22.png"/><Relationship Id="rId12" Type="http://schemas.openxmlformats.org/officeDocument/2006/relationships/image" Target="../media/image20.png"/><Relationship Id="rId13"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8.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46.png"/><Relationship Id="rId8" Type="http://schemas.openxmlformats.org/officeDocument/2006/relationships/image" Target="../media/image34.png"/><Relationship Id="rId9" Type="http://schemas.openxmlformats.org/officeDocument/2006/relationships/image" Target="../media/image36.png"/><Relationship Id="rId10"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hyperlink" Target="http://vimeo.com/22048103" TargetMode="External"/><Relationship Id="rId4" Type="http://schemas.openxmlformats.org/officeDocument/2006/relationships/image" Target="../media/image2.png"/><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hyperlink" Target="http://www.eggsploitation.com" TargetMode="External"/><Relationship Id="rId4" Type="http://schemas.openxmlformats.org/officeDocument/2006/relationships/image" Target="../media/image2.png"/><Relationship Id="rId5" Type="http://schemas.openxmlformats.org/officeDocument/2006/relationships/hyperlink" Target="http://vimeo.com/22048103" TargetMode="External"/><Relationship Id="rId6" Type="http://schemas.openxmlformats.org/officeDocument/2006/relationships/hyperlink" Target="https://www.youtube.com/watch?v=JqviuL1X5Ho"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9" Type="http://schemas.openxmlformats.org/officeDocument/2006/relationships/image" Target="../media/image10.png"/><Relationship Id="rId20" Type="http://schemas.openxmlformats.org/officeDocument/2006/relationships/image" Target="../media/image18.png"/><Relationship Id="rId21" Type="http://schemas.openxmlformats.org/officeDocument/2006/relationships/image" Target="../media/image19.png"/><Relationship Id="rId22" Type="http://schemas.microsoft.com/office/2007/relationships/hdphoto" Target="../media/hdphoto5.wdp"/><Relationship Id="rId23" Type="http://schemas.openxmlformats.org/officeDocument/2006/relationships/image" Target="../media/image20.png"/><Relationship Id="rId24" Type="http://schemas.openxmlformats.org/officeDocument/2006/relationships/image" Target="../media/image21.png"/><Relationship Id="rId25" Type="http://schemas.openxmlformats.org/officeDocument/2006/relationships/image" Target="../media/image22.png"/><Relationship Id="rId26" Type="http://schemas.openxmlformats.org/officeDocument/2006/relationships/image" Target="../media/image23.png"/><Relationship Id="rId10" Type="http://schemas.openxmlformats.org/officeDocument/2006/relationships/image" Target="../media/image11.png"/><Relationship Id="rId11" Type="http://schemas.openxmlformats.org/officeDocument/2006/relationships/image" Target="../media/image12.png"/><Relationship Id="rId12" Type="http://schemas.openxmlformats.org/officeDocument/2006/relationships/image" Target="../media/image13.png"/><Relationship Id="rId13" Type="http://schemas.microsoft.com/office/2007/relationships/hdphoto" Target="../media/hdphoto2.wdp"/><Relationship Id="rId14" Type="http://schemas.openxmlformats.org/officeDocument/2006/relationships/image" Target="../media/image14.png"/><Relationship Id="rId15" Type="http://schemas.microsoft.com/office/2007/relationships/hdphoto" Target="../media/hdphoto3.wdp"/><Relationship Id="rId16" Type="http://schemas.openxmlformats.org/officeDocument/2006/relationships/image" Target="../media/image15.png"/><Relationship Id="rId17" Type="http://schemas.microsoft.com/office/2007/relationships/hdphoto" Target="../media/hdphoto4.wdp"/><Relationship Id="rId18" Type="http://schemas.openxmlformats.org/officeDocument/2006/relationships/image" Target="../media/image16.png"/><Relationship Id="rId19"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6.png"/><Relationship Id="rId5" Type="http://schemas.microsoft.com/office/2007/relationships/hdphoto" Target="../media/hdphoto1.wdp"/><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eg"/><Relationship Id="rId5" Type="http://schemas.microsoft.com/office/2007/relationships/hdphoto" Target="../media/hdphoto6.wdp"/><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hyperlink" Target="http://vimeo.com/80254048" TargetMode="External"/><Relationship Id="rId9"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1" Type="http://schemas.openxmlformats.org/officeDocument/2006/relationships/image" Target="../media/image36.png"/><Relationship Id="rId12" Type="http://schemas.openxmlformats.org/officeDocument/2006/relationships/image" Target="../media/image20.png"/><Relationship Id="rId13" Type="http://schemas.openxmlformats.org/officeDocument/2006/relationships/hyperlink" Target="http://ns.umich.edu/stemcells/022706_Intro.html" TargetMode="External"/><Relationship Id="rId1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png"/><Relationship Id="rId10" Type="http://schemas.openxmlformats.org/officeDocument/2006/relationships/image" Target="../media/image35.png"/></Relationships>
</file>

<file path=ppt/slides/_rels/slide9.xml.rels><?xml version="1.0" encoding="UTF-8" standalone="yes"?>
<Relationships xmlns="http://schemas.openxmlformats.org/package/2006/relationships"><Relationship Id="rId11" Type="http://schemas.openxmlformats.org/officeDocument/2006/relationships/image" Target="../media/image20.png"/><Relationship Id="rId12" Type="http://schemas.openxmlformats.org/officeDocument/2006/relationships/hyperlink" Target="http://www.youtube.com/watch?v=CVV87EH6VLk&amp;playnext=1&amp;list=PL5A2770BBE8166D49&amp;feature=results_m" TargetMode="External"/><Relationship Id="rId13" Type="http://schemas.openxmlformats.org/officeDocument/2006/relationships/image" Target="../media/image2.png"/><Relationship Id="rId14" Type="http://schemas.openxmlformats.org/officeDocument/2006/relationships/hyperlink" Target="http://www.washingtontimes.com/news/2012/mar/4/obama-defunds-snowflake-babies/?page=all"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30.png"/><Relationship Id="rId8" Type="http://schemas.openxmlformats.org/officeDocument/2006/relationships/image" Target="../media/image34.png"/><Relationship Id="rId9" Type="http://schemas.openxmlformats.org/officeDocument/2006/relationships/image" Target="../media/image35.png"/><Relationship Id="rId10"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378121"/>
            <a:ext cx="9144000" cy="3724097"/>
          </a:xfrm>
          <a:prstGeom prst="rect">
            <a:avLst/>
          </a:prstGeom>
          <a:noFill/>
        </p:spPr>
        <p:txBody>
          <a:bodyPr wrap="square" rtlCol="0">
            <a:spAutoFit/>
          </a:bodyPr>
          <a:lstStyle/>
          <a:p>
            <a:pPr algn="ctr"/>
            <a:r>
              <a:rPr lang="en-US" sz="5400" dirty="0" smtClean="0">
                <a:solidFill>
                  <a:srgbClr val="12919C"/>
                </a:solidFill>
                <a:ea typeface="ＭＳ Ｐゴシック" charset="0"/>
                <a:cs typeface="Helvetica" charset="0"/>
              </a:rPr>
              <a:t>Embryonic Sources of Human</a:t>
            </a:r>
            <a:r>
              <a:rPr lang="en-US" sz="5400" dirty="0">
                <a:solidFill>
                  <a:srgbClr val="12919C"/>
                </a:solidFill>
                <a:ea typeface="ＭＳ Ｐゴシック" charset="0"/>
                <a:cs typeface="Helvetica" charset="0"/>
              </a:rPr>
              <a:t> </a:t>
            </a:r>
            <a:r>
              <a:rPr lang="en-US" sz="5400" dirty="0" smtClean="0">
                <a:solidFill>
                  <a:srgbClr val="12919C"/>
                </a:solidFill>
                <a:ea typeface="ＭＳ Ｐゴシック" charset="0"/>
                <a:cs typeface="Helvetica" charset="0"/>
              </a:rPr>
              <a:t>Stem Cells (</a:t>
            </a:r>
            <a:r>
              <a:rPr lang="en-US" sz="5400" dirty="0" err="1" smtClean="0">
                <a:solidFill>
                  <a:srgbClr val="12919C"/>
                </a:solidFill>
                <a:ea typeface="ＭＳ Ｐゴシック" charset="0"/>
                <a:cs typeface="Helvetica" charset="0"/>
              </a:rPr>
              <a:t>hESCs</a:t>
            </a:r>
            <a:r>
              <a:rPr lang="en-US" sz="5400" dirty="0" smtClean="0">
                <a:solidFill>
                  <a:srgbClr val="12919C"/>
                </a:solidFill>
                <a:ea typeface="ＭＳ Ｐゴシック" charset="0"/>
                <a:cs typeface="Helvetica" charset="0"/>
              </a:rPr>
              <a:t>)</a:t>
            </a:r>
          </a:p>
          <a:p>
            <a:pPr algn="ctr"/>
            <a:r>
              <a:rPr lang="en-US" sz="2800" i="1" dirty="0" smtClean="0">
                <a:solidFill>
                  <a:schemeClr val="tx1">
                    <a:lumMod val="50000"/>
                    <a:lumOff val="50000"/>
                  </a:schemeClr>
                </a:solidFill>
              </a:rPr>
              <a:t>Embryo IVF</a:t>
            </a:r>
          </a:p>
          <a:p>
            <a:pPr algn="ctr"/>
            <a:endParaRPr lang="en-US" sz="2800" i="1" dirty="0" smtClean="0">
              <a:solidFill>
                <a:schemeClr val="tx1">
                  <a:lumMod val="50000"/>
                  <a:lumOff val="50000"/>
                </a:schemeClr>
              </a:solidFill>
            </a:endParaRPr>
          </a:p>
          <a:p>
            <a:pPr algn="ctr"/>
            <a:r>
              <a:rPr lang="en-US" sz="2400" i="1" cap="all" dirty="0">
                <a:solidFill>
                  <a:srgbClr val="7F7F7F"/>
                </a:solidFill>
              </a:rPr>
              <a:t>Stem Cells Across the Curriculum</a:t>
            </a:r>
          </a:p>
          <a:p>
            <a:pPr algn="ctr"/>
            <a:r>
              <a:rPr lang="en-US" sz="2400" i="1" dirty="0" err="1">
                <a:solidFill>
                  <a:schemeClr val="tx1">
                    <a:lumMod val="50000"/>
                    <a:lumOff val="50000"/>
                  </a:schemeClr>
                </a:solidFill>
              </a:rPr>
              <a:t>www.stemcellcurriculum.org</a:t>
            </a:r>
            <a:endParaRPr lang="en-US" sz="2400" i="1" dirty="0">
              <a:solidFill>
                <a:schemeClr val="tx1">
                  <a:lumMod val="50000"/>
                  <a:lumOff val="50000"/>
                </a:schemeClr>
              </a:solidFill>
            </a:endParaRPr>
          </a:p>
          <a:p>
            <a:pPr algn="ctr"/>
            <a:endParaRPr lang="en-US" sz="2400" i="1" dirty="0">
              <a:solidFill>
                <a:schemeClr val="tx1">
                  <a:lumMod val="50000"/>
                  <a:lumOff val="50000"/>
                </a:schemeClr>
              </a:solidFill>
            </a:endParaRPr>
          </a:p>
        </p:txBody>
      </p:sp>
      <p:pic>
        <p:nvPicPr>
          <p:cNvPr id="2" name="Picture 1"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99" y="4945142"/>
            <a:ext cx="1572305" cy="238563"/>
          </a:xfrm>
          <a:prstGeom prst="rect">
            <a:avLst/>
          </a:prstGeom>
        </p:spPr>
      </p:pic>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sp>
        <p:nvSpPr>
          <p:cNvPr id="6" name="TextBox 5"/>
          <p:cNvSpPr txBox="1"/>
          <p:nvPr/>
        </p:nvSpPr>
        <p:spPr>
          <a:xfrm>
            <a:off x="2150527" y="4863509"/>
            <a:ext cx="6917273" cy="2377574"/>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a:t>
            </a:r>
            <a:r>
              <a:rPr lang="en-US" sz="1200" cap="small" dirty="0">
                <a:solidFill>
                  <a:srgbClr val="12919C"/>
                </a:solidFill>
                <a:latin typeface="+mj-lt"/>
              </a:rPr>
              <a:t>p</a:t>
            </a:r>
            <a:r>
              <a:rPr lang="en-US" sz="1200" cap="small" dirty="0" smtClean="0">
                <a:solidFill>
                  <a:srgbClr val="12919C"/>
                </a:solidFill>
                <a:latin typeface="+mj-lt"/>
              </a:rPr>
              <a:t>resentation: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a:solidFill>
                  <a:srgbClr val="12919C"/>
                </a:solidFill>
                <a:latin typeface="+mj-lt"/>
              </a:rPr>
              <a:t>c</a:t>
            </a:r>
            <a:r>
              <a:rPr lang="en-US" sz="1200" cap="small" dirty="0" err="1" smtClean="0">
                <a:solidFill>
                  <a:srgbClr val="12919C"/>
                </a:solidFill>
                <a:latin typeface="+mj-lt"/>
              </a:rPr>
              <a:t>hamany</a:t>
            </a:r>
            <a:r>
              <a:rPr lang="en-US" sz="1200" cap="small" dirty="0" smtClean="0">
                <a:solidFill>
                  <a:srgbClr val="12919C"/>
                </a:solidFill>
                <a:latin typeface="+mj-lt"/>
              </a:rPr>
              <a:t> </a:t>
            </a:r>
          </a:p>
          <a:p>
            <a:r>
              <a:rPr lang="en-US" sz="1200" cap="small" dirty="0" smtClean="0">
                <a:solidFill>
                  <a:srgbClr val="12919C"/>
                </a:solidFill>
                <a:latin typeface="+mj-lt"/>
              </a:rPr>
              <a:t>	</a:t>
            </a:r>
            <a:r>
              <a:rPr lang="en-US" sz="1200" cap="small" dirty="0" smtClean="0">
                <a:solidFill>
                  <a:srgbClr val="7F7F7F"/>
                </a:solidFill>
                <a:latin typeface="+mj-lt"/>
              </a:rPr>
              <a:t>adapted from “</a:t>
            </a:r>
            <a:r>
              <a:rPr lang="en-US" sz="1200" cap="small" dirty="0" err="1" smtClean="0">
                <a:solidFill>
                  <a:srgbClr val="7F7F7F"/>
                </a:solidFill>
                <a:latin typeface="+mj-lt"/>
              </a:rPr>
              <a:t>extranumerary</a:t>
            </a:r>
            <a:r>
              <a:rPr lang="en-US" sz="1200" cap="small" dirty="0" smtClean="0">
                <a:solidFill>
                  <a:srgbClr val="7F7F7F"/>
                </a:solidFill>
                <a:latin typeface="+mj-lt"/>
              </a:rPr>
              <a:t>” “</a:t>
            </a:r>
            <a:r>
              <a:rPr lang="en-US" sz="1200" cap="small" dirty="0" err="1" smtClean="0">
                <a:solidFill>
                  <a:srgbClr val="7F7F7F"/>
                </a:solidFill>
                <a:latin typeface="+mj-lt"/>
              </a:rPr>
              <a:t>pgd</a:t>
            </a:r>
            <a:r>
              <a:rPr lang="en-US" sz="1200" cap="small" dirty="0" smtClean="0">
                <a:solidFill>
                  <a:srgbClr val="7F7F7F"/>
                </a:solidFill>
                <a:latin typeface="+mj-lt"/>
              </a:rPr>
              <a:t>”  and ”research embryo” </a:t>
            </a:r>
            <a:r>
              <a:rPr lang="en-US" sz="1200" cap="small" dirty="0" err="1" smtClean="0">
                <a:solidFill>
                  <a:srgbClr val="7F7F7F"/>
                </a:solidFill>
                <a:latin typeface="+mj-lt"/>
              </a:rPr>
              <a:t>zoomgraphics</a:t>
            </a:r>
            <a:endParaRPr lang="en-US" sz="1200" cap="small" dirty="0" smtClean="0">
              <a:solidFill>
                <a:srgbClr val="7F7F7F"/>
              </a:solidFill>
              <a:latin typeface="+mj-lt"/>
            </a:endParaRPr>
          </a:p>
          <a:p>
            <a:r>
              <a:rPr lang="en-US" sz="1200" cap="small" dirty="0" smtClean="0">
                <a:solidFill>
                  <a:srgbClr val="7F7F7F"/>
                </a:solidFill>
                <a:latin typeface="+mj-lt"/>
              </a:rPr>
              <a:t>	content &amp; content 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&amp; </a:t>
            </a:r>
            <a:r>
              <a:rPr lang="en-US" sz="1200" cap="small" dirty="0" err="1" smtClean="0">
                <a:solidFill>
                  <a:srgbClr val="7F7F7F"/>
                </a:solidFill>
                <a:latin typeface="+mj-lt"/>
              </a:rPr>
              <a:t>lianna</a:t>
            </a:r>
            <a:r>
              <a:rPr lang="en-US" sz="1200" cap="small" dirty="0" smtClean="0">
                <a:solidFill>
                  <a:srgbClr val="7F7F7F"/>
                </a:solidFill>
                <a:latin typeface="+mj-lt"/>
              </a:rPr>
              <a:t> </a:t>
            </a:r>
            <a:r>
              <a:rPr lang="en-US" sz="1200" cap="small" dirty="0" err="1" smtClean="0">
                <a:solidFill>
                  <a:srgbClr val="7F7F7F"/>
                </a:solidFill>
                <a:latin typeface="+mj-lt"/>
              </a:rPr>
              <a:t>schwartz-orbach</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smtClean="0">
              <a:solidFill>
                <a:srgbClr val="7F7F7F"/>
              </a:solidFill>
              <a:latin typeface="+mj-lt"/>
            </a:endParaRPr>
          </a:p>
          <a:p>
            <a:r>
              <a:rPr lang="en-US" sz="1200" cap="small" dirty="0" err="1" smtClean="0">
                <a:solidFill>
                  <a:srgbClr val="12919C"/>
                </a:solidFill>
              </a:rPr>
              <a:t>february</a:t>
            </a:r>
            <a:r>
              <a:rPr lang="en-US" sz="1200" cap="small" dirty="0" smtClean="0">
                <a:solidFill>
                  <a:srgbClr val="12919C"/>
                </a:solidFill>
              </a:rPr>
              <a:t> 2016</a:t>
            </a:r>
            <a:r>
              <a:rPr lang="en-US" sz="1200" cap="small" dirty="0" smtClean="0">
                <a:solidFill>
                  <a:srgbClr val="7F7F7F"/>
                </a:solidFill>
                <a:latin typeface="+mj-lt"/>
              </a:rPr>
              <a:t>	</a:t>
            </a:r>
            <a:endParaRPr lang="en-US" sz="1200" cap="small" dirty="0" smtClean="0">
              <a:solidFill>
                <a:srgbClr val="7F7F7F"/>
              </a:solidFill>
              <a:latin typeface="+mj-lt"/>
            </a:endParaRPr>
          </a:p>
          <a:p>
            <a:endParaRPr lang="en-US" sz="1200" cap="small" dirty="0">
              <a:solidFill>
                <a:srgbClr val="7F7F7F"/>
              </a:solidFill>
              <a:latin typeface="+mj-lt"/>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spTree>
    <p:extLst>
      <p:ext uri="{BB962C8B-B14F-4D97-AF65-F5344CB8AC3E}">
        <p14:creationId xmlns:p14="http://schemas.microsoft.com/office/powerpoint/2010/main" val="196884846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8781" y="53955"/>
            <a:ext cx="7884996" cy="830997"/>
          </a:xfrm>
          <a:prstGeom prst="rect">
            <a:avLst/>
          </a:prstGeom>
          <a:noFill/>
        </p:spPr>
        <p:txBody>
          <a:bodyPr wrap="square" rtlCol="0">
            <a:spAutoFit/>
          </a:bodyPr>
          <a:lstStyle/>
          <a:p>
            <a:r>
              <a:rPr lang="en-US" sz="2400" dirty="0" smtClean="0">
                <a:solidFill>
                  <a:schemeClr val="accent5">
                    <a:lumMod val="75000"/>
                  </a:schemeClr>
                </a:solidFill>
              </a:rPr>
              <a:t> </a:t>
            </a:r>
            <a:r>
              <a:rPr lang="en-US" sz="2400" dirty="0" smtClean="0">
                <a:solidFill>
                  <a:srgbClr val="12919C"/>
                </a:solidFill>
                <a:ea typeface="ＭＳ Ｐゴシック" charset="0"/>
                <a:cs typeface="Helvetica" charset="0"/>
              </a:rPr>
              <a:t>Embryo. PGD. </a:t>
            </a:r>
            <a:endParaRPr lang="en-US" sz="2400" dirty="0" smtClean="0">
              <a:solidFill>
                <a:schemeClr val="accent5">
                  <a:lumMod val="75000"/>
                </a:schemeClr>
              </a:solidFill>
            </a:endParaRPr>
          </a:p>
          <a:p>
            <a:r>
              <a:rPr lang="en-US" sz="2400" dirty="0">
                <a:solidFill>
                  <a:schemeClr val="accent5">
                    <a:lumMod val="75000"/>
                  </a:schemeClr>
                </a:solidFill>
              </a:rPr>
              <a:t>	</a:t>
            </a:r>
            <a:r>
              <a:rPr lang="en-US" sz="2400" dirty="0" smtClean="0">
                <a:solidFill>
                  <a:schemeClr val="accent5">
                    <a:lumMod val="75000"/>
                  </a:schemeClr>
                </a:solidFill>
              </a:rPr>
              <a:t>		</a:t>
            </a:r>
            <a:r>
              <a:rPr lang="en-US" sz="2400" i="1" dirty="0" smtClean="0">
                <a:solidFill>
                  <a:srgbClr val="12919C"/>
                </a:solidFill>
                <a:ea typeface="ＭＳ Ｐゴシック" charset="0"/>
                <a:cs typeface="Helvetica" charset="0"/>
              </a:rPr>
              <a:t> </a:t>
            </a:r>
            <a:r>
              <a:rPr lang="en-US" sz="2400" i="1" dirty="0" err="1" smtClean="0">
                <a:solidFill>
                  <a:srgbClr val="12919C"/>
                </a:solidFill>
                <a:ea typeface="ＭＳ Ｐゴシック" charset="0"/>
                <a:cs typeface="Helvetica" charset="0"/>
              </a:rPr>
              <a:t>Preimplantation</a:t>
            </a:r>
            <a:r>
              <a:rPr lang="en-US" sz="2400" i="1" dirty="0" smtClean="0">
                <a:solidFill>
                  <a:srgbClr val="12919C"/>
                </a:solidFill>
                <a:ea typeface="ＭＳ Ｐゴシック" charset="0"/>
                <a:cs typeface="Helvetica" charset="0"/>
              </a:rPr>
              <a:t> Genetic Diagnosis</a:t>
            </a:r>
            <a:endParaRPr lang="en-US" sz="2400" i="1" dirty="0">
              <a:solidFill>
                <a:schemeClr val="accent5">
                  <a:lumMod val="75000"/>
                </a:schemeClr>
              </a:solidFill>
            </a:endParaRPr>
          </a:p>
        </p:txBody>
      </p:sp>
      <p:sp>
        <p:nvSpPr>
          <p:cNvPr id="5" name="TextBox 4"/>
          <p:cNvSpPr txBox="1"/>
          <p:nvPr/>
        </p:nvSpPr>
        <p:spPr>
          <a:xfrm>
            <a:off x="398781" y="1008820"/>
            <a:ext cx="8280400" cy="5386090"/>
          </a:xfrm>
          <a:prstGeom prst="rect">
            <a:avLst/>
          </a:prstGeom>
          <a:noFill/>
        </p:spPr>
        <p:txBody>
          <a:bodyPr wrap="square" rtlCol="0">
            <a:spAutoFit/>
          </a:bodyPr>
          <a:lstStyle/>
          <a:p>
            <a:r>
              <a:rPr lang="en-US" sz="1700" i="1" dirty="0">
                <a:solidFill>
                  <a:schemeClr val="tx1">
                    <a:lumMod val="50000"/>
                    <a:lumOff val="50000"/>
                  </a:schemeClr>
                </a:solidFill>
              </a:rPr>
              <a:t>PGD allows potential </a:t>
            </a:r>
            <a:r>
              <a:rPr lang="en-US" sz="1700" i="1" dirty="0" smtClean="0">
                <a:solidFill>
                  <a:schemeClr val="tx1">
                    <a:lumMod val="50000"/>
                    <a:lumOff val="50000"/>
                  </a:schemeClr>
                </a:solidFill>
              </a:rPr>
              <a:t>parents to screen embryos created through IVF </a:t>
            </a:r>
            <a:r>
              <a:rPr lang="en-US" sz="1700" i="1" dirty="0">
                <a:solidFill>
                  <a:schemeClr val="tx1">
                    <a:lumMod val="50000"/>
                    <a:lumOff val="50000"/>
                  </a:schemeClr>
                </a:solidFill>
              </a:rPr>
              <a:t>for genetic variants that increase risk of disease and/or influence physical and cognitive development. PGD can also be used to create “savior siblings” whose bone marrow or cord blood stem cells match that of a sibling living with disease. PGD is seen by some as promoting reproductive choice, but others see it as a technique that is discriminatory to people living with disease/</a:t>
            </a:r>
            <a:r>
              <a:rPr lang="en-US" sz="1700" i="1" dirty="0" smtClean="0">
                <a:solidFill>
                  <a:schemeClr val="tx1">
                    <a:lumMod val="50000"/>
                    <a:lumOff val="50000"/>
                  </a:schemeClr>
                </a:solidFill>
              </a:rPr>
              <a:t>disability and one that is in conflict with the moral status of the embryo. The Reproductive Genetics Institute in Chicago, Illinois is one of the oldest and most reputable PGD clinics in the world and currently screens for over 275  single gene variants, with BRCA1/2, the dominant gene variant for elevated risk of breast and ovarian cancer, one of the most commonly tested. For those conditions that are inherited in a dominant manner, more embryos are required as 50% will carry the genetic risk variant, and often multiple IVF cycles are required.  This is also the case for those hoping to create a savior sibling as can be seen in the case of the Trevino family who screened ~ 30 embryos created through five IVF cycles to secure an immunological match for their son who lives with a rare genetic condition called NEMO. </a:t>
            </a:r>
            <a:endParaRPr lang="en-US" sz="1700" i="1" dirty="0">
              <a:solidFill>
                <a:schemeClr val="tx1">
                  <a:lumMod val="50000"/>
                  <a:lumOff val="50000"/>
                </a:schemeClr>
              </a:solidFill>
            </a:endParaRPr>
          </a:p>
          <a:p>
            <a:endParaRPr lang="en-US" i="1" dirty="0">
              <a:solidFill>
                <a:schemeClr val="tx1">
                  <a:lumMod val="50000"/>
                  <a:lumOff val="50000"/>
                </a:schemeClr>
              </a:solidFill>
            </a:endParaRPr>
          </a:p>
          <a:p>
            <a:endParaRPr lang="en-US" i="1" dirty="0">
              <a:solidFill>
                <a:schemeClr val="tx1">
                  <a:lumMod val="50000"/>
                  <a:lumOff val="50000"/>
                </a:schemeClr>
              </a:solidFill>
            </a:endParaRPr>
          </a:p>
          <a:p>
            <a:endParaRPr lang="en-US" dirty="0">
              <a:solidFill>
                <a:schemeClr val="tx1">
                  <a:lumMod val="50000"/>
                  <a:lumOff val="50000"/>
                </a:schemeClr>
              </a:solidFill>
            </a:endParaRPr>
          </a:p>
          <a:p>
            <a:endParaRPr lang="en-US" dirty="0"/>
          </a:p>
        </p:txBody>
      </p:sp>
      <p:pic>
        <p:nvPicPr>
          <p:cNvPr id="6" name="Picture 5"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396" y="4934495"/>
            <a:ext cx="320855" cy="240056"/>
          </a:xfrm>
          <a:prstGeom prst="rect">
            <a:avLst/>
          </a:prstGeom>
        </p:spPr>
      </p:pic>
      <p:sp>
        <p:nvSpPr>
          <p:cNvPr id="2" name="TextBox 1"/>
          <p:cNvSpPr txBox="1"/>
          <p:nvPr/>
        </p:nvSpPr>
        <p:spPr>
          <a:xfrm>
            <a:off x="398781" y="5384801"/>
            <a:ext cx="8280400" cy="615553"/>
          </a:xfrm>
          <a:prstGeom prst="rect">
            <a:avLst/>
          </a:prstGeom>
          <a:noFill/>
        </p:spPr>
        <p:txBody>
          <a:bodyPr wrap="square" rtlCol="0">
            <a:spAutoFit/>
          </a:bodyPr>
          <a:lstStyle/>
          <a:p>
            <a:r>
              <a:rPr lang="en-US" sz="1700" i="1" dirty="0" smtClean="0">
                <a:solidFill>
                  <a:schemeClr val="tx1">
                    <a:lumMod val="50000"/>
                    <a:lumOff val="50000"/>
                  </a:schemeClr>
                </a:solidFill>
              </a:rPr>
              <a:t>Jodi </a:t>
            </a:r>
            <a:r>
              <a:rPr lang="en-US" sz="1700" i="1" dirty="0" err="1" smtClean="0">
                <a:solidFill>
                  <a:schemeClr val="tx1">
                    <a:lumMod val="50000"/>
                    <a:lumOff val="50000"/>
                  </a:schemeClr>
                </a:solidFill>
              </a:rPr>
              <a:t>Picoult’s</a:t>
            </a:r>
            <a:r>
              <a:rPr lang="en-US" sz="1700" i="1" dirty="0" smtClean="0">
                <a:solidFill>
                  <a:schemeClr val="tx1">
                    <a:lumMod val="50000"/>
                    <a:lumOff val="50000"/>
                  </a:schemeClr>
                </a:solidFill>
              </a:rPr>
              <a:t> book My Sister’s Keeper, presents a fictionalized story of the creation of a </a:t>
            </a:r>
            <a:r>
              <a:rPr lang="en-US" sz="1700" i="1" dirty="0" err="1" smtClean="0">
                <a:solidFill>
                  <a:schemeClr val="tx1">
                    <a:lumMod val="50000"/>
                    <a:lumOff val="50000"/>
                  </a:schemeClr>
                </a:solidFill>
              </a:rPr>
              <a:t>saviour</a:t>
            </a:r>
            <a:r>
              <a:rPr lang="en-US" sz="1700" i="1" dirty="0" smtClean="0">
                <a:solidFill>
                  <a:schemeClr val="tx1">
                    <a:lumMod val="50000"/>
                    <a:lumOff val="50000"/>
                  </a:schemeClr>
                </a:solidFill>
              </a:rPr>
              <a:t> sibling who sues her parents and the story was later made into a movie. </a:t>
            </a:r>
            <a:endParaRPr lang="en-US" sz="1700" dirty="0"/>
          </a:p>
        </p:txBody>
      </p:sp>
      <p:pic>
        <p:nvPicPr>
          <p:cNvPr id="7" name="Picture 6" descr="Video_icon1.png">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5197" y="5675791"/>
            <a:ext cx="320855" cy="240056"/>
          </a:xfrm>
          <a:prstGeom prst="rect">
            <a:avLst/>
          </a:prstGeom>
        </p:spPr>
      </p:pic>
      <p:pic>
        <p:nvPicPr>
          <p:cNvPr id="8" name="Picture 7"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4651626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EmptyDis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7988" y="2512614"/>
            <a:ext cx="1225550" cy="1228725"/>
          </a:xfrm>
          <a:prstGeom prst="rect">
            <a:avLst/>
          </a:prstGeom>
        </p:spPr>
      </p:pic>
      <p:pic>
        <p:nvPicPr>
          <p:cNvPr id="18" name="Picture 17" descr="CellB.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7715" y="3099754"/>
            <a:ext cx="409525" cy="412750"/>
          </a:xfrm>
          <a:prstGeom prst="rect">
            <a:avLst/>
          </a:prstGeom>
        </p:spPr>
      </p:pic>
      <p:pic>
        <p:nvPicPr>
          <p:cNvPr id="19" name="Picture 18"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7809" y="3093404"/>
            <a:ext cx="409525" cy="412750"/>
          </a:xfrm>
          <a:prstGeom prst="rect">
            <a:avLst/>
          </a:prstGeom>
        </p:spPr>
      </p:pic>
      <p:pic>
        <p:nvPicPr>
          <p:cNvPr id="20" name="Picture 19" descr="CellR.png"/>
          <p:cNvPicPr>
            <a:picLocks noChangeAspect="1"/>
          </p:cNvPicPr>
          <p:nvPr/>
        </p:nvPicPr>
        <p:blipFill>
          <a:blip r:embed="rId5">
            <a:alphaModFix amt="66000"/>
            <a:extLst>
              <a:ext uri="{28A0092B-C50C-407E-A947-70E740481C1C}">
                <a14:useLocalDpi xmlns:a14="http://schemas.microsoft.com/office/drawing/2010/main" val="0"/>
              </a:ext>
            </a:extLst>
          </a:blip>
          <a:stretch>
            <a:fillRect/>
          </a:stretch>
        </p:blipFill>
        <p:spPr>
          <a:xfrm>
            <a:off x="2374329" y="2929254"/>
            <a:ext cx="409525" cy="412750"/>
          </a:xfrm>
          <a:prstGeom prst="rect">
            <a:avLst/>
          </a:prstGeom>
          <a:effectLst/>
        </p:spPr>
      </p:pic>
      <p:pic>
        <p:nvPicPr>
          <p:cNvPr id="21" name="Picture 20" descr="CellB.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3246" y="2794022"/>
            <a:ext cx="409525" cy="412750"/>
          </a:xfrm>
          <a:prstGeom prst="rect">
            <a:avLst/>
          </a:prstGeom>
        </p:spPr>
      </p:pic>
      <p:pic>
        <p:nvPicPr>
          <p:cNvPr id="22" name="Picture 21"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3340" y="2786365"/>
            <a:ext cx="409525" cy="412750"/>
          </a:xfrm>
          <a:prstGeom prst="rect">
            <a:avLst/>
          </a:prstGeom>
        </p:spPr>
      </p:pic>
      <p:pic>
        <p:nvPicPr>
          <p:cNvPr id="23" name="Picture 22"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01561" y="2587647"/>
            <a:ext cx="409525" cy="412750"/>
          </a:xfrm>
          <a:prstGeom prst="rect">
            <a:avLst/>
          </a:prstGeom>
        </p:spPr>
      </p:pic>
      <p:pic>
        <p:nvPicPr>
          <p:cNvPr id="24" name="Picture 23"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5817" y="2893379"/>
            <a:ext cx="409525" cy="412750"/>
          </a:xfrm>
          <a:prstGeom prst="rect">
            <a:avLst/>
          </a:prstGeom>
        </p:spPr>
      </p:pic>
      <p:pic>
        <p:nvPicPr>
          <p:cNvPr id="25" name="Picture 24" descr="Cell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05149" y="3244872"/>
            <a:ext cx="409525" cy="412750"/>
          </a:xfrm>
          <a:prstGeom prst="rect">
            <a:avLst/>
          </a:prstGeom>
        </p:spPr>
      </p:pic>
      <p:pic>
        <p:nvPicPr>
          <p:cNvPr id="26" name="Picture 25" descr="Blastocyst.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1638" y="2523491"/>
            <a:ext cx="1206500" cy="1203325"/>
          </a:xfrm>
          <a:prstGeom prst="rect">
            <a:avLst/>
          </a:prstGeom>
        </p:spPr>
      </p:pic>
      <p:pic>
        <p:nvPicPr>
          <p:cNvPr id="27" name="Picture 26" descr="IC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6790" y="2653045"/>
            <a:ext cx="695325" cy="307975"/>
          </a:xfrm>
          <a:prstGeom prst="rect">
            <a:avLst/>
          </a:prstGeom>
        </p:spPr>
      </p:pic>
      <p:pic>
        <p:nvPicPr>
          <p:cNvPr id="28" name="Picture 27" descr="PluripotentText.png"/>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tretch>
            <a:fillRect/>
          </a:stretch>
        </p:blipFill>
        <p:spPr>
          <a:xfrm>
            <a:off x="2059983" y="1610850"/>
            <a:ext cx="1076325" cy="487680"/>
          </a:xfrm>
          <a:prstGeom prst="rect">
            <a:avLst/>
          </a:prstGeom>
        </p:spPr>
      </p:pic>
      <p:pic>
        <p:nvPicPr>
          <p:cNvPr id="29" name="Picture 28" descr="TotipotentText.png"/>
          <p:cNvPicPr>
            <a:picLocks noChangeAspect="1"/>
          </p:cNvPicPr>
          <p:nvPr/>
        </p:nvPicPr>
        <p:blipFill>
          <a:blip r:embed="rId10">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tretch>
            <a:fillRect/>
          </a:stretch>
        </p:blipFill>
        <p:spPr>
          <a:xfrm>
            <a:off x="2163042" y="1747742"/>
            <a:ext cx="864870" cy="342900"/>
          </a:xfrm>
          <a:prstGeom prst="rect">
            <a:avLst/>
          </a:prstGeom>
        </p:spPr>
      </p:pic>
      <p:pic>
        <p:nvPicPr>
          <p:cNvPr id="30" name="Picture 29" descr="Pipette.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101284" y="1494168"/>
            <a:ext cx="731464" cy="1034836"/>
          </a:xfrm>
          <a:prstGeom prst="rect">
            <a:avLst/>
          </a:prstGeom>
        </p:spPr>
      </p:pic>
      <p:pic>
        <p:nvPicPr>
          <p:cNvPr id="31" name="Picture 30" descr="CellB.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9778" y="2763352"/>
            <a:ext cx="164608" cy="165902"/>
          </a:xfrm>
          <a:prstGeom prst="rect">
            <a:avLst/>
          </a:prstGeom>
        </p:spPr>
      </p:pic>
      <p:pic>
        <p:nvPicPr>
          <p:cNvPr id="32" name="Picture 31" descr="FISH.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400795" y="1145591"/>
            <a:ext cx="1229716" cy="1490318"/>
          </a:xfrm>
          <a:prstGeom prst="rect">
            <a:avLst/>
          </a:prstGeom>
        </p:spPr>
      </p:pic>
      <p:pic>
        <p:nvPicPr>
          <p:cNvPr id="33" name="Picture 32" descr="PCR.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400795" y="2928296"/>
            <a:ext cx="1229716" cy="1490318"/>
          </a:xfrm>
          <a:prstGeom prst="rect">
            <a:avLst/>
          </a:prstGeom>
        </p:spPr>
      </p:pic>
      <p:pic>
        <p:nvPicPr>
          <p:cNvPr id="34" name="Picture 33" descr="aCGH.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00795" y="4574123"/>
            <a:ext cx="1229716" cy="1465886"/>
          </a:xfrm>
          <a:prstGeom prst="rect">
            <a:avLst/>
          </a:prstGeom>
        </p:spPr>
      </p:pic>
      <p:sp>
        <p:nvSpPr>
          <p:cNvPr id="35" name="TextBox 34"/>
          <p:cNvSpPr txBox="1"/>
          <p:nvPr/>
        </p:nvSpPr>
        <p:spPr>
          <a:xfrm>
            <a:off x="320850" y="177676"/>
            <a:ext cx="7884996" cy="830997"/>
          </a:xfrm>
          <a:prstGeom prst="rect">
            <a:avLst/>
          </a:prstGeom>
          <a:noFill/>
        </p:spPr>
        <p:txBody>
          <a:bodyPr wrap="square" rtlCol="0">
            <a:spAutoFit/>
          </a:bodyPr>
          <a:lstStyle/>
          <a:p>
            <a:r>
              <a:rPr lang="en-US" sz="2400" dirty="0" smtClean="0">
                <a:solidFill>
                  <a:srgbClr val="12919C"/>
                </a:solidFill>
              </a:rPr>
              <a:t>PGD (</a:t>
            </a:r>
            <a:r>
              <a:rPr lang="en-US" sz="2400" dirty="0" err="1" smtClean="0">
                <a:solidFill>
                  <a:srgbClr val="12919C"/>
                </a:solidFill>
              </a:rPr>
              <a:t>Preimplantation</a:t>
            </a:r>
            <a:r>
              <a:rPr lang="en-US" sz="2400" dirty="0" smtClean="0">
                <a:solidFill>
                  <a:srgbClr val="12919C"/>
                </a:solidFill>
              </a:rPr>
              <a:t> Genetic Diagnosis)</a:t>
            </a:r>
          </a:p>
          <a:p>
            <a:r>
              <a:rPr lang="en-US" sz="2400" dirty="0">
                <a:solidFill>
                  <a:srgbClr val="12919C"/>
                </a:solidFill>
              </a:rPr>
              <a:t>	</a:t>
            </a:r>
            <a:r>
              <a:rPr lang="en-US" sz="2400" dirty="0" smtClean="0">
                <a:solidFill>
                  <a:srgbClr val="12919C"/>
                </a:solidFill>
              </a:rPr>
              <a:t>		</a:t>
            </a:r>
            <a:r>
              <a:rPr lang="en-US" sz="2400" i="1" dirty="0" smtClean="0">
                <a:solidFill>
                  <a:srgbClr val="12919C"/>
                </a:solidFill>
              </a:rPr>
              <a:t> 								 In Vitro</a:t>
            </a:r>
            <a:endParaRPr lang="en-US" sz="2400" i="1" dirty="0">
              <a:solidFill>
                <a:srgbClr val="12919C"/>
              </a:solidFill>
            </a:endParaRPr>
          </a:p>
        </p:txBody>
      </p:sp>
      <p:pic>
        <p:nvPicPr>
          <p:cNvPr id="36" name="Picture 35" descr="Credits2.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3677" y="6387962"/>
            <a:ext cx="8922849" cy="367953"/>
          </a:xfrm>
          <a:prstGeom prst="rect">
            <a:avLst/>
          </a:prstGeom>
        </p:spPr>
      </p:pic>
      <p:sp>
        <p:nvSpPr>
          <p:cNvPr id="37" name="TextBox 36"/>
          <p:cNvSpPr txBox="1"/>
          <p:nvPr/>
        </p:nvSpPr>
        <p:spPr>
          <a:xfrm>
            <a:off x="1018960" y="4615523"/>
            <a:ext cx="3866310" cy="1477328"/>
          </a:xfrm>
          <a:prstGeom prst="rect">
            <a:avLst/>
          </a:prstGeom>
          <a:noFill/>
        </p:spPr>
        <p:txBody>
          <a:bodyPr wrap="square" rtlCol="0">
            <a:spAutoFit/>
          </a:bodyPr>
          <a:lstStyle/>
          <a:p>
            <a:r>
              <a:rPr lang="en-US" sz="1000" i="1" dirty="0">
                <a:solidFill>
                  <a:schemeClr val="tx1">
                    <a:lumMod val="50000"/>
                    <a:lumOff val="50000"/>
                  </a:schemeClr>
                </a:solidFill>
              </a:rPr>
              <a:t>Embryos can be screened prior to uterine transfer for gene variants that confer risk of disease and/or disability. 1-3 cells are removed from graded </a:t>
            </a:r>
            <a:r>
              <a:rPr lang="en-US" sz="1000" i="1" dirty="0" err="1">
                <a:solidFill>
                  <a:schemeClr val="tx1">
                    <a:lumMod val="50000"/>
                    <a:lumOff val="50000"/>
                  </a:schemeClr>
                </a:solidFill>
              </a:rPr>
              <a:t>blastomeres</a:t>
            </a:r>
            <a:r>
              <a:rPr lang="en-US" sz="1000" i="1" dirty="0">
                <a:solidFill>
                  <a:schemeClr val="tx1">
                    <a:lumMod val="50000"/>
                    <a:lumOff val="50000"/>
                  </a:schemeClr>
                </a:solidFill>
              </a:rPr>
              <a:t>, or blastocysts, and genetically tested to identify large DNA changes at the chromosomal level via </a:t>
            </a:r>
            <a:r>
              <a:rPr lang="en-US" sz="1000" i="1" dirty="0" smtClean="0">
                <a:solidFill>
                  <a:schemeClr val="tx1">
                    <a:lumMod val="50000"/>
                    <a:lumOff val="50000"/>
                  </a:schemeClr>
                </a:solidFill>
              </a:rPr>
              <a:t>Fluorescence </a:t>
            </a:r>
            <a:r>
              <a:rPr lang="en-US" sz="1000" i="1" dirty="0">
                <a:solidFill>
                  <a:schemeClr val="tx1">
                    <a:lumMod val="50000"/>
                    <a:lumOff val="50000"/>
                  </a:schemeClr>
                </a:solidFill>
              </a:rPr>
              <a:t>In Situ Hybridization (FISH), small DNA changes at the DNA sequence level via Polymerase Chain Reaction (PCR), or both types of DNA changes using Array Chromosomal Genomic Hybridization (</a:t>
            </a:r>
            <a:r>
              <a:rPr lang="en-US" sz="1000" i="1" dirty="0" err="1">
                <a:solidFill>
                  <a:schemeClr val="tx1">
                    <a:lumMod val="50000"/>
                    <a:lumOff val="50000"/>
                  </a:schemeClr>
                </a:solidFill>
              </a:rPr>
              <a:t>aCGH</a:t>
            </a:r>
            <a:r>
              <a:rPr lang="en-US" sz="1000" i="1" dirty="0">
                <a:solidFill>
                  <a:schemeClr val="tx1">
                    <a:lumMod val="50000"/>
                    <a:lumOff val="50000"/>
                  </a:schemeClr>
                </a:solidFill>
              </a:rPr>
              <a:t>). PGD can be used to detect genetic risk for &gt; 100 diseases/disabilities</a:t>
            </a:r>
            <a:endParaRPr lang="en-US" sz="1000" dirty="0"/>
          </a:p>
        </p:txBody>
      </p:sp>
      <p:sp>
        <p:nvSpPr>
          <p:cNvPr id="38" name="TextBox 37"/>
          <p:cNvSpPr txBox="1"/>
          <p:nvPr/>
        </p:nvSpPr>
        <p:spPr>
          <a:xfrm>
            <a:off x="1619737" y="4066768"/>
            <a:ext cx="2096143" cy="430887"/>
          </a:xfrm>
          <a:prstGeom prst="rect">
            <a:avLst/>
          </a:prstGeom>
          <a:noFill/>
        </p:spPr>
        <p:txBody>
          <a:bodyPr wrap="square" rtlCol="0">
            <a:spAutoFit/>
          </a:bodyPr>
          <a:lstStyle/>
          <a:p>
            <a:pPr algn="ctr"/>
            <a:r>
              <a:rPr lang="en-US" sz="1100" dirty="0" smtClean="0">
                <a:solidFill>
                  <a:srgbClr val="7F7F7F"/>
                </a:solidFill>
              </a:rPr>
              <a:t>GENETIC TESTING OF EMBRYOS</a:t>
            </a:r>
            <a:endParaRPr lang="en-US" sz="1100" dirty="0">
              <a:solidFill>
                <a:srgbClr val="7F7F7F"/>
              </a:solidFill>
            </a:endParaRPr>
          </a:p>
        </p:txBody>
      </p:sp>
    </p:spTree>
    <p:extLst>
      <p:ext uri="{BB962C8B-B14F-4D97-AF65-F5344CB8AC3E}">
        <p14:creationId xmlns:p14="http://schemas.microsoft.com/office/powerpoint/2010/main" val="19737032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par>
                                <p:cTn id="11" presetID="10" presetClass="entr" presetSubtype="0" fill="hold" nodeType="withEffect">
                                  <p:stCondLst>
                                    <p:cond delay="20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31"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fltVal val="0"/>
                                          </p:val>
                                        </p:tav>
                                        <p:tav tm="100000">
                                          <p:val>
                                            <p:strVal val="#ppt_w"/>
                                          </p:val>
                                        </p:tav>
                                      </p:tavLst>
                                    </p:anim>
                                    <p:anim calcmode="lin" valueType="num">
                                      <p:cBhvr>
                                        <p:cTn id="17" dur="1000" fill="hold"/>
                                        <p:tgtEl>
                                          <p:spTgt spid="20"/>
                                        </p:tgtEl>
                                        <p:attrNameLst>
                                          <p:attrName>ppt_h</p:attrName>
                                        </p:attrNameLst>
                                      </p:cBhvr>
                                      <p:tavLst>
                                        <p:tav tm="0">
                                          <p:val>
                                            <p:fltVal val="0"/>
                                          </p:val>
                                        </p:tav>
                                        <p:tav tm="100000">
                                          <p:val>
                                            <p:strVal val="#ppt_h"/>
                                          </p:val>
                                        </p:tav>
                                      </p:tavLst>
                                    </p:anim>
                                    <p:anim calcmode="lin" valueType="num">
                                      <p:cBhvr>
                                        <p:cTn id="18" dur="1000" fill="hold"/>
                                        <p:tgtEl>
                                          <p:spTgt spid="20"/>
                                        </p:tgtEl>
                                        <p:attrNameLst>
                                          <p:attrName>style.rotation</p:attrName>
                                        </p:attrNameLst>
                                      </p:cBhvr>
                                      <p:tavLst>
                                        <p:tav tm="0">
                                          <p:val>
                                            <p:fltVal val="90"/>
                                          </p:val>
                                        </p:tav>
                                        <p:tav tm="100000">
                                          <p:val>
                                            <p:fltVal val="0"/>
                                          </p:val>
                                        </p:tav>
                                      </p:tavLst>
                                    </p:anim>
                                    <p:animEffect transition="in" filter="fade">
                                      <p:cBhvr>
                                        <p:cTn id="19" dur="10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31" presetClass="entr" presetSubtype="0" fill="hold" nodeType="withEffect">
                                  <p:stCondLst>
                                    <p:cond delay="100"/>
                                  </p:stCondLst>
                                  <p:childTnLst>
                                    <p:set>
                                      <p:cBhvr>
                                        <p:cTn id="24" dur="1" fill="hold">
                                          <p:stCondLst>
                                            <p:cond delay="0"/>
                                          </p:stCondLst>
                                        </p:cTn>
                                        <p:tgtEl>
                                          <p:spTgt spid="24"/>
                                        </p:tgtEl>
                                        <p:attrNameLst>
                                          <p:attrName>style.visibility</p:attrName>
                                        </p:attrNameLst>
                                      </p:cBhvr>
                                      <p:to>
                                        <p:strVal val="visible"/>
                                      </p:to>
                                    </p:set>
                                    <p:anim calcmode="lin" valueType="num">
                                      <p:cBhvr>
                                        <p:cTn id="25" dur="1000" fill="hold"/>
                                        <p:tgtEl>
                                          <p:spTgt spid="24"/>
                                        </p:tgtEl>
                                        <p:attrNameLst>
                                          <p:attrName>ppt_w</p:attrName>
                                        </p:attrNameLst>
                                      </p:cBhvr>
                                      <p:tavLst>
                                        <p:tav tm="0">
                                          <p:val>
                                            <p:fltVal val="0"/>
                                          </p:val>
                                        </p:tav>
                                        <p:tav tm="100000">
                                          <p:val>
                                            <p:strVal val="#ppt_w"/>
                                          </p:val>
                                        </p:tav>
                                      </p:tavLst>
                                    </p:anim>
                                    <p:anim calcmode="lin" valueType="num">
                                      <p:cBhvr>
                                        <p:cTn id="26" dur="1000" fill="hold"/>
                                        <p:tgtEl>
                                          <p:spTgt spid="24"/>
                                        </p:tgtEl>
                                        <p:attrNameLst>
                                          <p:attrName>ppt_h</p:attrName>
                                        </p:attrNameLst>
                                      </p:cBhvr>
                                      <p:tavLst>
                                        <p:tav tm="0">
                                          <p:val>
                                            <p:fltVal val="0"/>
                                          </p:val>
                                        </p:tav>
                                        <p:tav tm="100000">
                                          <p:val>
                                            <p:strVal val="#ppt_h"/>
                                          </p:val>
                                        </p:tav>
                                      </p:tavLst>
                                    </p:anim>
                                    <p:anim calcmode="lin" valueType="num">
                                      <p:cBhvr>
                                        <p:cTn id="27" dur="1000" fill="hold"/>
                                        <p:tgtEl>
                                          <p:spTgt spid="24"/>
                                        </p:tgtEl>
                                        <p:attrNameLst>
                                          <p:attrName>style.rotation</p:attrName>
                                        </p:attrNameLst>
                                      </p:cBhvr>
                                      <p:tavLst>
                                        <p:tav tm="0">
                                          <p:val>
                                            <p:fltVal val="90"/>
                                          </p:val>
                                        </p:tav>
                                        <p:tav tm="100000">
                                          <p:val>
                                            <p:fltVal val="0"/>
                                          </p:val>
                                        </p:tav>
                                      </p:tavLst>
                                    </p:anim>
                                    <p:animEffect transition="in" filter="fade">
                                      <p:cBhvr>
                                        <p:cTn id="28" dur="1000"/>
                                        <p:tgtEl>
                                          <p:spTgt spid="24"/>
                                        </p:tgtEl>
                                      </p:cBhvr>
                                    </p:animEffect>
                                  </p:childTnLst>
                                </p:cTn>
                              </p:par>
                              <p:par>
                                <p:cTn id="29" presetID="31" presetClass="entr" presetSubtype="0"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style.rotation</p:attrName>
                                        </p:attrNameLst>
                                      </p:cBhvr>
                                      <p:tavLst>
                                        <p:tav tm="0">
                                          <p:val>
                                            <p:fltVal val="90"/>
                                          </p:val>
                                        </p:tav>
                                        <p:tav tm="100000">
                                          <p:val>
                                            <p:fltVal val="0"/>
                                          </p:val>
                                        </p:tav>
                                      </p:tavLst>
                                    </p:anim>
                                    <p:animEffect transition="in" filter="fade">
                                      <p:cBhvr>
                                        <p:cTn id="34" dur="1000"/>
                                        <p:tgtEl>
                                          <p:spTgt spid="18"/>
                                        </p:tgtEl>
                                      </p:cBhvr>
                                    </p:animEffect>
                                  </p:childTnLst>
                                </p:cTn>
                              </p:par>
                              <p:par>
                                <p:cTn id="35" presetID="31" presetClass="entr" presetSubtype="0" fill="hold" nodeType="withEffect">
                                  <p:stCondLst>
                                    <p:cond delay="3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fltVal val="0"/>
                                          </p:val>
                                        </p:tav>
                                        <p:tav tm="100000">
                                          <p:val>
                                            <p:strVal val="#ppt_w"/>
                                          </p:val>
                                        </p:tav>
                                      </p:tavLst>
                                    </p:anim>
                                    <p:anim calcmode="lin" valueType="num">
                                      <p:cBhvr>
                                        <p:cTn id="38" dur="1000" fill="hold"/>
                                        <p:tgtEl>
                                          <p:spTgt spid="21"/>
                                        </p:tgtEl>
                                        <p:attrNameLst>
                                          <p:attrName>ppt_h</p:attrName>
                                        </p:attrNameLst>
                                      </p:cBhvr>
                                      <p:tavLst>
                                        <p:tav tm="0">
                                          <p:val>
                                            <p:fltVal val="0"/>
                                          </p:val>
                                        </p:tav>
                                        <p:tav tm="100000">
                                          <p:val>
                                            <p:strVal val="#ppt_h"/>
                                          </p:val>
                                        </p:tav>
                                      </p:tavLst>
                                    </p:anim>
                                    <p:anim calcmode="lin" valueType="num">
                                      <p:cBhvr>
                                        <p:cTn id="39" dur="1000" fill="hold"/>
                                        <p:tgtEl>
                                          <p:spTgt spid="21"/>
                                        </p:tgtEl>
                                        <p:attrNameLst>
                                          <p:attrName>style.rotation</p:attrName>
                                        </p:attrNameLst>
                                      </p:cBhvr>
                                      <p:tavLst>
                                        <p:tav tm="0">
                                          <p:val>
                                            <p:fltVal val="90"/>
                                          </p:val>
                                        </p:tav>
                                        <p:tav tm="100000">
                                          <p:val>
                                            <p:fltVal val="0"/>
                                          </p:val>
                                        </p:tav>
                                      </p:tavLst>
                                    </p:anim>
                                    <p:animEffect transition="in" filter="fade">
                                      <p:cBhvr>
                                        <p:cTn id="40" dur="1000"/>
                                        <p:tgtEl>
                                          <p:spTgt spid="21"/>
                                        </p:tgtEl>
                                      </p:cBhvr>
                                    </p:animEffect>
                                  </p:childTnLst>
                                </p:cTn>
                              </p:par>
                              <p:par>
                                <p:cTn id="41" presetID="31" presetClass="entr" presetSubtype="0" fill="hold" nodeType="withEffect">
                                  <p:stCondLst>
                                    <p:cond delay="5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1000" fill="hold"/>
                                        <p:tgtEl>
                                          <p:spTgt spid="23"/>
                                        </p:tgtEl>
                                        <p:attrNameLst>
                                          <p:attrName>ppt_w</p:attrName>
                                        </p:attrNameLst>
                                      </p:cBhvr>
                                      <p:tavLst>
                                        <p:tav tm="0">
                                          <p:val>
                                            <p:fltVal val="0"/>
                                          </p:val>
                                        </p:tav>
                                        <p:tav tm="100000">
                                          <p:val>
                                            <p:strVal val="#ppt_w"/>
                                          </p:val>
                                        </p:tav>
                                      </p:tavLst>
                                    </p:anim>
                                    <p:anim calcmode="lin" valueType="num">
                                      <p:cBhvr>
                                        <p:cTn id="44" dur="1000" fill="hold"/>
                                        <p:tgtEl>
                                          <p:spTgt spid="23"/>
                                        </p:tgtEl>
                                        <p:attrNameLst>
                                          <p:attrName>ppt_h</p:attrName>
                                        </p:attrNameLst>
                                      </p:cBhvr>
                                      <p:tavLst>
                                        <p:tav tm="0">
                                          <p:val>
                                            <p:fltVal val="0"/>
                                          </p:val>
                                        </p:tav>
                                        <p:tav tm="100000">
                                          <p:val>
                                            <p:strVal val="#ppt_h"/>
                                          </p:val>
                                        </p:tav>
                                      </p:tavLst>
                                    </p:anim>
                                    <p:anim calcmode="lin" valueType="num">
                                      <p:cBhvr>
                                        <p:cTn id="45" dur="1000" fill="hold"/>
                                        <p:tgtEl>
                                          <p:spTgt spid="23"/>
                                        </p:tgtEl>
                                        <p:attrNameLst>
                                          <p:attrName>style.rotation</p:attrName>
                                        </p:attrNameLst>
                                      </p:cBhvr>
                                      <p:tavLst>
                                        <p:tav tm="0">
                                          <p:val>
                                            <p:fltVal val="90"/>
                                          </p:val>
                                        </p:tav>
                                        <p:tav tm="100000">
                                          <p:val>
                                            <p:fltVal val="0"/>
                                          </p:val>
                                        </p:tav>
                                      </p:tavLst>
                                    </p:anim>
                                    <p:animEffect transition="in" filter="fade">
                                      <p:cBhvr>
                                        <p:cTn id="46" dur="1000"/>
                                        <p:tgtEl>
                                          <p:spTgt spid="23"/>
                                        </p:tgtEl>
                                      </p:cBhvr>
                                    </p:animEffect>
                                  </p:childTnLst>
                                </p:cTn>
                              </p:par>
                              <p:par>
                                <p:cTn id="47" presetID="31" presetClass="entr" presetSubtype="0" fill="hold" nodeType="withEffect">
                                  <p:stCondLst>
                                    <p:cond delay="6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nodeType="withEffect">
                                  <p:stCondLst>
                                    <p:cond delay="70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par>
                                <p:cTn id="59" presetID="31" presetClass="entr" presetSubtype="0" fill="hold" nodeType="withEffect">
                                  <p:stCondLst>
                                    <p:cond delay="800"/>
                                  </p:stCondLst>
                                  <p:childTnLst>
                                    <p:set>
                                      <p:cBhvr>
                                        <p:cTn id="60" dur="1" fill="hold">
                                          <p:stCondLst>
                                            <p:cond delay="0"/>
                                          </p:stCondLst>
                                        </p:cTn>
                                        <p:tgtEl>
                                          <p:spTgt spid="25"/>
                                        </p:tgtEl>
                                        <p:attrNameLst>
                                          <p:attrName>style.visibility</p:attrName>
                                        </p:attrNameLst>
                                      </p:cBhvr>
                                      <p:to>
                                        <p:strVal val="visible"/>
                                      </p:to>
                                    </p:set>
                                    <p:anim calcmode="lin" valueType="num">
                                      <p:cBhvr>
                                        <p:cTn id="61" dur="1000" fill="hold"/>
                                        <p:tgtEl>
                                          <p:spTgt spid="25"/>
                                        </p:tgtEl>
                                        <p:attrNameLst>
                                          <p:attrName>ppt_w</p:attrName>
                                        </p:attrNameLst>
                                      </p:cBhvr>
                                      <p:tavLst>
                                        <p:tav tm="0">
                                          <p:val>
                                            <p:fltVal val="0"/>
                                          </p:val>
                                        </p:tav>
                                        <p:tav tm="100000">
                                          <p:val>
                                            <p:strVal val="#ppt_w"/>
                                          </p:val>
                                        </p:tav>
                                      </p:tavLst>
                                    </p:anim>
                                    <p:anim calcmode="lin" valueType="num">
                                      <p:cBhvr>
                                        <p:cTn id="62" dur="1000" fill="hold"/>
                                        <p:tgtEl>
                                          <p:spTgt spid="25"/>
                                        </p:tgtEl>
                                        <p:attrNameLst>
                                          <p:attrName>ppt_h</p:attrName>
                                        </p:attrNameLst>
                                      </p:cBhvr>
                                      <p:tavLst>
                                        <p:tav tm="0">
                                          <p:val>
                                            <p:fltVal val="0"/>
                                          </p:val>
                                        </p:tav>
                                        <p:tav tm="100000">
                                          <p:val>
                                            <p:strVal val="#ppt_h"/>
                                          </p:val>
                                        </p:tav>
                                      </p:tavLst>
                                    </p:anim>
                                    <p:anim calcmode="lin" valueType="num">
                                      <p:cBhvr>
                                        <p:cTn id="63" dur="1000" fill="hold"/>
                                        <p:tgtEl>
                                          <p:spTgt spid="25"/>
                                        </p:tgtEl>
                                        <p:attrNameLst>
                                          <p:attrName>style.rotation</p:attrName>
                                        </p:attrNameLst>
                                      </p:cBhvr>
                                      <p:tavLst>
                                        <p:tav tm="0">
                                          <p:val>
                                            <p:fltVal val="90"/>
                                          </p:val>
                                        </p:tav>
                                        <p:tav tm="100000">
                                          <p:val>
                                            <p:fltVal val="0"/>
                                          </p:val>
                                        </p:tav>
                                      </p:tavLst>
                                    </p:anim>
                                    <p:animEffect transition="in" filter="fade">
                                      <p:cBhvr>
                                        <p:cTn id="64" dur="1000"/>
                                        <p:tgtEl>
                                          <p:spTgt spid="25"/>
                                        </p:tgtEl>
                                      </p:cBhvr>
                                    </p:animEffect>
                                  </p:childTnLst>
                                </p:cTn>
                              </p:par>
                            </p:childTnLst>
                          </p:cTn>
                        </p:par>
                      </p:childTnLst>
                    </p:cTn>
                  </p:par>
                  <p:par>
                    <p:cTn id="65" fill="hold">
                      <p:stCondLst>
                        <p:cond delay="indefinite"/>
                      </p:stCondLst>
                      <p:childTnLst>
                        <p:par>
                          <p:cTn id="66" fill="hold">
                            <p:stCondLst>
                              <p:cond delay="0"/>
                            </p:stCondLst>
                            <p:childTnLst>
                              <p:par>
                                <p:cTn id="67" presetID="0" presetClass="path" presetSubtype="0" accel="50000" decel="50000" fill="hold" nodeType="clickEffect">
                                  <p:stCondLst>
                                    <p:cond delay="0"/>
                                  </p:stCondLst>
                                  <p:childTnLst>
                                    <p:animMotion origin="layout" path="M -0.0007 0.00069 L 0.03975 -0.09192 " pathEditMode="relative" ptsTypes="AA">
                                      <p:cBhvr>
                                        <p:cTn id="68" dur="2000" fill="hold"/>
                                        <p:tgtEl>
                                          <p:spTgt spid="22"/>
                                        </p:tgtEl>
                                        <p:attrNameLst>
                                          <p:attrName>ppt_x</p:attrName>
                                          <p:attrName>ppt_y</p:attrName>
                                        </p:attrNameLst>
                                      </p:cBhvr>
                                    </p:animMotion>
                                  </p:childTnLst>
                                </p:cTn>
                              </p:par>
                              <p:par>
                                <p:cTn id="69" presetID="6" presetClass="emph" presetSubtype="0" fill="hold" nodeType="withEffect">
                                  <p:stCondLst>
                                    <p:cond delay="0"/>
                                  </p:stCondLst>
                                  <p:childTnLst>
                                    <p:animScale>
                                      <p:cBhvr>
                                        <p:cTn id="70" dur="1000" fill="hold"/>
                                        <p:tgtEl>
                                          <p:spTgt spid="22"/>
                                        </p:tgtEl>
                                      </p:cBhvr>
                                      <p:by x="50000" y="50000"/>
                                    </p:animScale>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xit" presetSubtype="0" fill="hold" nodeType="withEffect">
                                  <p:stCondLst>
                                    <p:cond delay="0"/>
                                  </p:stCondLst>
                                  <p:childTnLst>
                                    <p:animEffect transition="out" filter="fade">
                                      <p:cBhvr>
                                        <p:cTn id="77" dur="500"/>
                                        <p:tgtEl>
                                          <p:spTgt spid="29"/>
                                        </p:tgtEl>
                                      </p:cBhvr>
                                    </p:animEffect>
                                    <p:set>
                                      <p:cBhvr>
                                        <p:cTn id="78" dur="1" fill="hold">
                                          <p:stCondLst>
                                            <p:cond delay="499"/>
                                          </p:stCondLst>
                                        </p:cTn>
                                        <p:tgtEl>
                                          <p:spTgt spid="29"/>
                                        </p:tgtEl>
                                        <p:attrNameLst>
                                          <p:attrName>style.visibility</p:attrName>
                                        </p:attrNameLst>
                                      </p:cBhvr>
                                      <p:to>
                                        <p:strVal val="hidden"/>
                                      </p:to>
                                    </p:set>
                                  </p:childTnLst>
                                </p:cTn>
                              </p:par>
                              <p:par>
                                <p:cTn id="79" presetID="10" presetClass="entr" presetSubtype="0"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0" presetClass="exit" presetSubtype="0" fill="hold" nodeType="withEffect">
                                  <p:stCondLst>
                                    <p:cond delay="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10" presetClass="entr" presetSubtype="0"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31" presetClass="entr" presetSubtype="0" fill="hold" nodeType="click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1000" fill="hold"/>
                                        <p:tgtEl>
                                          <p:spTgt spid="31"/>
                                        </p:tgtEl>
                                        <p:attrNameLst>
                                          <p:attrName>ppt_w</p:attrName>
                                        </p:attrNameLst>
                                      </p:cBhvr>
                                      <p:tavLst>
                                        <p:tav tm="0">
                                          <p:val>
                                            <p:fltVal val="0"/>
                                          </p:val>
                                        </p:tav>
                                        <p:tav tm="100000">
                                          <p:val>
                                            <p:strVal val="#ppt_w"/>
                                          </p:val>
                                        </p:tav>
                                      </p:tavLst>
                                    </p:anim>
                                    <p:anim calcmode="lin" valueType="num">
                                      <p:cBhvr>
                                        <p:cTn id="93" dur="1000" fill="hold"/>
                                        <p:tgtEl>
                                          <p:spTgt spid="31"/>
                                        </p:tgtEl>
                                        <p:attrNameLst>
                                          <p:attrName>ppt_h</p:attrName>
                                        </p:attrNameLst>
                                      </p:cBhvr>
                                      <p:tavLst>
                                        <p:tav tm="0">
                                          <p:val>
                                            <p:fltVal val="0"/>
                                          </p:val>
                                        </p:tav>
                                        <p:tav tm="100000">
                                          <p:val>
                                            <p:strVal val="#ppt_h"/>
                                          </p:val>
                                        </p:tav>
                                      </p:tavLst>
                                    </p:anim>
                                    <p:anim calcmode="lin" valueType="num">
                                      <p:cBhvr>
                                        <p:cTn id="94" dur="1000" fill="hold"/>
                                        <p:tgtEl>
                                          <p:spTgt spid="31"/>
                                        </p:tgtEl>
                                        <p:attrNameLst>
                                          <p:attrName>style.rotation</p:attrName>
                                        </p:attrNameLst>
                                      </p:cBhvr>
                                      <p:tavLst>
                                        <p:tav tm="0">
                                          <p:val>
                                            <p:fltVal val="90"/>
                                          </p:val>
                                        </p:tav>
                                        <p:tav tm="100000">
                                          <p:val>
                                            <p:fltVal val="0"/>
                                          </p:val>
                                        </p:tav>
                                      </p:tavLst>
                                    </p:anim>
                                    <p:animEffect transition="in" filter="fade">
                                      <p:cBhvr>
                                        <p:cTn id="95" dur="1000"/>
                                        <p:tgtEl>
                                          <p:spTgt spid="31"/>
                                        </p:tgtEl>
                                      </p:cBhvr>
                                    </p:animEffect>
                                  </p:childTnLst>
                                </p:cTn>
                              </p:par>
                              <p:par>
                                <p:cTn id="96" presetID="0" presetClass="path" presetSubtype="0" accel="50000" decel="50000" fill="hold" nodeType="withEffect">
                                  <p:stCondLst>
                                    <p:cond delay="0"/>
                                  </p:stCondLst>
                                  <p:childTnLst>
                                    <p:animMotion origin="layout" path="M 0.00052 -0.00069 L 0.0276 -0.0706 " pathEditMode="relative" ptsTypes="AA">
                                      <p:cBhvr>
                                        <p:cTn id="97" dur="2000" fill="hold"/>
                                        <p:tgtEl>
                                          <p:spTgt spid="31"/>
                                        </p:tgtEl>
                                        <p:attrNameLst>
                                          <p:attrName>ppt_x</p:attrName>
                                          <p:attrName>ppt_y</p:attrName>
                                        </p:attrNameLst>
                                      </p:cBhvr>
                                    </p:animMotion>
                                  </p:childTnLst>
                                </p:cTn>
                              </p:par>
                              <p:par>
                                <p:cTn id="98" presetID="6" presetClass="emph" presetSubtype="0" fill="hold" nodeType="withEffect">
                                  <p:stCondLst>
                                    <p:cond delay="0"/>
                                  </p:stCondLst>
                                  <p:childTnLst>
                                    <p:animScale>
                                      <p:cBhvr>
                                        <p:cTn id="99" dur="2000" fill="hold"/>
                                        <p:tgtEl>
                                          <p:spTgt spid="31"/>
                                        </p:tgtEl>
                                      </p:cBhvr>
                                      <p:by x="150000" y="150000"/>
                                    </p:animScale>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fade">
                                      <p:cBhvr>
                                        <p:cTn id="104" dur="500"/>
                                        <p:tgtEl>
                                          <p:spTgt spid="32"/>
                                        </p:tgtEl>
                                      </p:cBhvr>
                                    </p:animEffect>
                                  </p:childTnLst>
                                </p:cTn>
                              </p:par>
                              <p:par>
                                <p:cTn id="105" presetID="10" presetClass="entr" presetSubtype="0" fill="hold" nodeType="with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fade">
                                      <p:cBhvr>
                                        <p:cTn id="107" dur="500"/>
                                        <p:tgtEl>
                                          <p:spTgt spid="33"/>
                                        </p:tgtEl>
                                      </p:cBhvr>
                                    </p:animEffect>
                                  </p:childTnLst>
                                </p:cTn>
                              </p:par>
                              <p:par>
                                <p:cTn id="108" presetID="10" presetClass="entr" presetSubtype="0" fill="hold" nodeType="withEffect">
                                  <p:stCondLst>
                                    <p:cond delay="0"/>
                                  </p:stCondLst>
                                  <p:childTnLst>
                                    <p:set>
                                      <p:cBhvr>
                                        <p:cTn id="109" dur="1" fill="hold">
                                          <p:stCondLst>
                                            <p:cond delay="0"/>
                                          </p:stCondLst>
                                        </p:cTn>
                                        <p:tgtEl>
                                          <p:spTgt spid="34"/>
                                        </p:tgtEl>
                                        <p:attrNameLst>
                                          <p:attrName>style.visibility</p:attrName>
                                        </p:attrNameLst>
                                      </p:cBhvr>
                                      <p:to>
                                        <p:strVal val="visible"/>
                                      </p:to>
                                    </p:set>
                                    <p:animEffect transition="in" filter="fade">
                                      <p:cBhvr>
                                        <p:cTn id="110" dur="500"/>
                                        <p:tgtEl>
                                          <p:spTgt spid="34"/>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500"/>
                                        <p:tgtEl>
                                          <p:spTgt spid="3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6471612" y="3144135"/>
            <a:ext cx="638524" cy="504567"/>
          </a:xfrm>
          <a:prstGeom prst="rect">
            <a:avLst/>
          </a:prstGeom>
        </p:spPr>
      </p:pic>
      <p:pic>
        <p:nvPicPr>
          <p:cNvPr id="5" name="Picture 4" descr="DoubleBlastocyst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383" y="1407077"/>
            <a:ext cx="1723704" cy="793612"/>
          </a:xfrm>
          <a:prstGeom prst="rect">
            <a:avLst/>
          </a:prstGeom>
        </p:spPr>
      </p:pic>
      <p:pic>
        <p:nvPicPr>
          <p:cNvPr id="9" name="Picture 8" descr="DoubleFetu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1652" y="1288151"/>
            <a:ext cx="952434" cy="1022986"/>
          </a:xfrm>
          <a:prstGeom prst="rect">
            <a:avLst/>
          </a:prstGeom>
        </p:spPr>
      </p:pic>
      <p:pic>
        <p:nvPicPr>
          <p:cNvPr id="13" name="Picture 12" descr="DoubleBlastocyst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383" y="3036696"/>
            <a:ext cx="1723704" cy="793612"/>
          </a:xfrm>
          <a:prstGeom prst="rect">
            <a:avLst/>
          </a:prstGeom>
        </p:spPr>
      </p:pic>
      <p:pic>
        <p:nvPicPr>
          <p:cNvPr id="14" name="Picture 13" descr="DoubleBlastocyst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8383" y="4735079"/>
            <a:ext cx="1723704" cy="793612"/>
          </a:xfrm>
          <a:prstGeom prst="rect">
            <a:avLst/>
          </a:prstGeom>
        </p:spPr>
      </p:pic>
      <p:pic>
        <p:nvPicPr>
          <p:cNvPr id="18" name="Picture 17" descr="Arrow.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052" y="1635711"/>
            <a:ext cx="217548" cy="227217"/>
          </a:xfrm>
          <a:prstGeom prst="rect">
            <a:avLst/>
          </a:prstGeom>
        </p:spPr>
      </p:pic>
      <p:pic>
        <p:nvPicPr>
          <p:cNvPr id="19" name="Picture 18" descr="Arrow.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289" y="3245811"/>
            <a:ext cx="217548" cy="227217"/>
          </a:xfrm>
          <a:prstGeom prst="rect">
            <a:avLst/>
          </a:prstGeom>
        </p:spPr>
      </p:pic>
      <p:pic>
        <p:nvPicPr>
          <p:cNvPr id="20" name="Picture 19" descr="Arrow.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052" y="4956536"/>
            <a:ext cx="217548" cy="227217"/>
          </a:xfrm>
          <a:prstGeom prst="rect">
            <a:avLst/>
          </a:prstGeom>
        </p:spPr>
      </p:pic>
      <p:sp>
        <p:nvSpPr>
          <p:cNvPr id="21" name="TextBox 20"/>
          <p:cNvSpPr txBox="1"/>
          <p:nvPr/>
        </p:nvSpPr>
        <p:spPr>
          <a:xfrm>
            <a:off x="4210884" y="1889477"/>
            <a:ext cx="800219" cy="523220"/>
          </a:xfrm>
          <a:prstGeom prst="rect">
            <a:avLst/>
          </a:prstGeom>
          <a:noFill/>
        </p:spPr>
        <p:txBody>
          <a:bodyPr wrap="none" rtlCol="0">
            <a:spAutoFit/>
          </a:bodyPr>
          <a:lstStyle/>
          <a:p>
            <a:r>
              <a:rPr lang="en-US" sz="1400" dirty="0">
                <a:solidFill>
                  <a:schemeClr val="tx1">
                    <a:lumMod val="50000"/>
                    <a:lumOff val="50000"/>
                  </a:schemeClr>
                </a:solidFill>
              </a:rPr>
              <a:t>u</a:t>
            </a:r>
            <a:r>
              <a:rPr lang="en-US" sz="1400" dirty="0" smtClean="0">
                <a:solidFill>
                  <a:schemeClr val="tx1">
                    <a:lumMod val="50000"/>
                    <a:lumOff val="50000"/>
                  </a:schemeClr>
                </a:solidFill>
              </a:rPr>
              <a:t>terine</a:t>
            </a:r>
          </a:p>
          <a:p>
            <a:r>
              <a:rPr lang="en-US" sz="1400" dirty="0" smtClean="0">
                <a:solidFill>
                  <a:schemeClr val="tx1">
                    <a:lumMod val="50000"/>
                    <a:lumOff val="50000"/>
                  </a:schemeClr>
                </a:solidFill>
              </a:rPr>
              <a:t>transfer</a:t>
            </a:r>
            <a:endParaRPr lang="en-US" sz="1400" dirty="0">
              <a:solidFill>
                <a:schemeClr val="tx1">
                  <a:lumMod val="50000"/>
                  <a:lumOff val="50000"/>
                </a:schemeClr>
              </a:solidFill>
            </a:endParaRPr>
          </a:p>
        </p:txBody>
      </p:sp>
      <p:sp>
        <p:nvSpPr>
          <p:cNvPr id="22" name="TextBox 21"/>
          <p:cNvSpPr txBox="1"/>
          <p:nvPr/>
        </p:nvSpPr>
        <p:spPr>
          <a:xfrm>
            <a:off x="4222848" y="3487139"/>
            <a:ext cx="823387" cy="523220"/>
          </a:xfrm>
          <a:prstGeom prst="rect">
            <a:avLst/>
          </a:prstGeom>
        </p:spPr>
        <p:txBody>
          <a:bodyPr wrap="none" rtlCol="0">
            <a:spAutoFit/>
          </a:bodyPr>
          <a:lstStyle/>
          <a:p>
            <a:r>
              <a:rPr lang="en-US" sz="1400" dirty="0" smtClean="0">
                <a:solidFill>
                  <a:srgbClr val="7F7F7F"/>
                </a:solidFill>
              </a:rPr>
              <a:t>ICM</a:t>
            </a:r>
          </a:p>
          <a:p>
            <a:r>
              <a:rPr lang="en-US" sz="1400" dirty="0" smtClean="0">
                <a:solidFill>
                  <a:srgbClr val="7F7F7F"/>
                </a:solidFill>
              </a:rPr>
              <a:t>cultured</a:t>
            </a:r>
            <a:endParaRPr lang="en-US" sz="1400" dirty="0">
              <a:solidFill>
                <a:srgbClr val="7F7F7F"/>
              </a:solidFill>
            </a:endParaRPr>
          </a:p>
        </p:txBody>
      </p:sp>
      <p:sp>
        <p:nvSpPr>
          <p:cNvPr id="25" name="TextBox 24"/>
          <p:cNvSpPr txBox="1"/>
          <p:nvPr/>
        </p:nvSpPr>
        <p:spPr>
          <a:xfrm>
            <a:off x="4211508" y="5179493"/>
            <a:ext cx="823387" cy="523220"/>
          </a:xfrm>
          <a:prstGeom prst="rect">
            <a:avLst/>
          </a:prstGeom>
        </p:spPr>
        <p:txBody>
          <a:bodyPr wrap="none" rtlCol="0">
            <a:spAutoFit/>
          </a:bodyPr>
          <a:lstStyle/>
          <a:p>
            <a:r>
              <a:rPr lang="en-US" sz="1400" dirty="0" smtClean="0">
                <a:solidFill>
                  <a:srgbClr val="7F7F7F"/>
                </a:solidFill>
              </a:rPr>
              <a:t>ICM</a:t>
            </a:r>
          </a:p>
          <a:p>
            <a:r>
              <a:rPr lang="en-US" sz="1400" dirty="0" smtClean="0">
                <a:solidFill>
                  <a:srgbClr val="7F7F7F"/>
                </a:solidFill>
              </a:rPr>
              <a:t>cultured</a:t>
            </a:r>
            <a:endParaRPr lang="en-US" sz="1400" dirty="0">
              <a:solidFill>
                <a:srgbClr val="7F7F7F"/>
              </a:solidFill>
            </a:endParaRPr>
          </a:p>
        </p:txBody>
      </p:sp>
      <p:sp>
        <p:nvSpPr>
          <p:cNvPr id="26" name="TextBox 25"/>
          <p:cNvSpPr txBox="1"/>
          <p:nvPr/>
        </p:nvSpPr>
        <p:spPr>
          <a:xfrm>
            <a:off x="808494" y="2181255"/>
            <a:ext cx="2330482" cy="523220"/>
          </a:xfrm>
          <a:prstGeom prst="rect">
            <a:avLst/>
          </a:prstGeom>
        </p:spPr>
        <p:txBody>
          <a:bodyPr wrap="square" rtlCol="0">
            <a:spAutoFit/>
          </a:bodyPr>
          <a:lstStyle/>
          <a:p>
            <a:pPr algn="ctr"/>
            <a:r>
              <a:rPr lang="en-US" sz="1400" dirty="0" smtClean="0">
                <a:solidFill>
                  <a:schemeClr val="tx1">
                    <a:lumMod val="50000"/>
                    <a:lumOff val="50000"/>
                  </a:schemeClr>
                </a:solidFill>
              </a:rPr>
              <a:t>Blastocysts without </a:t>
            </a:r>
          </a:p>
          <a:p>
            <a:pPr algn="ctr"/>
            <a:r>
              <a:rPr lang="en-US" sz="1400" dirty="0" smtClean="0">
                <a:solidFill>
                  <a:schemeClr val="tx1">
                    <a:lumMod val="50000"/>
                    <a:lumOff val="50000"/>
                  </a:schemeClr>
                </a:solidFill>
              </a:rPr>
              <a:t>disease risk variant</a:t>
            </a:r>
            <a:endParaRPr lang="en-US" sz="1400" dirty="0">
              <a:solidFill>
                <a:schemeClr val="tx1">
                  <a:lumMod val="50000"/>
                  <a:lumOff val="50000"/>
                </a:schemeClr>
              </a:solidFill>
            </a:endParaRPr>
          </a:p>
        </p:txBody>
      </p:sp>
      <p:sp>
        <p:nvSpPr>
          <p:cNvPr id="27" name="TextBox 26"/>
          <p:cNvSpPr txBox="1"/>
          <p:nvPr/>
        </p:nvSpPr>
        <p:spPr>
          <a:xfrm>
            <a:off x="808494" y="3808316"/>
            <a:ext cx="2330482" cy="523220"/>
          </a:xfrm>
          <a:prstGeom prst="rect">
            <a:avLst/>
          </a:prstGeom>
          <a:noFill/>
        </p:spPr>
        <p:txBody>
          <a:bodyPr wrap="square" rtlCol="0">
            <a:spAutoFit/>
          </a:bodyPr>
          <a:lstStyle/>
          <a:p>
            <a:pPr algn="ctr"/>
            <a:r>
              <a:rPr lang="en-US" sz="1400" dirty="0" smtClean="0">
                <a:solidFill>
                  <a:schemeClr val="tx1">
                    <a:lumMod val="50000"/>
                    <a:lumOff val="50000"/>
                  </a:schemeClr>
                </a:solidFill>
              </a:rPr>
              <a:t>Blastocysts without </a:t>
            </a:r>
          </a:p>
          <a:p>
            <a:pPr algn="ctr"/>
            <a:r>
              <a:rPr lang="en-US" sz="1400" dirty="0" smtClean="0">
                <a:solidFill>
                  <a:schemeClr val="tx1">
                    <a:lumMod val="50000"/>
                    <a:lumOff val="50000"/>
                  </a:schemeClr>
                </a:solidFill>
              </a:rPr>
              <a:t>disease risk variant</a:t>
            </a:r>
            <a:endParaRPr lang="en-US" sz="1400" dirty="0">
              <a:solidFill>
                <a:schemeClr val="tx1">
                  <a:lumMod val="50000"/>
                  <a:lumOff val="50000"/>
                </a:schemeClr>
              </a:solidFill>
            </a:endParaRPr>
          </a:p>
        </p:txBody>
      </p:sp>
      <p:sp>
        <p:nvSpPr>
          <p:cNvPr id="28" name="TextBox 27"/>
          <p:cNvSpPr txBox="1"/>
          <p:nvPr/>
        </p:nvSpPr>
        <p:spPr>
          <a:xfrm>
            <a:off x="808494" y="5528691"/>
            <a:ext cx="2330482" cy="523220"/>
          </a:xfrm>
          <a:prstGeom prst="rect">
            <a:avLst/>
          </a:prstGeom>
          <a:noFill/>
        </p:spPr>
        <p:txBody>
          <a:bodyPr wrap="square" rtlCol="0">
            <a:spAutoFit/>
          </a:bodyPr>
          <a:lstStyle/>
          <a:p>
            <a:pPr algn="ctr"/>
            <a:r>
              <a:rPr lang="en-US" sz="1400" dirty="0" smtClean="0">
                <a:solidFill>
                  <a:schemeClr val="tx1">
                    <a:lumMod val="50000"/>
                    <a:lumOff val="50000"/>
                  </a:schemeClr>
                </a:solidFill>
              </a:rPr>
              <a:t>Blastocysts with </a:t>
            </a:r>
          </a:p>
          <a:p>
            <a:pPr algn="ctr"/>
            <a:r>
              <a:rPr lang="en-US" sz="1400" dirty="0" smtClean="0">
                <a:solidFill>
                  <a:schemeClr val="tx1">
                    <a:lumMod val="50000"/>
                    <a:lumOff val="50000"/>
                  </a:schemeClr>
                </a:solidFill>
              </a:rPr>
              <a:t>disease risk variant</a:t>
            </a:r>
            <a:endParaRPr lang="en-US" sz="1400" dirty="0">
              <a:solidFill>
                <a:schemeClr val="tx1">
                  <a:lumMod val="50000"/>
                  <a:lumOff val="50000"/>
                </a:schemeClr>
              </a:solidFill>
            </a:endParaRPr>
          </a:p>
        </p:txBody>
      </p:sp>
      <p:sp>
        <p:nvSpPr>
          <p:cNvPr id="29" name="TextBox 28"/>
          <p:cNvSpPr txBox="1"/>
          <p:nvPr/>
        </p:nvSpPr>
        <p:spPr>
          <a:xfrm>
            <a:off x="6280071" y="2299959"/>
            <a:ext cx="1660129" cy="523220"/>
          </a:xfrm>
          <a:prstGeom prst="rect">
            <a:avLst/>
          </a:prstGeom>
          <a:noFill/>
        </p:spPr>
        <p:txBody>
          <a:bodyPr wrap="square" rtlCol="0">
            <a:spAutoFit/>
          </a:bodyPr>
          <a:lstStyle/>
          <a:p>
            <a:pPr algn="ctr"/>
            <a:r>
              <a:rPr lang="en-US" sz="1400" dirty="0">
                <a:solidFill>
                  <a:schemeClr val="tx1">
                    <a:lumMod val="50000"/>
                    <a:lumOff val="50000"/>
                  </a:schemeClr>
                </a:solidFill>
              </a:rPr>
              <a:t>baby (ASC)</a:t>
            </a:r>
          </a:p>
          <a:p>
            <a:pPr algn="ctr"/>
            <a:r>
              <a:rPr lang="en-US" sz="1400" dirty="0">
                <a:solidFill>
                  <a:schemeClr val="tx1">
                    <a:lumMod val="50000"/>
                    <a:lumOff val="50000"/>
                  </a:schemeClr>
                </a:solidFill>
              </a:rPr>
              <a:t>for pregnancy</a:t>
            </a:r>
          </a:p>
        </p:txBody>
      </p:sp>
      <p:sp>
        <p:nvSpPr>
          <p:cNvPr id="30" name="TextBox 29"/>
          <p:cNvSpPr txBox="1"/>
          <p:nvPr/>
        </p:nvSpPr>
        <p:spPr>
          <a:xfrm>
            <a:off x="6370959" y="5358591"/>
            <a:ext cx="1660129" cy="738664"/>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line</a:t>
            </a:r>
          </a:p>
          <a:p>
            <a:pPr algn="ctr"/>
            <a:r>
              <a:rPr lang="en-US" sz="1400" dirty="0">
                <a:solidFill>
                  <a:schemeClr val="tx1">
                    <a:lumMod val="50000"/>
                    <a:lumOff val="50000"/>
                  </a:schemeClr>
                </a:solidFill>
              </a:rPr>
              <a:t>for modeling</a:t>
            </a:r>
          </a:p>
          <a:p>
            <a:pPr algn="ctr"/>
            <a:r>
              <a:rPr lang="en-US" sz="1400" dirty="0">
                <a:solidFill>
                  <a:schemeClr val="tx1">
                    <a:lumMod val="50000"/>
                    <a:lumOff val="50000"/>
                  </a:schemeClr>
                </a:solidFill>
              </a:rPr>
              <a:t>diseases</a:t>
            </a:r>
          </a:p>
        </p:txBody>
      </p:sp>
      <p:sp>
        <p:nvSpPr>
          <p:cNvPr id="31" name="TextBox 30"/>
          <p:cNvSpPr txBox="1"/>
          <p:nvPr/>
        </p:nvSpPr>
        <p:spPr>
          <a:xfrm>
            <a:off x="6370959" y="3785636"/>
            <a:ext cx="1660129" cy="523220"/>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for cell therapies</a:t>
            </a:r>
          </a:p>
        </p:txBody>
      </p:sp>
      <p:pic>
        <p:nvPicPr>
          <p:cNvPr id="32" name="Picture 31"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86516" y="3144135"/>
            <a:ext cx="638524" cy="504567"/>
          </a:xfrm>
          <a:prstGeom prst="rect">
            <a:avLst/>
          </a:prstGeom>
        </p:spPr>
      </p:pic>
      <p:pic>
        <p:nvPicPr>
          <p:cNvPr id="33" name="Picture 32"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6471612" y="4755924"/>
            <a:ext cx="638524" cy="504567"/>
          </a:xfrm>
          <a:prstGeom prst="rect">
            <a:avLst/>
          </a:prstGeom>
        </p:spPr>
      </p:pic>
      <p:pic>
        <p:nvPicPr>
          <p:cNvPr id="34" name="Picture 33"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86516" y="4755924"/>
            <a:ext cx="638524" cy="504567"/>
          </a:xfrm>
          <a:prstGeom prst="rect">
            <a:avLst/>
          </a:prstGeom>
        </p:spPr>
      </p:pic>
      <p:pic>
        <p:nvPicPr>
          <p:cNvPr id="23" name="Picture 22" descr="Credits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299" y="6403339"/>
            <a:ext cx="8922849" cy="367953"/>
          </a:xfrm>
          <a:prstGeom prst="rect">
            <a:avLst/>
          </a:prstGeom>
        </p:spPr>
      </p:pic>
      <p:sp>
        <p:nvSpPr>
          <p:cNvPr id="24" name="TextBox 23"/>
          <p:cNvSpPr txBox="1"/>
          <p:nvPr/>
        </p:nvSpPr>
        <p:spPr>
          <a:xfrm>
            <a:off x="424168" y="374641"/>
            <a:ext cx="7884996" cy="461665"/>
          </a:xfrm>
          <a:prstGeom prst="rect">
            <a:avLst/>
          </a:prstGeom>
          <a:noFill/>
        </p:spPr>
        <p:txBody>
          <a:bodyPr wrap="square" rtlCol="0">
            <a:spAutoFit/>
          </a:bodyPr>
          <a:lstStyle/>
          <a:p>
            <a:r>
              <a:rPr lang="en-US" sz="2400" dirty="0" smtClean="0">
                <a:solidFill>
                  <a:srgbClr val="12919C"/>
                </a:solidFill>
              </a:rPr>
              <a:t>PGD. Expanding Embryo Choice</a:t>
            </a:r>
          </a:p>
        </p:txBody>
      </p:sp>
      <p:pic>
        <p:nvPicPr>
          <p:cNvPr id="35" name="Picture 34" descr="Video_icon1.png">
            <a:hlinkClick r:id="rId8"/>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49612" y="5613414"/>
            <a:ext cx="504793" cy="377674"/>
          </a:xfrm>
          <a:prstGeom prst="rect">
            <a:avLst/>
          </a:prstGeom>
        </p:spPr>
      </p:pic>
    </p:spTree>
    <p:extLst>
      <p:ext uri="{BB962C8B-B14F-4D97-AF65-F5344CB8AC3E}">
        <p14:creationId xmlns:p14="http://schemas.microsoft.com/office/powerpoint/2010/main" val="20866178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par>
                                <p:cTn id="48" presetID="10" presetClass="entr" presetSubtype="0"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par>
                                <p:cTn id="62" presetID="10" presetClass="entr" presetSubtype="0" fill="hold"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500"/>
                                        <p:tgtEl>
                                          <p:spTgt spid="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5" grpId="0"/>
      <p:bldP spid="26" grpId="0"/>
      <p:bldP spid="27"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3874" y="1073521"/>
            <a:ext cx="8595326" cy="5909311"/>
          </a:xfrm>
          <a:prstGeom prst="rect">
            <a:avLst/>
          </a:prstGeom>
          <a:noFill/>
        </p:spPr>
        <p:txBody>
          <a:bodyPr wrap="square" rtlCol="0">
            <a:spAutoFit/>
          </a:bodyPr>
          <a:lstStyle/>
          <a:p>
            <a:r>
              <a:rPr lang="en-US" i="1" dirty="0">
                <a:solidFill>
                  <a:schemeClr val="tx1">
                    <a:lumMod val="50000"/>
                    <a:lumOff val="50000"/>
                  </a:schemeClr>
                </a:solidFill>
              </a:rPr>
              <a:t>To minimize concerns about loss of potential </a:t>
            </a:r>
            <a:r>
              <a:rPr lang="en-US" i="1" dirty="0" smtClean="0">
                <a:solidFill>
                  <a:schemeClr val="tx1">
                    <a:lumMod val="50000"/>
                    <a:lumOff val="50000"/>
                  </a:schemeClr>
                </a:solidFill>
              </a:rPr>
              <a:t>life of the embryo, </a:t>
            </a:r>
            <a:r>
              <a:rPr lang="en-US" i="1" dirty="0">
                <a:solidFill>
                  <a:schemeClr val="tx1">
                    <a:lumMod val="50000"/>
                    <a:lumOff val="50000"/>
                  </a:schemeClr>
                </a:solidFill>
              </a:rPr>
              <a:t>scientists create “research only” embryos to distinguish these from IVF embryos created for human reproduction. </a:t>
            </a:r>
            <a:endParaRPr lang="en-US" i="1" dirty="0" smtClean="0">
              <a:solidFill>
                <a:schemeClr val="tx1">
                  <a:lumMod val="50000"/>
                  <a:lumOff val="50000"/>
                </a:schemeClr>
              </a:solidFill>
            </a:endParaRPr>
          </a:p>
          <a:p>
            <a:endParaRPr lang="en-US" i="1" dirty="0">
              <a:solidFill>
                <a:schemeClr val="tx1">
                  <a:lumMod val="50000"/>
                  <a:lumOff val="50000"/>
                </a:schemeClr>
              </a:solidFill>
            </a:endParaRPr>
          </a:p>
          <a:p>
            <a:r>
              <a:rPr lang="en-US" i="1" dirty="0" smtClean="0">
                <a:solidFill>
                  <a:schemeClr val="tx1">
                    <a:lumMod val="50000"/>
                    <a:lumOff val="50000"/>
                  </a:schemeClr>
                </a:solidFill>
              </a:rPr>
              <a:t>Researchers </a:t>
            </a:r>
            <a:r>
              <a:rPr lang="en-US" i="1" dirty="0">
                <a:solidFill>
                  <a:schemeClr val="tx1">
                    <a:lumMod val="50000"/>
                    <a:lumOff val="50000"/>
                  </a:schemeClr>
                </a:solidFill>
              </a:rPr>
              <a:t>recruit oocyte providers below the age of 30 that represent the variety of genotypes in the human population. </a:t>
            </a:r>
            <a:endParaRPr lang="en-US" i="1" dirty="0" smtClean="0">
              <a:solidFill>
                <a:schemeClr val="tx1">
                  <a:lumMod val="50000"/>
                  <a:lumOff val="50000"/>
                </a:schemeClr>
              </a:solidFill>
            </a:endParaRPr>
          </a:p>
          <a:p>
            <a:endParaRPr lang="en-US" i="1" dirty="0">
              <a:solidFill>
                <a:schemeClr val="tx1">
                  <a:lumMod val="50000"/>
                  <a:lumOff val="50000"/>
                </a:schemeClr>
              </a:solidFill>
            </a:endParaRPr>
          </a:p>
          <a:p>
            <a:r>
              <a:rPr lang="en-US" i="1" dirty="0" smtClean="0">
                <a:solidFill>
                  <a:schemeClr val="tx1">
                    <a:lumMod val="50000"/>
                    <a:lumOff val="50000"/>
                  </a:schemeClr>
                </a:solidFill>
              </a:rPr>
              <a:t>Some </a:t>
            </a:r>
            <a:r>
              <a:rPr lang="en-US" i="1" dirty="0">
                <a:solidFill>
                  <a:schemeClr val="tx1">
                    <a:lumMod val="50000"/>
                    <a:lumOff val="50000"/>
                  </a:schemeClr>
                </a:solidFill>
              </a:rPr>
              <a:t>nations and states specifically prohibit reimbursement beyond medical expenses to avoid subjecting providers to health risks, undue inducement, or </a:t>
            </a:r>
            <a:r>
              <a:rPr lang="en-US" i="1" dirty="0" smtClean="0">
                <a:solidFill>
                  <a:schemeClr val="tx1">
                    <a:lumMod val="50000"/>
                    <a:lumOff val="50000"/>
                  </a:schemeClr>
                </a:solidFill>
              </a:rPr>
              <a:t>exploitation, while others have argued that providing compensation is more socially </a:t>
            </a:r>
            <a:r>
              <a:rPr lang="en-US" i="1" dirty="0" smtClean="0">
                <a:solidFill>
                  <a:schemeClr val="tx1">
                    <a:lumMod val="50000"/>
                    <a:lumOff val="50000"/>
                  </a:schemeClr>
                </a:solidFill>
              </a:rPr>
              <a:t>just; New York pays providers up to $10,000 for eggs for stem cell research. </a:t>
            </a:r>
          </a:p>
          <a:p>
            <a:endParaRPr lang="en-US" i="1" dirty="0">
              <a:solidFill>
                <a:schemeClr val="tx1">
                  <a:lumMod val="50000"/>
                  <a:lumOff val="50000"/>
                </a:schemeClr>
              </a:solidFill>
            </a:endParaRPr>
          </a:p>
          <a:p>
            <a:r>
              <a:rPr lang="en-US" i="1" dirty="0" smtClean="0">
                <a:solidFill>
                  <a:schemeClr val="tx1">
                    <a:lumMod val="50000"/>
                    <a:lumOff val="50000"/>
                  </a:schemeClr>
                </a:solidFill>
              </a:rPr>
              <a:t>Pluripotent </a:t>
            </a:r>
            <a:r>
              <a:rPr lang="en-US" i="1" dirty="0">
                <a:solidFill>
                  <a:schemeClr val="tx1">
                    <a:lumMod val="50000"/>
                    <a:lumOff val="50000"/>
                  </a:schemeClr>
                </a:solidFill>
              </a:rPr>
              <a:t>human embryonic stem cell lines (</a:t>
            </a:r>
            <a:r>
              <a:rPr lang="en-US" i="1" dirty="0" err="1">
                <a:solidFill>
                  <a:schemeClr val="tx1">
                    <a:lumMod val="50000"/>
                    <a:lumOff val="50000"/>
                  </a:schemeClr>
                </a:solidFill>
              </a:rPr>
              <a:t>hESCs</a:t>
            </a:r>
            <a:r>
              <a:rPr lang="en-US" i="1" dirty="0">
                <a:solidFill>
                  <a:schemeClr val="tx1">
                    <a:lumMod val="50000"/>
                    <a:lumOff val="50000"/>
                  </a:schemeClr>
                </a:solidFill>
              </a:rPr>
              <a:t>) </a:t>
            </a:r>
            <a:r>
              <a:rPr lang="en-US" i="1" dirty="0" smtClean="0">
                <a:solidFill>
                  <a:schemeClr val="tx1">
                    <a:lumMod val="50000"/>
                    <a:lumOff val="50000"/>
                  </a:schemeClr>
                </a:solidFill>
              </a:rPr>
              <a:t>derived from these “research embryos” are </a:t>
            </a:r>
            <a:r>
              <a:rPr lang="en-US" i="1" dirty="0">
                <a:solidFill>
                  <a:schemeClr val="tx1">
                    <a:lumMod val="50000"/>
                    <a:lumOff val="50000"/>
                  </a:schemeClr>
                </a:solidFill>
              </a:rPr>
              <a:t>used to explore the effects of environmental toxins, to screen new drugs, and to develop cell transplant therapies. Because these oocyte providers are younger and not necessarily infertile, an increased number of viable embryos can generate cell lines representative of the diversity in the human </a:t>
            </a:r>
            <a:r>
              <a:rPr lang="en-US" i="1" dirty="0" smtClean="0">
                <a:solidFill>
                  <a:schemeClr val="tx1">
                    <a:lumMod val="50000"/>
                    <a:lumOff val="50000"/>
                  </a:schemeClr>
                </a:solidFill>
              </a:rPr>
              <a:t>population. For the same reasons, health risks for this population of oocyte providers is not known, as most research has been done on infertile older women. </a:t>
            </a:r>
            <a:endParaRPr lang="en-US" i="1" dirty="0">
              <a:solidFill>
                <a:schemeClr val="tx1">
                  <a:lumMod val="50000"/>
                  <a:lumOff val="50000"/>
                </a:schemeClr>
              </a:solidFill>
            </a:endParaRPr>
          </a:p>
          <a:p>
            <a:endParaRPr lang="en-US" dirty="0">
              <a:solidFill>
                <a:schemeClr val="tx1">
                  <a:lumMod val="50000"/>
                  <a:lumOff val="50000"/>
                </a:schemeClr>
              </a:solidFill>
            </a:endParaRPr>
          </a:p>
          <a:p>
            <a:endParaRPr lang="en-US" dirty="0"/>
          </a:p>
        </p:txBody>
      </p:sp>
      <p:sp>
        <p:nvSpPr>
          <p:cNvPr id="7" name="TextBox 6"/>
          <p:cNvSpPr txBox="1"/>
          <p:nvPr/>
        </p:nvSpPr>
        <p:spPr>
          <a:xfrm>
            <a:off x="491902" y="146041"/>
            <a:ext cx="7884996" cy="830997"/>
          </a:xfrm>
          <a:prstGeom prst="rect">
            <a:avLst/>
          </a:prstGeom>
          <a:noFill/>
        </p:spPr>
        <p:txBody>
          <a:bodyPr wrap="square" rtlCol="0">
            <a:spAutoFit/>
          </a:bodyPr>
          <a:lstStyle/>
          <a:p>
            <a:r>
              <a:rPr lang="en-US" sz="2400" dirty="0" smtClean="0">
                <a:solidFill>
                  <a:srgbClr val="12919C"/>
                </a:solidFill>
              </a:rPr>
              <a:t>Embryo. IVF. Research Embryo</a:t>
            </a:r>
          </a:p>
          <a:p>
            <a:r>
              <a:rPr lang="en-US" sz="2400" dirty="0">
                <a:solidFill>
                  <a:srgbClr val="12919C"/>
                </a:solidFill>
              </a:rPr>
              <a:t>	</a:t>
            </a:r>
            <a:r>
              <a:rPr lang="en-US" sz="2400" dirty="0" smtClean="0">
                <a:solidFill>
                  <a:srgbClr val="12919C"/>
                </a:solidFill>
              </a:rPr>
              <a:t>							</a:t>
            </a:r>
            <a:r>
              <a:rPr lang="en-US" sz="2400" i="1" dirty="0" smtClean="0">
                <a:solidFill>
                  <a:srgbClr val="12919C"/>
                </a:solidFill>
              </a:rPr>
              <a:t>  In Vitro</a:t>
            </a:r>
            <a:endParaRPr lang="en-US" sz="2400" dirty="0" smtClean="0">
              <a:solidFill>
                <a:srgbClr val="12919C"/>
              </a:solidFill>
            </a:endParaRPr>
          </a:p>
        </p:txBody>
      </p:sp>
      <p:pic>
        <p:nvPicPr>
          <p:cNvPr id="4" name="Picture 3"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733" y="6412290"/>
            <a:ext cx="2139572" cy="324634"/>
          </a:xfrm>
          <a:prstGeom prst="rect">
            <a:avLst/>
          </a:prstGeom>
        </p:spPr>
      </p:pic>
    </p:spTree>
    <p:extLst>
      <p:ext uri="{BB962C8B-B14F-4D97-AF65-F5344CB8AC3E}">
        <p14:creationId xmlns:p14="http://schemas.microsoft.com/office/powerpoint/2010/main" val="7958631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089210" y="3070922"/>
            <a:ext cx="638524" cy="504567"/>
          </a:xfrm>
          <a:prstGeom prst="rect">
            <a:avLst/>
          </a:prstGeom>
        </p:spPr>
      </p:pic>
      <p:pic>
        <p:nvPicPr>
          <p:cNvPr id="9" name="Picture 8"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9580" y="1471778"/>
            <a:ext cx="217548" cy="227217"/>
          </a:xfrm>
          <a:prstGeom prst="rect">
            <a:avLst/>
          </a:prstGeom>
        </p:spPr>
      </p:pic>
      <p:pic>
        <p:nvPicPr>
          <p:cNvPr id="10" name="Picture 9"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9580" y="3081878"/>
            <a:ext cx="217548" cy="227217"/>
          </a:xfrm>
          <a:prstGeom prst="rect">
            <a:avLst/>
          </a:prstGeom>
        </p:spPr>
      </p:pic>
      <p:pic>
        <p:nvPicPr>
          <p:cNvPr id="11" name="Picture 10"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9580" y="4792603"/>
            <a:ext cx="217548" cy="227217"/>
          </a:xfrm>
          <a:prstGeom prst="rect">
            <a:avLst/>
          </a:prstGeom>
        </p:spPr>
      </p:pic>
      <p:sp>
        <p:nvSpPr>
          <p:cNvPr id="12" name="TextBox 11"/>
          <p:cNvSpPr txBox="1"/>
          <p:nvPr/>
        </p:nvSpPr>
        <p:spPr>
          <a:xfrm>
            <a:off x="5387325" y="1725544"/>
            <a:ext cx="823387" cy="523220"/>
          </a:xfrm>
          <a:prstGeom prst="rect">
            <a:avLst/>
          </a:prstGeom>
          <a:noFill/>
        </p:spPr>
        <p:txBody>
          <a:bodyPr wrap="none" rtlCol="0">
            <a:spAutoFit/>
          </a:bodyPr>
          <a:lstStyle/>
          <a:p>
            <a:r>
              <a:rPr lang="en-US" sz="1400" dirty="0" smtClean="0">
                <a:solidFill>
                  <a:schemeClr val="tx1">
                    <a:lumMod val="50000"/>
                    <a:lumOff val="50000"/>
                  </a:schemeClr>
                </a:solidFill>
              </a:rPr>
              <a:t>ICM</a:t>
            </a:r>
          </a:p>
          <a:p>
            <a:r>
              <a:rPr lang="en-US" sz="1400" dirty="0" smtClean="0">
                <a:solidFill>
                  <a:schemeClr val="tx1">
                    <a:lumMod val="50000"/>
                    <a:lumOff val="50000"/>
                  </a:schemeClr>
                </a:solidFill>
              </a:rPr>
              <a:t>cultured</a:t>
            </a:r>
            <a:endParaRPr lang="en-US" sz="1400" dirty="0">
              <a:solidFill>
                <a:schemeClr val="tx1">
                  <a:lumMod val="50000"/>
                  <a:lumOff val="50000"/>
                </a:schemeClr>
              </a:solidFill>
            </a:endParaRPr>
          </a:p>
        </p:txBody>
      </p:sp>
      <p:sp>
        <p:nvSpPr>
          <p:cNvPr id="13" name="TextBox 12"/>
          <p:cNvSpPr txBox="1"/>
          <p:nvPr/>
        </p:nvSpPr>
        <p:spPr>
          <a:xfrm>
            <a:off x="5375985" y="3323206"/>
            <a:ext cx="823387" cy="523220"/>
          </a:xfrm>
          <a:prstGeom prst="rect">
            <a:avLst/>
          </a:prstGeom>
        </p:spPr>
        <p:txBody>
          <a:bodyPr wrap="none" rtlCol="0">
            <a:spAutoFit/>
          </a:bodyPr>
          <a:lstStyle/>
          <a:p>
            <a:r>
              <a:rPr lang="en-US" sz="1400" dirty="0" smtClean="0">
                <a:solidFill>
                  <a:srgbClr val="7F7F7F"/>
                </a:solidFill>
              </a:rPr>
              <a:t>ICM</a:t>
            </a:r>
          </a:p>
          <a:p>
            <a:r>
              <a:rPr lang="en-US" sz="1400" dirty="0" smtClean="0">
                <a:solidFill>
                  <a:srgbClr val="7F7F7F"/>
                </a:solidFill>
              </a:rPr>
              <a:t>cultured</a:t>
            </a:r>
            <a:endParaRPr lang="en-US" sz="1400" dirty="0">
              <a:solidFill>
                <a:srgbClr val="7F7F7F"/>
              </a:solidFill>
            </a:endParaRPr>
          </a:p>
        </p:txBody>
      </p:sp>
      <p:sp>
        <p:nvSpPr>
          <p:cNvPr id="14" name="TextBox 13"/>
          <p:cNvSpPr txBox="1"/>
          <p:nvPr/>
        </p:nvSpPr>
        <p:spPr>
          <a:xfrm>
            <a:off x="5387325" y="5015560"/>
            <a:ext cx="823387" cy="523220"/>
          </a:xfrm>
          <a:prstGeom prst="rect">
            <a:avLst/>
          </a:prstGeom>
        </p:spPr>
        <p:txBody>
          <a:bodyPr wrap="none" rtlCol="0">
            <a:spAutoFit/>
          </a:bodyPr>
          <a:lstStyle/>
          <a:p>
            <a:r>
              <a:rPr lang="en-US" sz="1400" dirty="0" smtClean="0">
                <a:solidFill>
                  <a:srgbClr val="7F7F7F"/>
                </a:solidFill>
              </a:rPr>
              <a:t>ICM</a:t>
            </a:r>
          </a:p>
          <a:p>
            <a:r>
              <a:rPr lang="en-US" sz="1400" dirty="0" smtClean="0">
                <a:solidFill>
                  <a:srgbClr val="7F7F7F"/>
                </a:solidFill>
              </a:rPr>
              <a:t>cultured</a:t>
            </a:r>
            <a:endParaRPr lang="en-US" sz="1400" dirty="0">
              <a:solidFill>
                <a:srgbClr val="7F7F7F"/>
              </a:solidFill>
            </a:endParaRPr>
          </a:p>
        </p:txBody>
      </p:sp>
      <p:sp>
        <p:nvSpPr>
          <p:cNvPr id="16" name="TextBox 15"/>
          <p:cNvSpPr txBox="1"/>
          <p:nvPr/>
        </p:nvSpPr>
        <p:spPr>
          <a:xfrm>
            <a:off x="6988557" y="3644383"/>
            <a:ext cx="1660129" cy="738664"/>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a:t>
            </a:r>
            <a:r>
              <a:rPr lang="en-US" sz="1400" dirty="0" smtClean="0">
                <a:solidFill>
                  <a:schemeClr val="tx1">
                    <a:lumMod val="50000"/>
                    <a:lumOff val="50000"/>
                  </a:schemeClr>
                </a:solidFill>
              </a:rPr>
              <a:t>or drug and toxin screening</a:t>
            </a:r>
            <a:endParaRPr lang="en-US" sz="1400" dirty="0">
              <a:solidFill>
                <a:schemeClr val="tx1">
                  <a:lumMod val="50000"/>
                  <a:lumOff val="50000"/>
                </a:schemeClr>
              </a:solidFill>
            </a:endParaRPr>
          </a:p>
        </p:txBody>
      </p:sp>
      <p:pic>
        <p:nvPicPr>
          <p:cNvPr id="17" name="Picture 16"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804114" y="3070922"/>
            <a:ext cx="638524" cy="504567"/>
          </a:xfrm>
          <a:prstGeom prst="rect">
            <a:avLst/>
          </a:prstGeom>
        </p:spPr>
      </p:pic>
      <p:pic>
        <p:nvPicPr>
          <p:cNvPr id="18" name="Picture 17"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00550" y="4762091"/>
            <a:ext cx="638524" cy="504567"/>
          </a:xfrm>
          <a:prstGeom prst="rect">
            <a:avLst/>
          </a:prstGeom>
        </p:spPr>
      </p:pic>
      <p:pic>
        <p:nvPicPr>
          <p:cNvPr id="19" name="Picture 18"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815454" y="4762091"/>
            <a:ext cx="638524" cy="504567"/>
          </a:xfrm>
          <a:prstGeom prst="rect">
            <a:avLst/>
          </a:prstGeom>
        </p:spPr>
      </p:pic>
      <p:pic>
        <p:nvPicPr>
          <p:cNvPr id="2" name="Picture 1" descr="6BB.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6196" y="4605292"/>
            <a:ext cx="408432" cy="829056"/>
          </a:xfrm>
          <a:prstGeom prst="rect">
            <a:avLst/>
          </a:prstGeom>
        </p:spPr>
      </p:pic>
      <p:pic>
        <p:nvPicPr>
          <p:cNvPr id="3" name="Picture 2" descr="8AA.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6196" y="1325987"/>
            <a:ext cx="411480" cy="832104"/>
          </a:xfrm>
          <a:prstGeom prst="rect">
            <a:avLst/>
          </a:prstGeom>
        </p:spPr>
      </p:pic>
      <p:pic>
        <p:nvPicPr>
          <p:cNvPr id="20" name="Picture 19" descr="8BB.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46196" y="3070922"/>
            <a:ext cx="408432" cy="829056"/>
          </a:xfrm>
          <a:prstGeom prst="rect">
            <a:avLst/>
          </a:prstGeom>
        </p:spPr>
      </p:pic>
      <p:pic>
        <p:nvPicPr>
          <p:cNvPr id="22" name="Picture 21" descr="Blastocysts_B.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8064" y="4426922"/>
            <a:ext cx="537524" cy="1177276"/>
          </a:xfrm>
          <a:prstGeom prst="rect">
            <a:avLst/>
          </a:prstGeom>
        </p:spPr>
      </p:pic>
      <p:pic>
        <p:nvPicPr>
          <p:cNvPr id="24" name="Picture 23" descr="Blastocyst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51112" y="1183000"/>
            <a:ext cx="472440" cy="1085088"/>
          </a:xfrm>
          <a:prstGeom prst="rect">
            <a:avLst/>
          </a:prstGeom>
        </p:spPr>
      </p:pic>
      <p:sp>
        <p:nvSpPr>
          <p:cNvPr id="25" name="TextBox 24"/>
          <p:cNvSpPr txBox="1"/>
          <p:nvPr/>
        </p:nvSpPr>
        <p:spPr>
          <a:xfrm>
            <a:off x="6922014" y="5421947"/>
            <a:ext cx="1660129" cy="523220"/>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smtClean="0">
                <a:solidFill>
                  <a:schemeClr val="tx1">
                    <a:lumMod val="50000"/>
                    <a:lumOff val="50000"/>
                  </a:schemeClr>
                </a:solidFill>
              </a:rPr>
              <a:t>for basic research</a:t>
            </a:r>
            <a:endParaRPr lang="en-US" sz="1400" dirty="0">
              <a:solidFill>
                <a:schemeClr val="tx1">
                  <a:lumMod val="50000"/>
                  <a:lumOff val="50000"/>
                </a:schemeClr>
              </a:solidFill>
            </a:endParaRPr>
          </a:p>
        </p:txBody>
      </p:sp>
      <p:pic>
        <p:nvPicPr>
          <p:cNvPr id="26" name="Picture 25"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085850" y="1237472"/>
            <a:ext cx="638524" cy="504567"/>
          </a:xfrm>
          <a:prstGeom prst="rect">
            <a:avLst/>
          </a:prstGeom>
        </p:spPr>
      </p:pic>
      <p:sp>
        <p:nvSpPr>
          <p:cNvPr id="27" name="TextBox 26"/>
          <p:cNvSpPr txBox="1"/>
          <p:nvPr/>
        </p:nvSpPr>
        <p:spPr>
          <a:xfrm>
            <a:off x="6985197" y="1810933"/>
            <a:ext cx="1660129" cy="523220"/>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for cell therapies</a:t>
            </a:r>
          </a:p>
        </p:txBody>
      </p:sp>
      <p:pic>
        <p:nvPicPr>
          <p:cNvPr id="28" name="Picture 27"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800754" y="1237472"/>
            <a:ext cx="638524" cy="504567"/>
          </a:xfrm>
          <a:prstGeom prst="rect">
            <a:avLst/>
          </a:prstGeom>
        </p:spPr>
      </p:pic>
      <p:pic>
        <p:nvPicPr>
          <p:cNvPr id="29" name="Picture 28" descr="Blastocysts.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63021" y="2830798"/>
            <a:ext cx="472440" cy="1085088"/>
          </a:xfrm>
          <a:prstGeom prst="rect">
            <a:avLst/>
          </a:prstGeom>
        </p:spPr>
      </p:pic>
      <p:pic>
        <p:nvPicPr>
          <p:cNvPr id="33" name="Picture 32" descr="Arrow.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6984" y="3210883"/>
            <a:ext cx="217548" cy="227217"/>
          </a:xfrm>
          <a:prstGeom prst="rect">
            <a:avLst/>
          </a:prstGeom>
        </p:spPr>
      </p:pic>
      <p:sp>
        <p:nvSpPr>
          <p:cNvPr id="34" name="TextBox 33"/>
          <p:cNvSpPr txBox="1"/>
          <p:nvPr/>
        </p:nvSpPr>
        <p:spPr>
          <a:xfrm>
            <a:off x="2115022" y="3451249"/>
            <a:ext cx="463964" cy="307777"/>
          </a:xfrm>
          <a:prstGeom prst="rect">
            <a:avLst/>
          </a:prstGeom>
          <a:noFill/>
        </p:spPr>
        <p:txBody>
          <a:bodyPr wrap="none" rtlCol="0">
            <a:spAutoFit/>
          </a:bodyPr>
          <a:lstStyle/>
          <a:p>
            <a:r>
              <a:rPr lang="en-US" sz="1400" dirty="0" smtClean="0">
                <a:solidFill>
                  <a:schemeClr val="tx1">
                    <a:lumMod val="50000"/>
                    <a:lumOff val="50000"/>
                  </a:schemeClr>
                </a:solidFill>
              </a:rPr>
              <a:t>IVF</a:t>
            </a:r>
            <a:endParaRPr lang="en-US" sz="1400" dirty="0">
              <a:solidFill>
                <a:schemeClr val="tx1">
                  <a:lumMod val="50000"/>
                  <a:lumOff val="50000"/>
                </a:schemeClr>
              </a:solidFill>
            </a:endParaRPr>
          </a:p>
        </p:txBody>
      </p:sp>
      <p:sp>
        <p:nvSpPr>
          <p:cNvPr id="30" name="TextBox 29"/>
          <p:cNvSpPr txBox="1"/>
          <p:nvPr/>
        </p:nvSpPr>
        <p:spPr>
          <a:xfrm>
            <a:off x="424168" y="171441"/>
            <a:ext cx="7884996" cy="830997"/>
          </a:xfrm>
          <a:prstGeom prst="rect">
            <a:avLst/>
          </a:prstGeom>
          <a:noFill/>
        </p:spPr>
        <p:txBody>
          <a:bodyPr wrap="square" rtlCol="0">
            <a:spAutoFit/>
          </a:bodyPr>
          <a:lstStyle/>
          <a:p>
            <a:r>
              <a:rPr lang="en-US" sz="2400" dirty="0" smtClean="0">
                <a:solidFill>
                  <a:srgbClr val="12919C"/>
                </a:solidFill>
              </a:rPr>
              <a:t>Embryo. IVF. Research Embryo</a:t>
            </a:r>
          </a:p>
          <a:p>
            <a:r>
              <a:rPr lang="en-US" sz="2400" dirty="0">
                <a:solidFill>
                  <a:srgbClr val="12919C"/>
                </a:solidFill>
              </a:rPr>
              <a:t>	</a:t>
            </a:r>
            <a:r>
              <a:rPr lang="en-US" sz="2400" dirty="0" smtClean="0">
                <a:solidFill>
                  <a:srgbClr val="12919C"/>
                </a:solidFill>
              </a:rPr>
              <a:t>							</a:t>
            </a:r>
            <a:r>
              <a:rPr lang="en-US" sz="2400" dirty="0">
                <a:solidFill>
                  <a:srgbClr val="12919C"/>
                </a:solidFill>
              </a:rPr>
              <a:t> </a:t>
            </a:r>
            <a:r>
              <a:rPr lang="en-US" sz="2400" i="1" dirty="0" smtClean="0">
                <a:solidFill>
                  <a:srgbClr val="12919C"/>
                </a:solidFill>
              </a:rPr>
              <a:t> In Vitro</a:t>
            </a:r>
            <a:endParaRPr lang="en-US" sz="2400" dirty="0" smtClean="0">
              <a:solidFill>
                <a:srgbClr val="12919C"/>
              </a:solidFill>
            </a:endParaRPr>
          </a:p>
        </p:txBody>
      </p:sp>
      <p:pic>
        <p:nvPicPr>
          <p:cNvPr id="35" name="Picture 34" descr="BC_Front.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8928" y="1074840"/>
            <a:ext cx="826008" cy="1679448"/>
          </a:xfrm>
          <a:prstGeom prst="rect">
            <a:avLst/>
          </a:prstGeom>
        </p:spPr>
      </p:pic>
      <p:pic>
        <p:nvPicPr>
          <p:cNvPr id="36" name="Picture 35" descr="BodyZoom.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9390" y="1775880"/>
            <a:ext cx="771144" cy="1813560"/>
          </a:xfrm>
          <a:prstGeom prst="rect">
            <a:avLst/>
          </a:prstGeom>
        </p:spPr>
      </p:pic>
      <p:sp>
        <p:nvSpPr>
          <p:cNvPr id="37" name="TextBox 36"/>
          <p:cNvSpPr txBox="1"/>
          <p:nvPr/>
        </p:nvSpPr>
        <p:spPr>
          <a:xfrm>
            <a:off x="361104" y="3769159"/>
            <a:ext cx="2096143" cy="430887"/>
          </a:xfrm>
          <a:prstGeom prst="rect">
            <a:avLst/>
          </a:prstGeom>
          <a:noFill/>
        </p:spPr>
        <p:txBody>
          <a:bodyPr wrap="square" rtlCol="0">
            <a:spAutoFit/>
          </a:bodyPr>
          <a:lstStyle/>
          <a:p>
            <a:pPr algn="ctr"/>
            <a:r>
              <a:rPr lang="en-US" sz="1100" dirty="0" smtClean="0">
                <a:solidFill>
                  <a:srgbClr val="7F7F7F"/>
                </a:solidFill>
              </a:rPr>
              <a:t>OOCYTE </a:t>
            </a:r>
          </a:p>
          <a:p>
            <a:pPr algn="ctr"/>
            <a:r>
              <a:rPr lang="en-US" sz="1100" dirty="0" smtClean="0">
                <a:solidFill>
                  <a:srgbClr val="7F7F7F"/>
                </a:solidFill>
              </a:rPr>
              <a:t>PROCUREMENT</a:t>
            </a:r>
            <a:endParaRPr lang="en-US" sz="1100" dirty="0">
              <a:solidFill>
                <a:srgbClr val="7F7F7F"/>
              </a:solidFill>
            </a:endParaRPr>
          </a:p>
        </p:txBody>
      </p:sp>
      <p:sp>
        <p:nvSpPr>
          <p:cNvPr id="38" name="TextBox 37"/>
          <p:cNvSpPr txBox="1"/>
          <p:nvPr/>
        </p:nvSpPr>
        <p:spPr>
          <a:xfrm>
            <a:off x="294538" y="4259315"/>
            <a:ext cx="2442635" cy="2246769"/>
          </a:xfrm>
          <a:prstGeom prst="rect">
            <a:avLst/>
          </a:prstGeom>
          <a:noFill/>
        </p:spPr>
        <p:txBody>
          <a:bodyPr wrap="square" rtlCol="0">
            <a:spAutoFit/>
          </a:bodyPr>
          <a:lstStyle/>
          <a:p>
            <a:r>
              <a:rPr lang="en-US" sz="1000" i="1" dirty="0" smtClean="0">
                <a:solidFill>
                  <a:schemeClr val="tx1">
                    <a:lumMod val="50000"/>
                    <a:lumOff val="50000"/>
                  </a:schemeClr>
                </a:solidFill>
              </a:rPr>
              <a:t>Oocyte providers &lt; 30 years of age are injected with hormones to stimulate the release of multiple mature oocytes for fertilization in vitro. Researchers and oocyte providers must adhere to strict informed consent processes as this procedure poses </a:t>
            </a:r>
            <a:r>
              <a:rPr lang="en-US" sz="1000" i="1" dirty="0">
                <a:solidFill>
                  <a:schemeClr val="tx1">
                    <a:lumMod val="50000"/>
                    <a:lumOff val="50000"/>
                  </a:schemeClr>
                </a:solidFill>
              </a:rPr>
              <a:t>a risk of ovarian </a:t>
            </a:r>
            <a:r>
              <a:rPr lang="en-US" sz="1000" i="1" dirty="0" err="1">
                <a:solidFill>
                  <a:schemeClr val="tx1">
                    <a:lumMod val="50000"/>
                    <a:lumOff val="50000"/>
                  </a:schemeClr>
                </a:solidFill>
              </a:rPr>
              <a:t>hyperstimulation</a:t>
            </a:r>
            <a:r>
              <a:rPr lang="en-US" sz="1000" i="1" dirty="0">
                <a:solidFill>
                  <a:schemeClr val="tx1">
                    <a:lumMod val="50000"/>
                    <a:lumOff val="50000"/>
                  </a:schemeClr>
                </a:solidFill>
              </a:rPr>
              <a:t> syndrome (OHSS), with symptoms ranging from mild to severe and in rare cases can result in death. The full extent of health risk is unknown for this group of oocyte providers, as few research studies have been conducted on long-term health. </a:t>
            </a:r>
            <a:endParaRPr lang="en-US" dirty="0"/>
          </a:p>
        </p:txBody>
      </p:sp>
      <p:pic>
        <p:nvPicPr>
          <p:cNvPr id="39" name="Picture 38" descr="Credits2.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4299" y="6467186"/>
            <a:ext cx="8922849" cy="367953"/>
          </a:xfrm>
          <a:prstGeom prst="rect">
            <a:avLst/>
          </a:prstGeom>
        </p:spPr>
      </p:pic>
      <p:pic>
        <p:nvPicPr>
          <p:cNvPr id="31" name="Picture 30" descr="Syringe.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15067" y="1257006"/>
            <a:ext cx="289560" cy="347472"/>
          </a:xfrm>
          <a:prstGeom prst="rect">
            <a:avLst/>
          </a:prstGeom>
        </p:spPr>
      </p:pic>
    </p:spTree>
    <p:extLst>
      <p:ext uri="{BB962C8B-B14F-4D97-AF65-F5344CB8AC3E}">
        <p14:creationId xmlns:p14="http://schemas.microsoft.com/office/powerpoint/2010/main" val="2550966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10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par>
                                <p:cTn id="33" presetID="10"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500"/>
                                        <p:tgtEl>
                                          <p:spTgt spid="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par>
                                <p:cTn id="73" presetID="10" presetClass="entr" presetSubtype="0" fill="hold"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par>
                                <p:cTn id="76" presetID="10" presetClass="entr" presetSubtype="0" fill="hold"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fade">
                                      <p:cBhvr>
                                        <p:cTn id="78" dur="500"/>
                                        <p:tgtEl>
                                          <p:spTgt spid="18"/>
                                        </p:tgtEl>
                                      </p:cBhvr>
                                    </p:animEffect>
                                  </p:childTnLst>
                                </p:cTn>
                              </p:par>
                              <p:par>
                                <p:cTn id="79" presetID="10" presetClass="entr" presetSubtype="0" fill="hold" nodeType="with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childTnLst>
                                </p:cTn>
                              </p:par>
                              <p:par>
                                <p:cTn id="85" presetID="10" presetClass="entr" presetSubtype="0" fill="hold"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childTnLst>
                                </p:cTn>
                              </p:par>
                              <p:par>
                                <p:cTn id="91" presetID="10" presetClass="entr" presetSubtype="0" fill="hold"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P spid="25" grpId="0"/>
      <p:bldP spid="27" grpId="0"/>
      <p:bldP spid="34" grpId="0"/>
      <p:bldP spid="37"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8781" y="53955"/>
            <a:ext cx="7884996" cy="830997"/>
          </a:xfrm>
          <a:prstGeom prst="rect">
            <a:avLst/>
          </a:prstGeom>
          <a:noFill/>
        </p:spPr>
        <p:txBody>
          <a:bodyPr wrap="square" rtlCol="0">
            <a:spAutoFit/>
          </a:bodyPr>
          <a:lstStyle/>
          <a:p>
            <a:r>
              <a:rPr lang="en-US" sz="2400" dirty="0" smtClean="0">
                <a:solidFill>
                  <a:schemeClr val="accent5">
                    <a:lumMod val="75000"/>
                  </a:schemeClr>
                </a:solidFill>
              </a:rPr>
              <a:t> </a:t>
            </a:r>
            <a:r>
              <a:rPr lang="en-US" sz="2400" dirty="0" smtClean="0">
                <a:solidFill>
                  <a:srgbClr val="12919C"/>
                </a:solidFill>
                <a:ea typeface="ＭＳ Ｐゴシック" charset="0"/>
                <a:cs typeface="Helvetica" charset="0"/>
              </a:rPr>
              <a:t>Embryo. IVF. </a:t>
            </a:r>
            <a:endParaRPr lang="en-US" sz="2400" dirty="0" smtClean="0">
              <a:solidFill>
                <a:schemeClr val="accent5">
                  <a:lumMod val="75000"/>
                </a:schemeClr>
              </a:solidFill>
            </a:endParaRPr>
          </a:p>
          <a:p>
            <a:r>
              <a:rPr lang="en-US" sz="2400" dirty="0">
                <a:solidFill>
                  <a:schemeClr val="accent5">
                    <a:lumMod val="75000"/>
                  </a:schemeClr>
                </a:solidFill>
              </a:rPr>
              <a:t>	</a:t>
            </a:r>
            <a:r>
              <a:rPr lang="en-US" sz="2400" dirty="0" smtClean="0">
                <a:solidFill>
                  <a:schemeClr val="accent5">
                    <a:lumMod val="75000"/>
                  </a:schemeClr>
                </a:solidFill>
              </a:rPr>
              <a:t>		</a:t>
            </a:r>
            <a:r>
              <a:rPr lang="en-US" sz="2400" i="1" dirty="0" smtClean="0">
                <a:solidFill>
                  <a:srgbClr val="12919C"/>
                </a:solidFill>
                <a:ea typeface="ＭＳ Ｐゴシック" charset="0"/>
                <a:cs typeface="Helvetica" charset="0"/>
              </a:rPr>
              <a:t> In Vitro Fertilization</a:t>
            </a:r>
            <a:endParaRPr lang="en-US" sz="2400" i="1" dirty="0">
              <a:solidFill>
                <a:schemeClr val="accent5">
                  <a:lumMod val="75000"/>
                </a:schemeClr>
              </a:solidFill>
            </a:endParaRPr>
          </a:p>
        </p:txBody>
      </p:sp>
      <p:sp>
        <p:nvSpPr>
          <p:cNvPr id="5" name="TextBox 4"/>
          <p:cNvSpPr txBox="1"/>
          <p:nvPr/>
        </p:nvSpPr>
        <p:spPr>
          <a:xfrm>
            <a:off x="491915" y="1643258"/>
            <a:ext cx="8280400" cy="2308324"/>
          </a:xfrm>
          <a:prstGeom prst="rect">
            <a:avLst/>
          </a:prstGeom>
          <a:noFill/>
        </p:spPr>
        <p:txBody>
          <a:bodyPr wrap="square" rtlCol="0">
            <a:spAutoFit/>
          </a:bodyPr>
          <a:lstStyle/>
          <a:p>
            <a:r>
              <a:rPr lang="en-US" i="1" dirty="0" smtClean="0">
                <a:solidFill>
                  <a:schemeClr val="tx1">
                    <a:lumMod val="50000"/>
                    <a:lumOff val="50000"/>
                  </a:schemeClr>
                </a:solidFill>
              </a:rPr>
              <a:t>In vitro fertilization (IVF) technology can be used to create human embryos in a  clinic or laboratory (in vitro). The technology is the same whether embryos are being created in the context of assisted reproduction or in the context of embryonic stem cell research. Thus, the controversy surrounding embryonic stem cell research is not about the use of IVF technology, but rather the intended use of the resulting embryos. If a five-day old embryo created via IVF is used for stem cell research, it will be terminated </a:t>
            </a:r>
            <a:r>
              <a:rPr lang="en-US" i="1" dirty="0">
                <a:solidFill>
                  <a:schemeClr val="tx1">
                    <a:lumMod val="50000"/>
                    <a:lumOff val="50000"/>
                  </a:schemeClr>
                </a:solidFill>
              </a:rPr>
              <a:t>by the removal of the embryonic stem cells of </a:t>
            </a:r>
            <a:r>
              <a:rPr lang="en-US" i="1" dirty="0" smtClean="0">
                <a:solidFill>
                  <a:schemeClr val="tx1">
                    <a:lumMod val="50000"/>
                    <a:lumOff val="50000"/>
                  </a:schemeClr>
                </a:solidFill>
              </a:rPr>
              <a:t>the </a:t>
            </a:r>
            <a:r>
              <a:rPr lang="en-US" i="1" dirty="0">
                <a:solidFill>
                  <a:schemeClr val="tx1">
                    <a:lumMod val="50000"/>
                    <a:lumOff val="50000"/>
                  </a:schemeClr>
                </a:solidFill>
              </a:rPr>
              <a:t>Inner Cell </a:t>
            </a:r>
            <a:r>
              <a:rPr lang="en-US" i="1" dirty="0" smtClean="0">
                <a:solidFill>
                  <a:schemeClr val="tx1">
                    <a:lumMod val="50000"/>
                    <a:lumOff val="50000"/>
                  </a:schemeClr>
                </a:solidFill>
              </a:rPr>
              <a:t>Mass. </a:t>
            </a:r>
          </a:p>
        </p:txBody>
      </p:sp>
      <p:sp>
        <p:nvSpPr>
          <p:cNvPr id="6" name="TextBox 5"/>
          <p:cNvSpPr txBox="1"/>
          <p:nvPr/>
        </p:nvSpPr>
        <p:spPr>
          <a:xfrm>
            <a:off x="491915" y="4313365"/>
            <a:ext cx="8280400" cy="1477328"/>
          </a:xfrm>
          <a:prstGeom prst="rect">
            <a:avLst/>
          </a:prstGeom>
          <a:noFill/>
        </p:spPr>
        <p:txBody>
          <a:bodyPr wrap="square" rtlCol="0">
            <a:spAutoFit/>
          </a:bodyPr>
          <a:lstStyle/>
          <a:p>
            <a:r>
              <a:rPr lang="en-US" i="1" dirty="0" smtClean="0">
                <a:solidFill>
                  <a:schemeClr val="tx1">
                    <a:lumMod val="50000"/>
                    <a:lumOff val="50000"/>
                  </a:schemeClr>
                </a:solidFill>
              </a:rPr>
              <a:t>In vitro fertilization (IVF) technology requires oocytes (eggs) to be matured in the human body and removed for fertilization in a Petri dish. Because this is a laborious process, some fertility specialists will induce </a:t>
            </a:r>
            <a:r>
              <a:rPr lang="en-US" i="1" dirty="0" err="1" smtClean="0">
                <a:solidFill>
                  <a:schemeClr val="tx1">
                    <a:lumMod val="50000"/>
                    <a:lumOff val="50000"/>
                  </a:schemeClr>
                </a:solidFill>
              </a:rPr>
              <a:t>hyperstimulation</a:t>
            </a:r>
            <a:r>
              <a:rPr lang="en-US" i="1" dirty="0" smtClean="0">
                <a:solidFill>
                  <a:schemeClr val="tx1">
                    <a:lumMod val="50000"/>
                    <a:lumOff val="50000"/>
                  </a:schemeClr>
                </a:solidFill>
              </a:rPr>
              <a:t> to release numerous mature oocytes to enhance the probability of achieving a successful fertilization in vitro and uterine implantation in vivo. </a:t>
            </a:r>
          </a:p>
        </p:txBody>
      </p:sp>
      <p:pic>
        <p:nvPicPr>
          <p:cNvPr id="7" name="Picture 6"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5687" y="5468960"/>
            <a:ext cx="320855" cy="240056"/>
          </a:xfrm>
          <a:prstGeom prst="rect">
            <a:avLst/>
          </a:prstGeom>
        </p:spPr>
      </p:pic>
      <p:pic>
        <p:nvPicPr>
          <p:cNvPr id="8" name="Picture 7" descr="Logo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9330" y="6291690"/>
            <a:ext cx="2255242" cy="342184"/>
          </a:xfrm>
          <a:prstGeom prst="rect">
            <a:avLst/>
          </a:prstGeom>
        </p:spPr>
      </p:pic>
    </p:spTree>
    <p:extLst>
      <p:ext uri="{BB962C8B-B14F-4D97-AF65-F5344CB8AC3E}">
        <p14:creationId xmlns:p14="http://schemas.microsoft.com/office/powerpoint/2010/main" val="289085432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442"/>
            <a:ext cx="8229600" cy="1143000"/>
          </a:xfrm>
        </p:spPr>
        <p:txBody>
          <a:bodyPr>
            <a:noAutofit/>
          </a:bodyPr>
          <a:lstStyle/>
          <a:p>
            <a:r>
              <a:rPr lang="en-US" sz="3600" dirty="0">
                <a:solidFill>
                  <a:schemeClr val="accent5">
                    <a:lumMod val="75000"/>
                  </a:schemeClr>
                </a:solidFill>
              </a:rPr>
              <a:t> </a:t>
            </a:r>
            <a:r>
              <a:rPr lang="en-US" sz="3600" dirty="0" smtClean="0">
                <a:solidFill>
                  <a:srgbClr val="12919C"/>
                </a:solidFill>
                <a:ea typeface="ＭＳ Ｐゴシック" charset="0"/>
                <a:cs typeface="Helvetica" charset="0"/>
              </a:rPr>
              <a:t>Oocyte Procurement &amp;</a:t>
            </a:r>
            <a:br>
              <a:rPr lang="en-US" sz="3600" dirty="0" smtClean="0">
                <a:solidFill>
                  <a:srgbClr val="12919C"/>
                </a:solidFill>
                <a:ea typeface="ＭＳ Ｐゴシック" charset="0"/>
                <a:cs typeface="Helvetica" charset="0"/>
              </a:rPr>
            </a:br>
            <a:r>
              <a:rPr lang="en-US" sz="3600" dirty="0" smtClean="0">
                <a:solidFill>
                  <a:srgbClr val="12919C"/>
                </a:solidFill>
                <a:ea typeface="ＭＳ Ｐゴシック" charset="0"/>
                <a:cs typeface="Helvetica" charset="0"/>
              </a:rPr>
              <a:t> Hormone Cycles</a:t>
            </a:r>
            <a:endParaRPr lang="en-US" sz="3600" dirty="0">
              <a:solidFill>
                <a:srgbClr val="108088"/>
              </a:solidFill>
            </a:endParaRPr>
          </a:p>
        </p:txBody>
      </p:sp>
      <p:pic>
        <p:nvPicPr>
          <p:cNvPr id="6" name="Picture 5" descr="HormoneLoop.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863" y="1507062"/>
            <a:ext cx="8839201" cy="4402857"/>
          </a:xfrm>
          <a:prstGeom prst="rect">
            <a:avLst/>
          </a:prstGeom>
        </p:spPr>
      </p:pic>
      <p:sp>
        <p:nvSpPr>
          <p:cNvPr id="3" name="TextBox 2"/>
          <p:cNvSpPr txBox="1"/>
          <p:nvPr/>
        </p:nvSpPr>
        <p:spPr>
          <a:xfrm>
            <a:off x="364067" y="6209547"/>
            <a:ext cx="4512733" cy="523220"/>
          </a:xfrm>
          <a:prstGeom prst="rect">
            <a:avLst/>
          </a:prstGeom>
          <a:noFill/>
        </p:spPr>
        <p:txBody>
          <a:bodyPr wrap="square" rtlCol="0">
            <a:spAutoFit/>
          </a:bodyPr>
          <a:lstStyle/>
          <a:p>
            <a:r>
              <a:rPr lang="en-US" sz="1000" dirty="0">
                <a:solidFill>
                  <a:schemeClr val="tx1">
                    <a:lumMod val="65000"/>
                    <a:lumOff val="35000"/>
                  </a:schemeClr>
                </a:solidFill>
              </a:rPr>
              <a:t>Illustrations: </a:t>
            </a:r>
            <a:r>
              <a:rPr lang="en-US" sz="1000" dirty="0" smtClean="0">
                <a:solidFill>
                  <a:schemeClr val="tx1">
                    <a:lumMod val="65000"/>
                    <a:lumOff val="35000"/>
                  </a:schemeClr>
                </a:solidFill>
              </a:rPr>
              <a:t>Emmanuel </a:t>
            </a:r>
            <a:r>
              <a:rPr lang="en-US" sz="1000" dirty="0">
                <a:solidFill>
                  <a:schemeClr val="tx1">
                    <a:lumMod val="65000"/>
                    <a:lumOff val="35000"/>
                  </a:schemeClr>
                </a:solidFill>
              </a:rPr>
              <a:t>Nunez</a:t>
            </a:r>
          </a:p>
          <a:p>
            <a:endParaRPr lang="en-US" dirty="0"/>
          </a:p>
        </p:txBody>
      </p:sp>
      <p:pic>
        <p:nvPicPr>
          <p:cNvPr id="5" name="Picture 4"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6525401"/>
            <a:ext cx="1468725" cy="222847"/>
          </a:xfrm>
          <a:prstGeom prst="rect">
            <a:avLst/>
          </a:prstGeom>
        </p:spPr>
      </p:pic>
    </p:spTree>
    <p:extLst>
      <p:ext uri="{BB962C8B-B14F-4D97-AF65-F5344CB8AC3E}">
        <p14:creationId xmlns:p14="http://schemas.microsoft.com/office/powerpoint/2010/main" val="46137608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vary Hyperstimulati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536" y="1100665"/>
            <a:ext cx="7857073" cy="5080004"/>
          </a:xfrm>
          <a:prstGeom prst="rect">
            <a:avLst/>
          </a:prstGeom>
        </p:spPr>
      </p:pic>
      <p:sp>
        <p:nvSpPr>
          <p:cNvPr id="5" name="Title 1"/>
          <p:cNvSpPr>
            <a:spLocks noGrp="1"/>
          </p:cNvSpPr>
          <p:nvPr>
            <p:ph type="title"/>
          </p:nvPr>
        </p:nvSpPr>
        <p:spPr>
          <a:xfrm>
            <a:off x="457200" y="0"/>
            <a:ext cx="8229600" cy="1143000"/>
          </a:xfrm>
        </p:spPr>
        <p:txBody>
          <a:bodyPr>
            <a:normAutofit/>
          </a:bodyPr>
          <a:lstStyle/>
          <a:p>
            <a:r>
              <a:rPr lang="en-US" sz="4800" dirty="0">
                <a:solidFill>
                  <a:schemeClr val="accent5">
                    <a:lumMod val="75000"/>
                  </a:schemeClr>
                </a:solidFill>
              </a:rPr>
              <a:t> </a:t>
            </a:r>
            <a:r>
              <a:rPr lang="en-US" sz="4800" dirty="0" smtClean="0">
                <a:solidFill>
                  <a:srgbClr val="12919C"/>
                </a:solidFill>
                <a:ea typeface="ＭＳ Ｐゴシック" charset="0"/>
                <a:cs typeface="Helvetica" charset="0"/>
              </a:rPr>
              <a:t>Ovarian </a:t>
            </a:r>
            <a:r>
              <a:rPr lang="en-US" sz="4800" dirty="0" err="1" smtClean="0">
                <a:solidFill>
                  <a:srgbClr val="12919C"/>
                </a:solidFill>
                <a:ea typeface="ＭＳ Ｐゴシック" charset="0"/>
                <a:cs typeface="Helvetica" charset="0"/>
              </a:rPr>
              <a:t>Hyperstimulation</a:t>
            </a:r>
            <a:endParaRPr lang="en-US" sz="4800" dirty="0"/>
          </a:p>
        </p:txBody>
      </p:sp>
      <p:sp>
        <p:nvSpPr>
          <p:cNvPr id="6" name="TextBox 5"/>
          <p:cNvSpPr txBox="1"/>
          <p:nvPr/>
        </p:nvSpPr>
        <p:spPr>
          <a:xfrm>
            <a:off x="364067" y="6300652"/>
            <a:ext cx="4512733" cy="523220"/>
          </a:xfrm>
          <a:prstGeom prst="rect">
            <a:avLst/>
          </a:prstGeom>
          <a:noFill/>
        </p:spPr>
        <p:txBody>
          <a:bodyPr wrap="square" rtlCol="0">
            <a:spAutoFit/>
          </a:bodyPr>
          <a:lstStyle/>
          <a:p>
            <a:r>
              <a:rPr lang="en-US" sz="1000" dirty="0">
                <a:solidFill>
                  <a:schemeClr val="tx1">
                    <a:lumMod val="65000"/>
                    <a:lumOff val="35000"/>
                  </a:schemeClr>
                </a:solidFill>
              </a:rPr>
              <a:t>Illustrations: </a:t>
            </a:r>
            <a:r>
              <a:rPr lang="en-US" sz="1000" dirty="0" smtClean="0">
                <a:solidFill>
                  <a:schemeClr val="tx1">
                    <a:lumMod val="65000"/>
                    <a:lumOff val="35000"/>
                  </a:schemeClr>
                </a:solidFill>
              </a:rPr>
              <a:t>Emmanuel </a:t>
            </a:r>
            <a:r>
              <a:rPr lang="en-US" sz="1000" dirty="0">
                <a:solidFill>
                  <a:schemeClr val="tx1">
                    <a:lumMod val="65000"/>
                    <a:lumOff val="35000"/>
                  </a:schemeClr>
                </a:solidFill>
              </a:rPr>
              <a:t>Nunez</a:t>
            </a:r>
          </a:p>
          <a:p>
            <a:endParaRPr lang="en-US" dirty="0"/>
          </a:p>
        </p:txBody>
      </p:sp>
      <p:pic>
        <p:nvPicPr>
          <p:cNvPr id="7" name="Picture 6" descr="Logo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6525401"/>
            <a:ext cx="1468725" cy="222847"/>
          </a:xfrm>
          <a:prstGeom prst="rect">
            <a:avLst/>
          </a:prstGeom>
        </p:spPr>
      </p:pic>
    </p:spTree>
    <p:extLst>
      <p:ext uri="{BB962C8B-B14F-4D97-AF65-F5344CB8AC3E}">
        <p14:creationId xmlns:p14="http://schemas.microsoft.com/office/powerpoint/2010/main" val="42640890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8781" y="53955"/>
            <a:ext cx="7884996" cy="830997"/>
          </a:xfrm>
          <a:prstGeom prst="rect">
            <a:avLst/>
          </a:prstGeom>
          <a:noFill/>
        </p:spPr>
        <p:txBody>
          <a:bodyPr wrap="square" rtlCol="0">
            <a:spAutoFit/>
          </a:bodyPr>
          <a:lstStyle/>
          <a:p>
            <a:r>
              <a:rPr lang="en-US" sz="2400" dirty="0" smtClean="0">
                <a:solidFill>
                  <a:schemeClr val="accent5">
                    <a:lumMod val="75000"/>
                  </a:schemeClr>
                </a:solidFill>
              </a:rPr>
              <a:t> </a:t>
            </a:r>
            <a:r>
              <a:rPr lang="en-US" sz="2400" dirty="0" smtClean="0">
                <a:solidFill>
                  <a:srgbClr val="12919C"/>
                </a:solidFill>
                <a:ea typeface="ＭＳ Ｐゴシック" charset="0"/>
                <a:cs typeface="Helvetica" charset="0"/>
              </a:rPr>
              <a:t>Embryo. IVF. </a:t>
            </a:r>
            <a:endParaRPr lang="en-US" sz="2400" dirty="0" smtClean="0">
              <a:solidFill>
                <a:schemeClr val="accent5">
                  <a:lumMod val="75000"/>
                </a:schemeClr>
              </a:solidFill>
            </a:endParaRPr>
          </a:p>
          <a:p>
            <a:r>
              <a:rPr lang="en-US" sz="2400" dirty="0">
                <a:solidFill>
                  <a:schemeClr val="accent5">
                    <a:lumMod val="75000"/>
                  </a:schemeClr>
                </a:solidFill>
              </a:rPr>
              <a:t>	</a:t>
            </a:r>
            <a:r>
              <a:rPr lang="en-US" sz="2400" dirty="0" smtClean="0">
                <a:solidFill>
                  <a:schemeClr val="accent5">
                    <a:lumMod val="75000"/>
                  </a:schemeClr>
                </a:solidFill>
              </a:rPr>
              <a:t>		</a:t>
            </a:r>
            <a:r>
              <a:rPr lang="en-US" sz="2400" i="1" dirty="0" smtClean="0">
                <a:solidFill>
                  <a:srgbClr val="12919C"/>
                </a:solidFill>
                <a:ea typeface="ＭＳ Ｐゴシック" charset="0"/>
                <a:cs typeface="Helvetica" charset="0"/>
              </a:rPr>
              <a:t> In Vitro Fertilization</a:t>
            </a:r>
            <a:endParaRPr lang="en-US" sz="2400" i="1" dirty="0">
              <a:solidFill>
                <a:schemeClr val="accent5">
                  <a:lumMod val="75000"/>
                </a:schemeClr>
              </a:solidFill>
            </a:endParaRPr>
          </a:p>
        </p:txBody>
      </p:sp>
      <p:sp>
        <p:nvSpPr>
          <p:cNvPr id="5" name="TextBox 4"/>
          <p:cNvSpPr txBox="1"/>
          <p:nvPr/>
        </p:nvSpPr>
        <p:spPr>
          <a:xfrm>
            <a:off x="398781" y="1001381"/>
            <a:ext cx="8280400" cy="615553"/>
          </a:xfrm>
          <a:prstGeom prst="rect">
            <a:avLst/>
          </a:prstGeom>
          <a:noFill/>
        </p:spPr>
        <p:txBody>
          <a:bodyPr wrap="square" rtlCol="0">
            <a:spAutoFit/>
          </a:bodyPr>
          <a:lstStyle/>
          <a:p>
            <a:r>
              <a:rPr lang="en-US" sz="1600" i="1" dirty="0" smtClean="0">
                <a:solidFill>
                  <a:schemeClr val="tx1">
                    <a:lumMod val="50000"/>
                    <a:lumOff val="50000"/>
                  </a:schemeClr>
                </a:solidFill>
              </a:rPr>
              <a:t>In 2010, Edwards received the the Nobel Prize for Physiology and Medicine for  his contributions to IVF.   Presently 1-2% of all pregnancies are the result of IVF</a:t>
            </a:r>
            <a:r>
              <a:rPr lang="en-US" i="1" dirty="0" smtClean="0">
                <a:solidFill>
                  <a:schemeClr val="tx1">
                    <a:lumMod val="50000"/>
                    <a:lumOff val="50000"/>
                  </a:schemeClr>
                </a:solidFill>
              </a:rPr>
              <a:t>.    </a:t>
            </a:r>
          </a:p>
        </p:txBody>
      </p:sp>
      <p:pic>
        <p:nvPicPr>
          <p:cNvPr id="6" name="Picture 5"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3349" y="4834332"/>
            <a:ext cx="320855" cy="240056"/>
          </a:xfrm>
          <a:prstGeom prst="rect">
            <a:avLst/>
          </a:prstGeom>
        </p:spPr>
      </p:pic>
      <p:pic>
        <p:nvPicPr>
          <p:cNvPr id="7" name="Picture 6" descr="Video_icon1.png">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9643" y="1324523"/>
            <a:ext cx="320855" cy="240056"/>
          </a:xfrm>
          <a:prstGeom prst="rect">
            <a:avLst/>
          </a:prstGeom>
        </p:spPr>
      </p:pic>
      <p:sp>
        <p:nvSpPr>
          <p:cNvPr id="8" name="TextBox 7"/>
          <p:cNvSpPr txBox="1"/>
          <p:nvPr/>
        </p:nvSpPr>
        <p:spPr>
          <a:xfrm>
            <a:off x="398781" y="3321556"/>
            <a:ext cx="8280400" cy="1815882"/>
          </a:xfrm>
          <a:prstGeom prst="rect">
            <a:avLst/>
          </a:prstGeom>
          <a:noFill/>
        </p:spPr>
        <p:txBody>
          <a:bodyPr wrap="square" rtlCol="0">
            <a:spAutoFit/>
          </a:bodyPr>
          <a:lstStyle/>
          <a:p>
            <a:r>
              <a:rPr lang="en-US" sz="1600" i="1" dirty="0" smtClean="0">
                <a:solidFill>
                  <a:schemeClr val="tx1">
                    <a:lumMod val="50000"/>
                    <a:lumOff val="50000"/>
                  </a:schemeClr>
                </a:solidFill>
              </a:rPr>
              <a:t>In the US, lack of federal funding</a:t>
            </a:r>
            <a:r>
              <a:rPr lang="en-US" sz="1600" i="1" dirty="0">
                <a:solidFill>
                  <a:schemeClr val="tx1">
                    <a:lumMod val="50000"/>
                    <a:lumOff val="50000"/>
                  </a:schemeClr>
                </a:solidFill>
              </a:rPr>
              <a:t> </a:t>
            </a:r>
            <a:r>
              <a:rPr lang="en-US" sz="1600" i="1" dirty="0" smtClean="0">
                <a:solidFill>
                  <a:schemeClr val="tx1">
                    <a:lumMod val="50000"/>
                    <a:lumOff val="50000"/>
                  </a:schemeClr>
                </a:solidFill>
              </a:rPr>
              <a:t>resulted in spectrum of policies regarding the creation of </a:t>
            </a:r>
            <a:r>
              <a:rPr lang="en-US" sz="1600" i="1" dirty="0" err="1" smtClean="0">
                <a:solidFill>
                  <a:schemeClr val="tx1">
                    <a:lumMod val="50000"/>
                    <a:lumOff val="50000"/>
                  </a:schemeClr>
                </a:solidFill>
              </a:rPr>
              <a:t>hESCs</a:t>
            </a:r>
            <a:r>
              <a:rPr lang="en-US" sz="1600" i="1" dirty="0" smtClean="0">
                <a:solidFill>
                  <a:schemeClr val="tx1">
                    <a:lumMod val="50000"/>
                    <a:lumOff val="50000"/>
                  </a:schemeClr>
                </a:solidFill>
              </a:rPr>
              <a:t>.  In </a:t>
            </a:r>
            <a:r>
              <a:rPr lang="en-US" sz="1600" i="1" dirty="0">
                <a:solidFill>
                  <a:schemeClr val="tx1">
                    <a:lumMod val="50000"/>
                    <a:lumOff val="50000"/>
                  </a:schemeClr>
                </a:solidFill>
              </a:rPr>
              <a:t>2009, New York State adopted a resolution to provide up to $10,000 in compensation for eggs procured for </a:t>
            </a:r>
            <a:r>
              <a:rPr lang="en-US" sz="1600" i="1" dirty="0" err="1" smtClean="0">
                <a:solidFill>
                  <a:schemeClr val="tx1">
                    <a:lumMod val="50000"/>
                    <a:lumOff val="50000"/>
                  </a:schemeClr>
                </a:solidFill>
              </a:rPr>
              <a:t>hESCs</a:t>
            </a:r>
            <a:r>
              <a:rPr lang="en-US" sz="1600" i="1" dirty="0" smtClean="0">
                <a:solidFill>
                  <a:schemeClr val="tx1">
                    <a:lumMod val="50000"/>
                    <a:lumOff val="50000"/>
                  </a:schemeClr>
                </a:solidFill>
              </a:rPr>
              <a:t>, </a:t>
            </a:r>
            <a:r>
              <a:rPr lang="en-US" sz="1600" i="1" dirty="0">
                <a:solidFill>
                  <a:schemeClr val="tx1">
                    <a:lumMod val="50000"/>
                    <a:lumOff val="50000"/>
                  </a:schemeClr>
                </a:solidFill>
              </a:rPr>
              <a:t>despite the National </a:t>
            </a:r>
            <a:r>
              <a:rPr lang="en-US" sz="1600" i="1" dirty="0" smtClean="0">
                <a:solidFill>
                  <a:schemeClr val="tx1">
                    <a:lumMod val="50000"/>
                    <a:lumOff val="50000"/>
                  </a:schemeClr>
                </a:solidFill>
              </a:rPr>
              <a:t>Academy </a:t>
            </a:r>
            <a:r>
              <a:rPr lang="en-US" sz="1600" i="1" dirty="0">
                <a:solidFill>
                  <a:schemeClr val="tx1">
                    <a:lumMod val="50000"/>
                    <a:lumOff val="50000"/>
                  </a:schemeClr>
                </a:solidFill>
              </a:rPr>
              <a:t>of </a:t>
            </a:r>
            <a:r>
              <a:rPr lang="en-US" sz="1600" i="1" dirty="0" smtClean="0">
                <a:solidFill>
                  <a:schemeClr val="tx1">
                    <a:lumMod val="50000"/>
                    <a:lumOff val="50000"/>
                  </a:schemeClr>
                </a:solidFill>
              </a:rPr>
              <a:t>Sciences’ </a:t>
            </a:r>
            <a:r>
              <a:rPr lang="en-US" sz="1600" i="1" dirty="0">
                <a:solidFill>
                  <a:schemeClr val="tx1">
                    <a:lumMod val="50000"/>
                    <a:lumOff val="50000"/>
                  </a:schemeClr>
                </a:solidFill>
              </a:rPr>
              <a:t>stance that oocyte providers should only be reimbursed for medical </a:t>
            </a:r>
            <a:r>
              <a:rPr lang="en-US" sz="1600" i="1" dirty="0" smtClean="0">
                <a:solidFill>
                  <a:schemeClr val="tx1">
                    <a:lumMod val="50000"/>
                    <a:lumOff val="50000"/>
                  </a:schemeClr>
                </a:solidFill>
              </a:rPr>
              <a:t>and travel expenses. In 2013, California Governor Jerry Brown vetoed the Bonilla Bill (AB926) that would have provided similar compensation to oocyte providers. In </a:t>
            </a:r>
            <a:r>
              <a:rPr lang="en-US" sz="1600" i="1" dirty="0">
                <a:solidFill>
                  <a:schemeClr val="tx1">
                    <a:lumMod val="50000"/>
                    <a:lumOff val="50000"/>
                  </a:schemeClr>
                </a:solidFill>
              </a:rPr>
              <a:t>2011, the documentary film “</a:t>
            </a:r>
            <a:r>
              <a:rPr lang="en-US" sz="1600" i="1" dirty="0" err="1">
                <a:solidFill>
                  <a:schemeClr val="tx1">
                    <a:lumMod val="50000"/>
                    <a:lumOff val="50000"/>
                  </a:schemeClr>
                </a:solidFill>
              </a:rPr>
              <a:t>Eggsploitation</a:t>
            </a:r>
            <a:r>
              <a:rPr lang="en-US" sz="1600" i="1" dirty="0">
                <a:solidFill>
                  <a:schemeClr val="tx1">
                    <a:lumMod val="50000"/>
                    <a:lumOff val="50000"/>
                  </a:schemeClr>
                </a:solidFill>
              </a:rPr>
              <a:t>” is produced and distributed </a:t>
            </a:r>
            <a:r>
              <a:rPr lang="en-US" sz="1600" i="1" dirty="0" smtClean="0">
                <a:solidFill>
                  <a:schemeClr val="tx1">
                    <a:lumMod val="50000"/>
                    <a:lumOff val="50000"/>
                  </a:schemeClr>
                </a:solidFill>
              </a:rPr>
              <a:t>by the Center for Bioethics and Culture. </a:t>
            </a:r>
            <a:endParaRPr lang="en-US" sz="1600" i="1" dirty="0">
              <a:solidFill>
                <a:schemeClr val="tx1">
                  <a:lumMod val="50000"/>
                  <a:lumOff val="50000"/>
                </a:schemeClr>
              </a:solidFill>
            </a:endParaRPr>
          </a:p>
        </p:txBody>
      </p:sp>
      <p:sp>
        <p:nvSpPr>
          <p:cNvPr id="9" name="TextBox 8"/>
          <p:cNvSpPr txBox="1"/>
          <p:nvPr/>
        </p:nvSpPr>
        <p:spPr>
          <a:xfrm>
            <a:off x="398781" y="1691110"/>
            <a:ext cx="8280400" cy="1908215"/>
          </a:xfrm>
          <a:prstGeom prst="rect">
            <a:avLst/>
          </a:prstGeom>
          <a:noFill/>
        </p:spPr>
        <p:txBody>
          <a:bodyPr wrap="square" rtlCol="0">
            <a:spAutoFit/>
          </a:bodyPr>
          <a:lstStyle/>
          <a:p>
            <a:r>
              <a:rPr lang="en-US" sz="1600" i="1" dirty="0" smtClean="0">
                <a:solidFill>
                  <a:schemeClr val="tx1">
                    <a:lumMod val="50000"/>
                    <a:lumOff val="50000"/>
                  </a:schemeClr>
                </a:solidFill>
              </a:rPr>
              <a:t>In 1998, Jamie Thomson isolated the first human embryonic stem cells (</a:t>
            </a:r>
            <a:r>
              <a:rPr lang="en-US" sz="1600" i="1" dirty="0" err="1" smtClean="0">
                <a:solidFill>
                  <a:schemeClr val="tx1">
                    <a:lumMod val="50000"/>
                    <a:lumOff val="50000"/>
                  </a:schemeClr>
                </a:solidFill>
              </a:rPr>
              <a:t>hESCs</a:t>
            </a:r>
            <a:r>
              <a:rPr lang="en-US" sz="1600" i="1" dirty="0" smtClean="0">
                <a:solidFill>
                  <a:schemeClr val="tx1">
                    <a:lumMod val="50000"/>
                    <a:lumOff val="50000"/>
                  </a:schemeClr>
                </a:solidFill>
              </a:rPr>
              <a:t>) from “surplus” IVF embryos. Since 1996, in the U.S., the Dickey-Wicker Appropriations Rider prohibits federal funds for research resulting in the creation or destruction of human embryos. In 2005 and 2007, President George W. Bush vetoed a congressional bill that would have overridden the Dickey-Wicker Rider and allowed research on </a:t>
            </a:r>
            <a:r>
              <a:rPr lang="en-US" sz="1600" i="1" dirty="0" err="1" smtClean="0">
                <a:solidFill>
                  <a:schemeClr val="tx1">
                    <a:lumMod val="50000"/>
                    <a:lumOff val="50000"/>
                  </a:schemeClr>
                </a:solidFill>
              </a:rPr>
              <a:t>extranumerary</a:t>
            </a:r>
            <a:r>
              <a:rPr lang="en-US" sz="1600" i="1" dirty="0" smtClean="0">
                <a:solidFill>
                  <a:schemeClr val="tx1">
                    <a:lumMod val="50000"/>
                    <a:lumOff val="50000"/>
                  </a:schemeClr>
                </a:solidFill>
              </a:rPr>
              <a:t> embryos created for reproductive purposes. </a:t>
            </a:r>
          </a:p>
          <a:p>
            <a:endParaRPr lang="en-US" i="1" dirty="0" smtClean="0">
              <a:solidFill>
                <a:schemeClr val="tx1">
                  <a:lumMod val="50000"/>
                  <a:lumOff val="50000"/>
                </a:schemeClr>
              </a:solidFill>
            </a:endParaRPr>
          </a:p>
        </p:txBody>
      </p:sp>
      <p:pic>
        <p:nvPicPr>
          <p:cNvPr id="10" name="Picture 9" descr="Video_icon1.png">
            <a:hlinkClick r:id="rId6"/>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5619" y="2938169"/>
            <a:ext cx="320855" cy="240056"/>
          </a:xfrm>
          <a:prstGeom prst="rect">
            <a:avLst/>
          </a:prstGeom>
        </p:spPr>
      </p:pic>
      <p:sp>
        <p:nvSpPr>
          <p:cNvPr id="11" name="TextBox 10"/>
          <p:cNvSpPr txBox="1"/>
          <p:nvPr/>
        </p:nvSpPr>
        <p:spPr>
          <a:xfrm>
            <a:off x="398781" y="5187767"/>
            <a:ext cx="8280400" cy="1569660"/>
          </a:xfrm>
          <a:prstGeom prst="rect">
            <a:avLst/>
          </a:prstGeom>
          <a:noFill/>
        </p:spPr>
        <p:txBody>
          <a:bodyPr wrap="square" rtlCol="0">
            <a:spAutoFit/>
          </a:bodyPr>
          <a:lstStyle/>
          <a:p>
            <a:r>
              <a:rPr lang="en-US" sz="1600" i="1" dirty="0" smtClean="0">
                <a:solidFill>
                  <a:schemeClr val="tx1">
                    <a:lumMod val="50000"/>
                    <a:lumOff val="50000"/>
                  </a:schemeClr>
                </a:solidFill>
              </a:rPr>
              <a:t>Internationally, the policies and practices are equally varied and often in response to the unethical practices that were revealed during the South Korean human cloning scandal. In  response, South Korea has prohibited federal funding for the creation of human embryos for stem cell research, leaving the source of embryos in the fertility sector raising new ethical issues as to the power of choice. Gender studies scholar </a:t>
            </a:r>
            <a:r>
              <a:rPr lang="en-US" sz="1600" i="1" dirty="0" err="1" smtClean="0">
                <a:solidFill>
                  <a:schemeClr val="tx1">
                    <a:lumMod val="50000"/>
                    <a:lumOff val="50000"/>
                  </a:schemeClr>
                </a:solidFill>
              </a:rPr>
              <a:t>Yeonbo</a:t>
            </a:r>
            <a:r>
              <a:rPr lang="en-US" sz="1600" i="1" dirty="0" smtClean="0">
                <a:solidFill>
                  <a:schemeClr val="tx1">
                    <a:lumMod val="50000"/>
                    <a:lumOff val="50000"/>
                  </a:schemeClr>
                </a:solidFill>
              </a:rPr>
              <a:t> </a:t>
            </a:r>
            <a:r>
              <a:rPr lang="en-US" sz="1600" i="1" dirty="0" err="1" smtClean="0">
                <a:solidFill>
                  <a:schemeClr val="tx1">
                    <a:lumMod val="50000"/>
                    <a:lumOff val="50000"/>
                  </a:schemeClr>
                </a:solidFill>
              </a:rPr>
              <a:t>Jeong</a:t>
            </a:r>
            <a:r>
              <a:rPr lang="en-US" sz="1600" i="1" dirty="0" smtClean="0">
                <a:solidFill>
                  <a:schemeClr val="tx1">
                    <a:lumMod val="50000"/>
                    <a:lumOff val="50000"/>
                  </a:schemeClr>
                </a:solidFill>
              </a:rPr>
              <a:t> asks: Who decides which embryos are destined for reproduction versus stem cell researc</a:t>
            </a:r>
            <a:r>
              <a:rPr lang="en-US" sz="1600" i="1" dirty="0">
                <a:solidFill>
                  <a:schemeClr val="tx1">
                    <a:lumMod val="50000"/>
                    <a:lumOff val="50000"/>
                  </a:schemeClr>
                </a:solidFill>
              </a:rPr>
              <a:t>h</a:t>
            </a:r>
            <a:r>
              <a:rPr lang="en-US" sz="1600" i="1" dirty="0" smtClean="0">
                <a:solidFill>
                  <a:schemeClr val="tx1">
                    <a:lumMod val="50000"/>
                    <a:lumOff val="50000"/>
                  </a:schemeClr>
                </a:solidFill>
              </a:rPr>
              <a:t>? </a:t>
            </a:r>
            <a:endParaRPr lang="en-US" sz="1600" i="1" dirty="0">
              <a:solidFill>
                <a:schemeClr val="tx1">
                  <a:lumMod val="50000"/>
                  <a:lumOff val="50000"/>
                </a:schemeClr>
              </a:solidFill>
            </a:endParaRPr>
          </a:p>
        </p:txBody>
      </p:sp>
    </p:spTree>
    <p:extLst>
      <p:ext uri="{BB962C8B-B14F-4D97-AF65-F5344CB8AC3E}">
        <p14:creationId xmlns:p14="http://schemas.microsoft.com/office/powerpoint/2010/main" val="25475255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Zygo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9532" y="2462451"/>
            <a:ext cx="1301750" cy="1292225"/>
          </a:xfrm>
          <a:prstGeom prst="rect">
            <a:avLst/>
          </a:prstGeom>
        </p:spPr>
      </p:pic>
      <p:pic>
        <p:nvPicPr>
          <p:cNvPr id="5" name="Picture 4" descr="MitosisText.png"/>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096004" y="3132066"/>
            <a:ext cx="320675" cy="260350"/>
          </a:xfrm>
          <a:prstGeom prst="rect">
            <a:avLst/>
          </a:prstGeom>
        </p:spPr>
      </p:pic>
      <p:pic>
        <p:nvPicPr>
          <p:cNvPr id="6" name="Picture 5" descr="ChromosomeBubbl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8707" y="2203107"/>
            <a:ext cx="1098550" cy="936625"/>
          </a:xfrm>
          <a:prstGeom prst="rect">
            <a:avLst/>
          </a:prstGeom>
        </p:spPr>
      </p:pic>
      <p:pic>
        <p:nvPicPr>
          <p:cNvPr id="7" name="Picture 6" descr="EmptyDisc.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44851" y="2660158"/>
            <a:ext cx="1225550" cy="1228725"/>
          </a:xfrm>
          <a:prstGeom prst="rect">
            <a:avLst/>
          </a:prstGeom>
        </p:spPr>
      </p:pic>
      <p:pic>
        <p:nvPicPr>
          <p:cNvPr id="10" name="Picture 9" descr="CellB.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64578" y="3247298"/>
            <a:ext cx="409525" cy="412750"/>
          </a:xfrm>
          <a:prstGeom prst="rect">
            <a:avLst/>
          </a:prstGeom>
        </p:spPr>
      </p:pic>
      <p:pic>
        <p:nvPicPr>
          <p:cNvPr id="15" name="Picture 14" descr="CellR.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14672" y="3240948"/>
            <a:ext cx="409525" cy="412750"/>
          </a:xfrm>
          <a:prstGeom prst="rect">
            <a:avLst/>
          </a:prstGeom>
        </p:spPr>
      </p:pic>
      <p:pic>
        <p:nvPicPr>
          <p:cNvPr id="16" name="Picture 15" descr="CellR.png"/>
          <p:cNvPicPr>
            <a:picLocks noChangeAspect="1"/>
          </p:cNvPicPr>
          <p:nvPr/>
        </p:nvPicPr>
        <p:blipFill>
          <a:blip r:embed="rId9">
            <a:alphaModFix amt="66000"/>
            <a:extLst>
              <a:ext uri="{28A0092B-C50C-407E-A947-70E740481C1C}">
                <a14:useLocalDpi xmlns:a14="http://schemas.microsoft.com/office/drawing/2010/main" val="0"/>
              </a:ext>
            </a:extLst>
          </a:blip>
          <a:stretch>
            <a:fillRect/>
          </a:stretch>
        </p:blipFill>
        <p:spPr>
          <a:xfrm>
            <a:off x="7121192" y="3076798"/>
            <a:ext cx="409525" cy="412750"/>
          </a:xfrm>
          <a:prstGeom prst="rect">
            <a:avLst/>
          </a:prstGeom>
          <a:effectLst/>
        </p:spPr>
      </p:pic>
      <p:pic>
        <p:nvPicPr>
          <p:cNvPr id="18" name="Picture 17" descr="CellB.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70109" y="2941566"/>
            <a:ext cx="409525" cy="412750"/>
          </a:xfrm>
          <a:prstGeom prst="rect">
            <a:avLst/>
          </a:prstGeom>
        </p:spPr>
      </p:pic>
      <p:pic>
        <p:nvPicPr>
          <p:cNvPr id="19" name="Picture 18" descr="CellR.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20203" y="2933909"/>
            <a:ext cx="409525" cy="412750"/>
          </a:xfrm>
          <a:prstGeom prst="rect">
            <a:avLst/>
          </a:prstGeom>
        </p:spPr>
      </p:pic>
      <p:pic>
        <p:nvPicPr>
          <p:cNvPr id="8" name="Picture 7" descr="CellR.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48424" y="2735191"/>
            <a:ext cx="409525" cy="412750"/>
          </a:xfrm>
          <a:prstGeom prst="rect">
            <a:avLst/>
          </a:prstGeom>
        </p:spPr>
      </p:pic>
      <p:pic>
        <p:nvPicPr>
          <p:cNvPr id="11" name="Picture 10" descr="CellR.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2680" y="3040923"/>
            <a:ext cx="409525" cy="412750"/>
          </a:xfrm>
          <a:prstGeom prst="rect">
            <a:avLst/>
          </a:prstGeom>
        </p:spPr>
      </p:pic>
      <p:pic>
        <p:nvPicPr>
          <p:cNvPr id="12" name="Picture 11" descr="CellR.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52012" y="3392416"/>
            <a:ext cx="409525" cy="412750"/>
          </a:xfrm>
          <a:prstGeom prst="rect">
            <a:avLst/>
          </a:prstGeom>
        </p:spPr>
      </p:pic>
      <p:pic>
        <p:nvPicPr>
          <p:cNvPr id="20" name="Picture 19" descr="Blastocyst.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63901" y="2671035"/>
            <a:ext cx="1206500" cy="1203325"/>
          </a:xfrm>
          <a:prstGeom prst="rect">
            <a:avLst/>
          </a:prstGeom>
        </p:spPr>
      </p:pic>
      <p:pic>
        <p:nvPicPr>
          <p:cNvPr id="21" name="Picture 20" descr="ICM.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03653" y="2800589"/>
            <a:ext cx="695325" cy="307975"/>
          </a:xfrm>
          <a:prstGeom prst="rect">
            <a:avLst/>
          </a:prstGeom>
        </p:spPr>
      </p:pic>
      <p:pic>
        <p:nvPicPr>
          <p:cNvPr id="27" name="Picture 26" descr="FertilizationText.png"/>
          <p:cNvPicPr>
            <a:picLocks noChangeAspect="1"/>
          </p:cNvPicPr>
          <p:nvPr/>
        </p:nvPicPr>
        <p:blipFill>
          <a:blip r:embed="rId12">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tretch>
            <a:fillRect/>
          </a:stretch>
        </p:blipFill>
        <p:spPr>
          <a:xfrm>
            <a:off x="3246479" y="2017474"/>
            <a:ext cx="1013460" cy="228600"/>
          </a:xfrm>
          <a:prstGeom prst="rect">
            <a:avLst/>
          </a:prstGeom>
        </p:spPr>
      </p:pic>
      <p:pic>
        <p:nvPicPr>
          <p:cNvPr id="29" name="Picture 28" descr="PluripotentText.png"/>
          <p:cNvPicPr>
            <a:picLocks noChangeAspect="1"/>
          </p:cNvPicPr>
          <p:nvPr/>
        </p:nvPicPr>
        <p:blipFill>
          <a:blip r:embed="rId14">
            <a:extLst>
              <a:ext uri="{BEBA8EAE-BF5A-486C-A8C5-ECC9F3942E4B}">
                <a14:imgProps xmlns:a14="http://schemas.microsoft.com/office/drawing/2010/main">
                  <a14:imgLayer r:embed="rId15">
                    <a14:imgEffect>
                      <a14:saturation sat="0"/>
                    </a14:imgEffect>
                  </a14:imgLayer>
                </a14:imgProps>
              </a:ext>
              <a:ext uri="{28A0092B-C50C-407E-A947-70E740481C1C}">
                <a14:useLocalDpi xmlns:a14="http://schemas.microsoft.com/office/drawing/2010/main" val="0"/>
              </a:ext>
            </a:extLst>
          </a:blip>
          <a:stretch>
            <a:fillRect/>
          </a:stretch>
        </p:blipFill>
        <p:spPr>
          <a:xfrm>
            <a:off x="6806846" y="1758394"/>
            <a:ext cx="1076325" cy="487680"/>
          </a:xfrm>
          <a:prstGeom prst="rect">
            <a:avLst/>
          </a:prstGeom>
        </p:spPr>
      </p:pic>
      <p:pic>
        <p:nvPicPr>
          <p:cNvPr id="30" name="Picture 29" descr="TotipotentText.png"/>
          <p:cNvPicPr>
            <a:picLocks noChangeAspect="1"/>
          </p:cNvPicPr>
          <p:nvPr/>
        </p:nvPicPr>
        <p:blipFill>
          <a:blip r:embed="rId16">
            <a:extLst>
              <a:ext uri="{BEBA8EAE-BF5A-486C-A8C5-ECC9F3942E4B}">
                <a14:imgProps xmlns:a14="http://schemas.microsoft.com/office/drawing/2010/main">
                  <a14:imgLayer r:embed="rId17">
                    <a14:imgEffect>
                      <a14:saturation sat="0"/>
                    </a14:imgEffect>
                  </a14:imgLayer>
                </a14:imgProps>
              </a:ext>
              <a:ext uri="{28A0092B-C50C-407E-A947-70E740481C1C}">
                <a14:useLocalDpi xmlns:a14="http://schemas.microsoft.com/office/drawing/2010/main" val="0"/>
              </a:ext>
            </a:extLst>
          </a:blip>
          <a:stretch>
            <a:fillRect/>
          </a:stretch>
        </p:blipFill>
        <p:spPr>
          <a:xfrm>
            <a:off x="6909905" y="1895286"/>
            <a:ext cx="864870" cy="342900"/>
          </a:xfrm>
          <a:prstGeom prst="rect">
            <a:avLst/>
          </a:prstGeom>
        </p:spPr>
      </p:pic>
      <p:pic>
        <p:nvPicPr>
          <p:cNvPr id="3" name="Picture 2" descr="DishEggSperm.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78358" y="2776516"/>
            <a:ext cx="1179576" cy="893064"/>
          </a:xfrm>
          <a:prstGeom prst="rect">
            <a:avLst/>
          </a:prstGeom>
        </p:spPr>
      </p:pic>
      <p:pic>
        <p:nvPicPr>
          <p:cNvPr id="9" name="Picture 8" descr="Drops.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572889" y="2372700"/>
            <a:ext cx="195072" cy="374904"/>
          </a:xfrm>
          <a:prstGeom prst="rect">
            <a:avLst/>
          </a:prstGeom>
        </p:spPr>
      </p:pic>
      <p:pic>
        <p:nvPicPr>
          <p:cNvPr id="13" name="Picture 12" descr="Tube.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960241" y="1604478"/>
            <a:ext cx="807720" cy="807720"/>
          </a:xfrm>
          <a:prstGeom prst="rect">
            <a:avLst/>
          </a:prstGeom>
        </p:spPr>
      </p:pic>
      <p:pic>
        <p:nvPicPr>
          <p:cNvPr id="36" name="Picture 35" descr="Mitosis&amp;Differentiation.png"/>
          <p:cNvPicPr>
            <a:picLocks noChangeAspect="1"/>
          </p:cNvPicPr>
          <p:nvPr/>
        </p:nvPicPr>
        <p:blipFill>
          <a:blip r:embed="rId21">
            <a:extLst>
              <a:ext uri="{BEBA8EAE-BF5A-486C-A8C5-ECC9F3942E4B}">
                <a14:imgProps xmlns:a14="http://schemas.microsoft.com/office/drawing/2010/main">
                  <a14:imgLayer r:embed="rId22">
                    <a14:imgEffect>
                      <a14:saturation sat="0"/>
                    </a14:imgEffect>
                  </a14:imgLayer>
                </a14:imgProps>
              </a:ext>
              <a:ext uri="{28A0092B-C50C-407E-A947-70E740481C1C}">
                <a14:useLocalDpi xmlns:a14="http://schemas.microsoft.com/office/drawing/2010/main" val="0"/>
              </a:ext>
            </a:extLst>
          </a:blip>
          <a:stretch>
            <a:fillRect/>
          </a:stretch>
        </p:blipFill>
        <p:spPr>
          <a:xfrm>
            <a:off x="6096004" y="3132066"/>
            <a:ext cx="571500" cy="504825"/>
          </a:xfrm>
          <a:prstGeom prst="rect">
            <a:avLst/>
          </a:prstGeom>
        </p:spPr>
      </p:pic>
      <p:pic>
        <p:nvPicPr>
          <p:cNvPr id="28" name="Picture 27" descr="Credits2.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14299" y="6404895"/>
            <a:ext cx="8922849" cy="367953"/>
          </a:xfrm>
          <a:prstGeom prst="rect">
            <a:avLst/>
          </a:prstGeom>
        </p:spPr>
      </p:pic>
      <p:sp>
        <p:nvSpPr>
          <p:cNvPr id="26" name="TextBox 25"/>
          <p:cNvSpPr txBox="1"/>
          <p:nvPr/>
        </p:nvSpPr>
        <p:spPr>
          <a:xfrm>
            <a:off x="398781" y="53955"/>
            <a:ext cx="7884996" cy="830997"/>
          </a:xfrm>
          <a:prstGeom prst="rect">
            <a:avLst/>
          </a:prstGeom>
          <a:noFill/>
        </p:spPr>
        <p:txBody>
          <a:bodyPr wrap="square" rtlCol="0">
            <a:spAutoFit/>
          </a:bodyPr>
          <a:lstStyle/>
          <a:p>
            <a:r>
              <a:rPr lang="en-US" sz="2400" dirty="0" smtClean="0">
                <a:solidFill>
                  <a:schemeClr val="accent5">
                    <a:lumMod val="75000"/>
                  </a:schemeClr>
                </a:solidFill>
              </a:rPr>
              <a:t> </a:t>
            </a:r>
            <a:r>
              <a:rPr lang="en-US" sz="2400" dirty="0" smtClean="0">
                <a:solidFill>
                  <a:srgbClr val="12919C"/>
                </a:solidFill>
                <a:ea typeface="ＭＳ Ｐゴシック" charset="0"/>
                <a:cs typeface="Helvetica" charset="0"/>
              </a:rPr>
              <a:t>Embryo. IVF. </a:t>
            </a:r>
            <a:endParaRPr lang="en-US" sz="2400" dirty="0" smtClean="0">
              <a:solidFill>
                <a:schemeClr val="accent5">
                  <a:lumMod val="75000"/>
                </a:schemeClr>
              </a:solidFill>
            </a:endParaRPr>
          </a:p>
          <a:p>
            <a:r>
              <a:rPr lang="en-US" sz="2400" dirty="0">
                <a:solidFill>
                  <a:schemeClr val="accent5">
                    <a:lumMod val="75000"/>
                  </a:schemeClr>
                </a:solidFill>
              </a:rPr>
              <a:t>	</a:t>
            </a:r>
            <a:r>
              <a:rPr lang="en-US" sz="2400" dirty="0" smtClean="0">
                <a:solidFill>
                  <a:schemeClr val="accent5">
                    <a:lumMod val="75000"/>
                  </a:schemeClr>
                </a:solidFill>
              </a:rPr>
              <a:t>		</a:t>
            </a:r>
            <a:r>
              <a:rPr lang="en-US" sz="2400" i="1" dirty="0" smtClean="0">
                <a:solidFill>
                  <a:srgbClr val="12919C"/>
                </a:solidFill>
                <a:ea typeface="ＭＳ Ｐゴシック" charset="0"/>
                <a:cs typeface="Helvetica" charset="0"/>
              </a:rPr>
              <a:t> In Vitro Fertilization</a:t>
            </a:r>
            <a:endParaRPr lang="en-US" sz="2400" i="1" dirty="0">
              <a:solidFill>
                <a:schemeClr val="accent5">
                  <a:lumMod val="75000"/>
                </a:schemeClr>
              </a:solidFill>
            </a:endParaRPr>
          </a:p>
        </p:txBody>
      </p:sp>
      <p:sp>
        <p:nvSpPr>
          <p:cNvPr id="31" name="TextBox 30"/>
          <p:cNvSpPr txBox="1"/>
          <p:nvPr/>
        </p:nvSpPr>
        <p:spPr>
          <a:xfrm>
            <a:off x="2509402" y="4259315"/>
            <a:ext cx="2799191" cy="1015663"/>
          </a:xfrm>
          <a:prstGeom prst="rect">
            <a:avLst/>
          </a:prstGeom>
          <a:noFill/>
        </p:spPr>
        <p:txBody>
          <a:bodyPr wrap="square" rtlCol="0">
            <a:spAutoFit/>
          </a:bodyPr>
          <a:lstStyle/>
          <a:p>
            <a:r>
              <a:rPr lang="en-US" sz="1000" i="1" dirty="0">
                <a:solidFill>
                  <a:schemeClr val="tx1">
                    <a:lumMod val="50000"/>
                    <a:lumOff val="50000"/>
                  </a:schemeClr>
                </a:solidFill>
              </a:rPr>
              <a:t>Upon fertilization, calcium ions flood the egg cytoplasm and trigger fusion of egg and sperm </a:t>
            </a:r>
            <a:r>
              <a:rPr lang="en-US" sz="1000" i="1" dirty="0" smtClean="0">
                <a:solidFill>
                  <a:schemeClr val="tx1">
                    <a:lumMod val="50000"/>
                    <a:lumOff val="50000"/>
                  </a:schemeClr>
                </a:solidFill>
              </a:rPr>
              <a:t>nuclei providing a complete diploid </a:t>
            </a:r>
            <a:r>
              <a:rPr lang="en-US" sz="1000" i="1" dirty="0">
                <a:solidFill>
                  <a:schemeClr val="tx1">
                    <a:lumMod val="50000"/>
                    <a:lumOff val="50000"/>
                  </a:schemeClr>
                </a:solidFill>
              </a:rPr>
              <a:t>human genome (two sets of nuclear DNA). </a:t>
            </a:r>
            <a:r>
              <a:rPr lang="en-US" sz="1000" i="1" dirty="0" smtClean="0">
                <a:solidFill>
                  <a:schemeClr val="tx1">
                    <a:lumMod val="50000"/>
                    <a:lumOff val="50000"/>
                  </a:schemeClr>
                </a:solidFill>
              </a:rPr>
              <a:t>The </a:t>
            </a:r>
            <a:r>
              <a:rPr lang="en-US" sz="1000" i="1" dirty="0">
                <a:solidFill>
                  <a:schemeClr val="tx1">
                    <a:lumMod val="50000"/>
                    <a:lumOff val="50000"/>
                  </a:schemeClr>
                </a:solidFill>
              </a:rPr>
              <a:t>zygote </a:t>
            </a:r>
            <a:r>
              <a:rPr lang="en-US" sz="1000" i="1" dirty="0" smtClean="0">
                <a:solidFill>
                  <a:schemeClr val="tx1">
                    <a:lumMod val="50000"/>
                    <a:lumOff val="50000"/>
                  </a:schemeClr>
                </a:solidFill>
              </a:rPr>
              <a:t>is incubated </a:t>
            </a:r>
            <a:r>
              <a:rPr lang="en-US" sz="1000" i="1" dirty="0">
                <a:solidFill>
                  <a:schemeClr val="tx1">
                    <a:lumMod val="50000"/>
                    <a:lumOff val="50000"/>
                  </a:schemeClr>
                </a:solidFill>
              </a:rPr>
              <a:t>in a Petri dish with growth factors  </a:t>
            </a:r>
            <a:r>
              <a:rPr lang="en-US" sz="1000" i="1" dirty="0" smtClean="0">
                <a:solidFill>
                  <a:schemeClr val="tx1">
                    <a:lumMod val="50000"/>
                    <a:lumOff val="50000"/>
                  </a:schemeClr>
                </a:solidFill>
              </a:rPr>
              <a:t>to mimic </a:t>
            </a:r>
            <a:r>
              <a:rPr lang="en-US" sz="1000" i="1" dirty="0">
                <a:solidFill>
                  <a:schemeClr val="tx1">
                    <a:lumMod val="50000"/>
                    <a:lumOff val="50000"/>
                  </a:schemeClr>
                </a:solidFill>
              </a:rPr>
              <a:t>the uterine environment. </a:t>
            </a:r>
            <a:endParaRPr lang="en-US" dirty="0"/>
          </a:p>
        </p:txBody>
      </p:sp>
      <p:pic>
        <p:nvPicPr>
          <p:cNvPr id="34" name="Picture 33" descr="BC_Front.png"/>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51788" y="1074840"/>
            <a:ext cx="826008" cy="1679448"/>
          </a:xfrm>
          <a:prstGeom prst="rect">
            <a:avLst/>
          </a:prstGeom>
        </p:spPr>
      </p:pic>
      <p:pic>
        <p:nvPicPr>
          <p:cNvPr id="35" name="Picture 34" descr="BodyZoom.png"/>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22250" y="1775880"/>
            <a:ext cx="771144" cy="1813560"/>
          </a:xfrm>
          <a:prstGeom prst="rect">
            <a:avLst/>
          </a:prstGeom>
        </p:spPr>
      </p:pic>
      <p:sp>
        <p:nvSpPr>
          <p:cNvPr id="37" name="TextBox 36"/>
          <p:cNvSpPr txBox="1"/>
          <p:nvPr/>
        </p:nvSpPr>
        <p:spPr>
          <a:xfrm>
            <a:off x="-216036" y="3819961"/>
            <a:ext cx="2096143" cy="430887"/>
          </a:xfrm>
          <a:prstGeom prst="rect">
            <a:avLst/>
          </a:prstGeom>
          <a:noFill/>
        </p:spPr>
        <p:txBody>
          <a:bodyPr wrap="square" rtlCol="0">
            <a:spAutoFit/>
          </a:bodyPr>
          <a:lstStyle/>
          <a:p>
            <a:pPr algn="ctr"/>
            <a:r>
              <a:rPr lang="en-US" sz="1100" dirty="0" smtClean="0">
                <a:solidFill>
                  <a:srgbClr val="7F7F7F"/>
                </a:solidFill>
              </a:rPr>
              <a:t>OOCYTE </a:t>
            </a:r>
          </a:p>
          <a:p>
            <a:pPr algn="ctr"/>
            <a:r>
              <a:rPr lang="en-US" sz="1100" dirty="0" smtClean="0">
                <a:solidFill>
                  <a:srgbClr val="7F7F7F"/>
                </a:solidFill>
              </a:rPr>
              <a:t>PROCUREMENT</a:t>
            </a:r>
            <a:endParaRPr lang="en-US" sz="1100" dirty="0">
              <a:solidFill>
                <a:srgbClr val="7F7F7F"/>
              </a:solidFill>
            </a:endParaRPr>
          </a:p>
        </p:txBody>
      </p:sp>
      <p:sp>
        <p:nvSpPr>
          <p:cNvPr id="38" name="TextBox 37"/>
          <p:cNvSpPr txBox="1"/>
          <p:nvPr/>
        </p:nvSpPr>
        <p:spPr>
          <a:xfrm>
            <a:off x="114299" y="4259315"/>
            <a:ext cx="1909234" cy="1938992"/>
          </a:xfrm>
          <a:prstGeom prst="rect">
            <a:avLst/>
          </a:prstGeom>
          <a:noFill/>
        </p:spPr>
        <p:txBody>
          <a:bodyPr wrap="square" rtlCol="0">
            <a:spAutoFit/>
          </a:bodyPr>
          <a:lstStyle/>
          <a:p>
            <a:r>
              <a:rPr lang="en-US" sz="1000" i="1" dirty="0">
                <a:solidFill>
                  <a:schemeClr val="tx1">
                    <a:lumMod val="50000"/>
                    <a:lumOff val="50000"/>
                  </a:schemeClr>
                </a:solidFill>
              </a:rPr>
              <a:t>Hormones are injected into a person with ovaries to mature multiple oocytes (eggs) in vivo, which are then surgically removed. This process poses a risk of ovarian </a:t>
            </a:r>
            <a:r>
              <a:rPr lang="en-US" sz="1000" i="1" dirty="0" err="1">
                <a:solidFill>
                  <a:schemeClr val="tx1">
                    <a:lumMod val="50000"/>
                    <a:lumOff val="50000"/>
                  </a:schemeClr>
                </a:solidFill>
              </a:rPr>
              <a:t>hyperstimulation</a:t>
            </a:r>
            <a:r>
              <a:rPr lang="en-US" sz="1000" i="1" dirty="0">
                <a:solidFill>
                  <a:schemeClr val="tx1">
                    <a:lumMod val="50000"/>
                    <a:lumOff val="50000"/>
                  </a:schemeClr>
                </a:solidFill>
              </a:rPr>
              <a:t> syndrome (OHSS), with symptoms ranging from mild to severe and in rare cases can result in death. Long-term health consequences are </a:t>
            </a:r>
            <a:r>
              <a:rPr lang="en-US" sz="1000" i="1" dirty="0" smtClean="0">
                <a:solidFill>
                  <a:schemeClr val="tx1">
                    <a:lumMod val="50000"/>
                    <a:lumOff val="50000"/>
                  </a:schemeClr>
                </a:solidFill>
              </a:rPr>
              <a:t>unknown.</a:t>
            </a:r>
            <a:endParaRPr lang="en-US" dirty="0"/>
          </a:p>
        </p:txBody>
      </p:sp>
      <p:sp>
        <p:nvSpPr>
          <p:cNvPr id="39" name="TextBox 38"/>
          <p:cNvSpPr txBox="1"/>
          <p:nvPr/>
        </p:nvSpPr>
        <p:spPr>
          <a:xfrm>
            <a:off x="2889228" y="3962442"/>
            <a:ext cx="2096143" cy="261610"/>
          </a:xfrm>
          <a:prstGeom prst="rect">
            <a:avLst/>
          </a:prstGeom>
          <a:noFill/>
        </p:spPr>
        <p:txBody>
          <a:bodyPr wrap="square" rtlCol="0">
            <a:spAutoFit/>
          </a:bodyPr>
          <a:lstStyle/>
          <a:p>
            <a:pPr algn="ctr"/>
            <a:r>
              <a:rPr lang="en-US" sz="1100" dirty="0" smtClean="0">
                <a:solidFill>
                  <a:srgbClr val="7F7F7F"/>
                </a:solidFill>
              </a:rPr>
              <a:t>IN VITRO FERTILIZATION</a:t>
            </a:r>
            <a:endParaRPr lang="en-US" sz="1100" dirty="0">
              <a:solidFill>
                <a:srgbClr val="7F7F7F"/>
              </a:solidFill>
            </a:endParaRPr>
          </a:p>
        </p:txBody>
      </p:sp>
      <p:sp>
        <p:nvSpPr>
          <p:cNvPr id="40" name="TextBox 39"/>
          <p:cNvSpPr txBox="1"/>
          <p:nvPr/>
        </p:nvSpPr>
        <p:spPr>
          <a:xfrm>
            <a:off x="6226031" y="3914908"/>
            <a:ext cx="2096143" cy="261610"/>
          </a:xfrm>
          <a:prstGeom prst="rect">
            <a:avLst/>
          </a:prstGeom>
          <a:noFill/>
        </p:spPr>
        <p:txBody>
          <a:bodyPr wrap="square" rtlCol="0">
            <a:spAutoFit/>
          </a:bodyPr>
          <a:lstStyle/>
          <a:p>
            <a:pPr algn="ctr"/>
            <a:r>
              <a:rPr lang="en-US" sz="1100" dirty="0" smtClean="0">
                <a:solidFill>
                  <a:srgbClr val="7F7F7F"/>
                </a:solidFill>
              </a:rPr>
              <a:t>EMBRYO DEVELOPMENT</a:t>
            </a:r>
            <a:endParaRPr lang="en-US" sz="1100" dirty="0">
              <a:solidFill>
                <a:srgbClr val="7F7F7F"/>
              </a:solidFill>
            </a:endParaRPr>
          </a:p>
        </p:txBody>
      </p:sp>
      <p:sp>
        <p:nvSpPr>
          <p:cNvPr id="41" name="TextBox 40"/>
          <p:cNvSpPr txBox="1"/>
          <p:nvPr/>
        </p:nvSpPr>
        <p:spPr>
          <a:xfrm>
            <a:off x="5790331" y="4259897"/>
            <a:ext cx="3226676" cy="1477328"/>
          </a:xfrm>
          <a:prstGeom prst="rect">
            <a:avLst/>
          </a:prstGeom>
          <a:noFill/>
        </p:spPr>
        <p:txBody>
          <a:bodyPr wrap="square" rtlCol="0">
            <a:spAutoFit/>
          </a:bodyPr>
          <a:lstStyle/>
          <a:p>
            <a:r>
              <a:rPr lang="en-US" sz="1000" i="1" dirty="0" smtClean="0">
                <a:solidFill>
                  <a:schemeClr val="tx1">
                    <a:lumMod val="50000"/>
                    <a:lumOff val="50000"/>
                  </a:schemeClr>
                </a:solidFill>
              </a:rPr>
              <a:t>In response to culture conditions the zygote undergoes mitotic cell division and at day 5 begins to differentiate. To increase the chance of successful pregnancy and decrease the number of IVF cycles and potential physical and psychological risks to parents, embryologists select embryos with high probability of continued development</a:t>
            </a:r>
            <a:r>
              <a:rPr lang="en-US" sz="1000" i="1" dirty="0">
                <a:solidFill>
                  <a:schemeClr val="tx1">
                    <a:lumMod val="50000"/>
                    <a:lumOff val="50000"/>
                  </a:schemeClr>
                </a:solidFill>
              </a:rPr>
              <a:t>. Embryos that appear “dead” or in mitotic arrest can resume mitosis via scientific manipulation to create stem cell lines. </a:t>
            </a:r>
            <a:endParaRPr lang="en-US" dirty="0"/>
          </a:p>
        </p:txBody>
      </p:sp>
      <p:pic>
        <p:nvPicPr>
          <p:cNvPr id="2" name="Picture 1" descr="Syringe.png"/>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937927" y="1257006"/>
            <a:ext cx="289560" cy="347472"/>
          </a:xfrm>
          <a:prstGeom prst="rect">
            <a:avLst/>
          </a:prstGeom>
        </p:spPr>
      </p:pic>
    </p:spTree>
    <p:extLst>
      <p:ext uri="{BB962C8B-B14F-4D97-AF65-F5344CB8AC3E}">
        <p14:creationId xmlns:p14="http://schemas.microsoft.com/office/powerpoint/2010/main" val="4002983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up)">
                                      <p:cBhvr>
                                        <p:cTn id="18" dur="1000"/>
                                        <p:tgtEl>
                                          <p:spTgt spid="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32" presetClass="emph" presetSubtype="0" repeatCount="indefinite" fill="hold" nodeType="withEffect">
                                  <p:stCondLst>
                                    <p:cond delay="0"/>
                                  </p:stCondLst>
                                  <p:endCondLst>
                                    <p:cond evt="onNext" delay="0">
                                      <p:tgtEl>
                                        <p:sldTgt/>
                                      </p:tgtEl>
                                    </p:cond>
                                  </p:endCondLst>
                                  <p:childTnLst>
                                    <p:animRot by="120000">
                                      <p:cBhvr>
                                        <p:cTn id="31" dur="100" fill="hold">
                                          <p:stCondLst>
                                            <p:cond delay="0"/>
                                          </p:stCondLst>
                                        </p:cTn>
                                        <p:tgtEl>
                                          <p:spTgt spid="9"/>
                                        </p:tgtEl>
                                        <p:attrNameLst>
                                          <p:attrName>r</p:attrName>
                                        </p:attrNameLst>
                                      </p:cBhvr>
                                    </p:animRot>
                                    <p:animRot by="-240000">
                                      <p:cBhvr>
                                        <p:cTn id="32" dur="200" fill="hold">
                                          <p:stCondLst>
                                            <p:cond delay="200"/>
                                          </p:stCondLst>
                                        </p:cTn>
                                        <p:tgtEl>
                                          <p:spTgt spid="9"/>
                                        </p:tgtEl>
                                        <p:attrNameLst>
                                          <p:attrName>r</p:attrName>
                                        </p:attrNameLst>
                                      </p:cBhvr>
                                    </p:animRot>
                                    <p:animRot by="240000">
                                      <p:cBhvr>
                                        <p:cTn id="33" dur="200" fill="hold">
                                          <p:stCondLst>
                                            <p:cond delay="400"/>
                                          </p:stCondLst>
                                        </p:cTn>
                                        <p:tgtEl>
                                          <p:spTgt spid="9"/>
                                        </p:tgtEl>
                                        <p:attrNameLst>
                                          <p:attrName>r</p:attrName>
                                        </p:attrNameLst>
                                      </p:cBhvr>
                                    </p:animRot>
                                    <p:animRot by="-240000">
                                      <p:cBhvr>
                                        <p:cTn id="34" dur="200" fill="hold">
                                          <p:stCondLst>
                                            <p:cond delay="600"/>
                                          </p:stCondLst>
                                        </p:cTn>
                                        <p:tgtEl>
                                          <p:spTgt spid="9"/>
                                        </p:tgtEl>
                                        <p:attrNameLst>
                                          <p:attrName>r</p:attrName>
                                        </p:attrNameLst>
                                      </p:cBhvr>
                                    </p:animRot>
                                    <p:animRot by="120000">
                                      <p:cBhvr>
                                        <p:cTn id="35" dur="200" fill="hold">
                                          <p:stCondLst>
                                            <p:cond delay="800"/>
                                          </p:stCondLst>
                                        </p:cTn>
                                        <p:tgtEl>
                                          <p:spTgt spid="9"/>
                                        </p:tgtEl>
                                        <p:attrNameLst>
                                          <p:attrName>r</p:attrName>
                                        </p:attrNameLst>
                                      </p:cBhvr>
                                    </p:animRo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31" presetClass="entr" presetSubtype="0" fill="hold" nodeType="click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p:cTn id="62" dur="1000" fill="hold"/>
                                        <p:tgtEl>
                                          <p:spTgt spid="7"/>
                                        </p:tgtEl>
                                        <p:attrNameLst>
                                          <p:attrName>ppt_w</p:attrName>
                                        </p:attrNameLst>
                                      </p:cBhvr>
                                      <p:tavLst>
                                        <p:tav tm="0">
                                          <p:val>
                                            <p:fltVal val="0"/>
                                          </p:val>
                                        </p:tav>
                                        <p:tav tm="100000">
                                          <p:val>
                                            <p:strVal val="#ppt_w"/>
                                          </p:val>
                                        </p:tav>
                                      </p:tavLst>
                                    </p:anim>
                                    <p:anim calcmode="lin" valueType="num">
                                      <p:cBhvr>
                                        <p:cTn id="63" dur="1000" fill="hold"/>
                                        <p:tgtEl>
                                          <p:spTgt spid="7"/>
                                        </p:tgtEl>
                                        <p:attrNameLst>
                                          <p:attrName>ppt_h</p:attrName>
                                        </p:attrNameLst>
                                      </p:cBhvr>
                                      <p:tavLst>
                                        <p:tav tm="0">
                                          <p:val>
                                            <p:fltVal val="0"/>
                                          </p:val>
                                        </p:tav>
                                        <p:tav tm="100000">
                                          <p:val>
                                            <p:strVal val="#ppt_h"/>
                                          </p:val>
                                        </p:tav>
                                      </p:tavLst>
                                    </p:anim>
                                    <p:anim calcmode="lin" valueType="num">
                                      <p:cBhvr>
                                        <p:cTn id="64" dur="1000" fill="hold"/>
                                        <p:tgtEl>
                                          <p:spTgt spid="7"/>
                                        </p:tgtEl>
                                        <p:attrNameLst>
                                          <p:attrName>style.rotation</p:attrName>
                                        </p:attrNameLst>
                                      </p:cBhvr>
                                      <p:tavLst>
                                        <p:tav tm="0">
                                          <p:val>
                                            <p:fltVal val="90"/>
                                          </p:val>
                                        </p:tav>
                                        <p:tav tm="100000">
                                          <p:val>
                                            <p:fltVal val="0"/>
                                          </p:val>
                                        </p:tav>
                                      </p:tavLst>
                                    </p:anim>
                                    <p:animEffect transition="in" filter="fade">
                                      <p:cBhvr>
                                        <p:cTn id="65" dur="1000"/>
                                        <p:tgtEl>
                                          <p:spTgt spid="7"/>
                                        </p:tgtEl>
                                      </p:cBhvr>
                                    </p:animEffect>
                                  </p:childTnLst>
                                </p:cTn>
                              </p:par>
                              <p:par>
                                <p:cTn id="66" presetID="10" presetClass="entr" presetSubtype="0" fill="hold"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fade">
                                      <p:cBhvr>
                                        <p:cTn id="68" dur="500"/>
                                        <p:tgtEl>
                                          <p:spTgt spid="5"/>
                                        </p:tgtEl>
                                      </p:cBhvr>
                                    </p:animEffect>
                                  </p:childTnLst>
                                </p:cTn>
                              </p:par>
                              <p:par>
                                <p:cTn id="69" presetID="31" presetClass="entr" presetSubtype="0"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1000" fill="hold"/>
                                        <p:tgtEl>
                                          <p:spTgt spid="16"/>
                                        </p:tgtEl>
                                        <p:attrNameLst>
                                          <p:attrName>ppt_w</p:attrName>
                                        </p:attrNameLst>
                                      </p:cBhvr>
                                      <p:tavLst>
                                        <p:tav tm="0">
                                          <p:val>
                                            <p:fltVal val="0"/>
                                          </p:val>
                                        </p:tav>
                                        <p:tav tm="100000">
                                          <p:val>
                                            <p:strVal val="#ppt_w"/>
                                          </p:val>
                                        </p:tav>
                                      </p:tavLst>
                                    </p:anim>
                                    <p:anim calcmode="lin" valueType="num">
                                      <p:cBhvr>
                                        <p:cTn id="72" dur="1000" fill="hold"/>
                                        <p:tgtEl>
                                          <p:spTgt spid="16"/>
                                        </p:tgtEl>
                                        <p:attrNameLst>
                                          <p:attrName>ppt_h</p:attrName>
                                        </p:attrNameLst>
                                      </p:cBhvr>
                                      <p:tavLst>
                                        <p:tav tm="0">
                                          <p:val>
                                            <p:fltVal val="0"/>
                                          </p:val>
                                        </p:tav>
                                        <p:tav tm="100000">
                                          <p:val>
                                            <p:strVal val="#ppt_h"/>
                                          </p:val>
                                        </p:tav>
                                      </p:tavLst>
                                    </p:anim>
                                    <p:anim calcmode="lin" valueType="num">
                                      <p:cBhvr>
                                        <p:cTn id="73" dur="1000" fill="hold"/>
                                        <p:tgtEl>
                                          <p:spTgt spid="16"/>
                                        </p:tgtEl>
                                        <p:attrNameLst>
                                          <p:attrName>style.rotation</p:attrName>
                                        </p:attrNameLst>
                                      </p:cBhvr>
                                      <p:tavLst>
                                        <p:tav tm="0">
                                          <p:val>
                                            <p:fltVal val="90"/>
                                          </p:val>
                                        </p:tav>
                                        <p:tav tm="100000">
                                          <p:val>
                                            <p:fltVal val="0"/>
                                          </p:val>
                                        </p:tav>
                                      </p:tavLst>
                                    </p:anim>
                                    <p:animEffect transition="in" filter="fade">
                                      <p:cBhvr>
                                        <p:cTn id="74" dur="1000"/>
                                        <p:tgtEl>
                                          <p:spTgt spid="16"/>
                                        </p:tgtEl>
                                      </p:cBhvr>
                                    </p:animEffect>
                                  </p:childTnLst>
                                </p:cTn>
                              </p:par>
                              <p:par>
                                <p:cTn id="75" presetID="10" presetClass="entr" presetSubtype="0" fill="hold"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childTnLst>
                                </p:cTn>
                              </p:par>
                              <p:par>
                                <p:cTn id="78" presetID="31" presetClass="entr" presetSubtype="0" fill="hold" nodeType="withEffect">
                                  <p:stCondLst>
                                    <p:cond delay="100"/>
                                  </p:stCondLst>
                                  <p:childTnLst>
                                    <p:set>
                                      <p:cBhvr>
                                        <p:cTn id="79" dur="1" fill="hold">
                                          <p:stCondLst>
                                            <p:cond delay="0"/>
                                          </p:stCondLst>
                                        </p:cTn>
                                        <p:tgtEl>
                                          <p:spTgt spid="11"/>
                                        </p:tgtEl>
                                        <p:attrNameLst>
                                          <p:attrName>style.visibility</p:attrName>
                                        </p:attrNameLst>
                                      </p:cBhvr>
                                      <p:to>
                                        <p:strVal val="visible"/>
                                      </p:to>
                                    </p:set>
                                    <p:anim calcmode="lin" valueType="num">
                                      <p:cBhvr>
                                        <p:cTn id="80" dur="1000" fill="hold"/>
                                        <p:tgtEl>
                                          <p:spTgt spid="11"/>
                                        </p:tgtEl>
                                        <p:attrNameLst>
                                          <p:attrName>ppt_w</p:attrName>
                                        </p:attrNameLst>
                                      </p:cBhvr>
                                      <p:tavLst>
                                        <p:tav tm="0">
                                          <p:val>
                                            <p:fltVal val="0"/>
                                          </p:val>
                                        </p:tav>
                                        <p:tav tm="100000">
                                          <p:val>
                                            <p:strVal val="#ppt_w"/>
                                          </p:val>
                                        </p:tav>
                                      </p:tavLst>
                                    </p:anim>
                                    <p:anim calcmode="lin" valueType="num">
                                      <p:cBhvr>
                                        <p:cTn id="81" dur="1000" fill="hold"/>
                                        <p:tgtEl>
                                          <p:spTgt spid="11"/>
                                        </p:tgtEl>
                                        <p:attrNameLst>
                                          <p:attrName>ppt_h</p:attrName>
                                        </p:attrNameLst>
                                      </p:cBhvr>
                                      <p:tavLst>
                                        <p:tav tm="0">
                                          <p:val>
                                            <p:fltVal val="0"/>
                                          </p:val>
                                        </p:tav>
                                        <p:tav tm="100000">
                                          <p:val>
                                            <p:strVal val="#ppt_h"/>
                                          </p:val>
                                        </p:tav>
                                      </p:tavLst>
                                    </p:anim>
                                    <p:anim calcmode="lin" valueType="num">
                                      <p:cBhvr>
                                        <p:cTn id="82" dur="1000" fill="hold"/>
                                        <p:tgtEl>
                                          <p:spTgt spid="11"/>
                                        </p:tgtEl>
                                        <p:attrNameLst>
                                          <p:attrName>style.rotation</p:attrName>
                                        </p:attrNameLst>
                                      </p:cBhvr>
                                      <p:tavLst>
                                        <p:tav tm="0">
                                          <p:val>
                                            <p:fltVal val="90"/>
                                          </p:val>
                                        </p:tav>
                                        <p:tav tm="100000">
                                          <p:val>
                                            <p:fltVal val="0"/>
                                          </p:val>
                                        </p:tav>
                                      </p:tavLst>
                                    </p:anim>
                                    <p:animEffect transition="in" filter="fade">
                                      <p:cBhvr>
                                        <p:cTn id="83" dur="1000"/>
                                        <p:tgtEl>
                                          <p:spTgt spid="11"/>
                                        </p:tgtEl>
                                      </p:cBhvr>
                                    </p:animEffect>
                                  </p:childTnLst>
                                </p:cTn>
                              </p:par>
                              <p:par>
                                <p:cTn id="84" presetID="31" presetClass="entr" presetSubtype="0" fill="hold" nodeType="withEffect">
                                  <p:stCondLst>
                                    <p:cond delay="200"/>
                                  </p:stCondLst>
                                  <p:childTnLst>
                                    <p:set>
                                      <p:cBhvr>
                                        <p:cTn id="85" dur="1" fill="hold">
                                          <p:stCondLst>
                                            <p:cond delay="0"/>
                                          </p:stCondLst>
                                        </p:cTn>
                                        <p:tgtEl>
                                          <p:spTgt spid="10"/>
                                        </p:tgtEl>
                                        <p:attrNameLst>
                                          <p:attrName>style.visibility</p:attrName>
                                        </p:attrNameLst>
                                      </p:cBhvr>
                                      <p:to>
                                        <p:strVal val="visible"/>
                                      </p:to>
                                    </p:set>
                                    <p:anim calcmode="lin" valueType="num">
                                      <p:cBhvr>
                                        <p:cTn id="86" dur="1000" fill="hold"/>
                                        <p:tgtEl>
                                          <p:spTgt spid="10"/>
                                        </p:tgtEl>
                                        <p:attrNameLst>
                                          <p:attrName>ppt_w</p:attrName>
                                        </p:attrNameLst>
                                      </p:cBhvr>
                                      <p:tavLst>
                                        <p:tav tm="0">
                                          <p:val>
                                            <p:fltVal val="0"/>
                                          </p:val>
                                        </p:tav>
                                        <p:tav tm="100000">
                                          <p:val>
                                            <p:strVal val="#ppt_w"/>
                                          </p:val>
                                        </p:tav>
                                      </p:tavLst>
                                    </p:anim>
                                    <p:anim calcmode="lin" valueType="num">
                                      <p:cBhvr>
                                        <p:cTn id="87" dur="1000" fill="hold"/>
                                        <p:tgtEl>
                                          <p:spTgt spid="10"/>
                                        </p:tgtEl>
                                        <p:attrNameLst>
                                          <p:attrName>ppt_h</p:attrName>
                                        </p:attrNameLst>
                                      </p:cBhvr>
                                      <p:tavLst>
                                        <p:tav tm="0">
                                          <p:val>
                                            <p:fltVal val="0"/>
                                          </p:val>
                                        </p:tav>
                                        <p:tav tm="100000">
                                          <p:val>
                                            <p:strVal val="#ppt_h"/>
                                          </p:val>
                                        </p:tav>
                                      </p:tavLst>
                                    </p:anim>
                                    <p:anim calcmode="lin" valueType="num">
                                      <p:cBhvr>
                                        <p:cTn id="88" dur="1000" fill="hold"/>
                                        <p:tgtEl>
                                          <p:spTgt spid="10"/>
                                        </p:tgtEl>
                                        <p:attrNameLst>
                                          <p:attrName>style.rotation</p:attrName>
                                        </p:attrNameLst>
                                      </p:cBhvr>
                                      <p:tavLst>
                                        <p:tav tm="0">
                                          <p:val>
                                            <p:fltVal val="90"/>
                                          </p:val>
                                        </p:tav>
                                        <p:tav tm="100000">
                                          <p:val>
                                            <p:fltVal val="0"/>
                                          </p:val>
                                        </p:tav>
                                      </p:tavLst>
                                    </p:anim>
                                    <p:animEffect transition="in" filter="fade">
                                      <p:cBhvr>
                                        <p:cTn id="89" dur="1000"/>
                                        <p:tgtEl>
                                          <p:spTgt spid="10"/>
                                        </p:tgtEl>
                                      </p:cBhvr>
                                    </p:animEffect>
                                  </p:childTnLst>
                                </p:cTn>
                              </p:par>
                              <p:par>
                                <p:cTn id="90" presetID="31" presetClass="entr" presetSubtype="0" fill="hold" nodeType="withEffect">
                                  <p:stCondLst>
                                    <p:cond delay="300"/>
                                  </p:stCondLst>
                                  <p:childTnLst>
                                    <p:set>
                                      <p:cBhvr>
                                        <p:cTn id="91" dur="1" fill="hold">
                                          <p:stCondLst>
                                            <p:cond delay="0"/>
                                          </p:stCondLst>
                                        </p:cTn>
                                        <p:tgtEl>
                                          <p:spTgt spid="18"/>
                                        </p:tgtEl>
                                        <p:attrNameLst>
                                          <p:attrName>style.visibility</p:attrName>
                                        </p:attrNameLst>
                                      </p:cBhvr>
                                      <p:to>
                                        <p:strVal val="visible"/>
                                      </p:to>
                                    </p:set>
                                    <p:anim calcmode="lin" valueType="num">
                                      <p:cBhvr>
                                        <p:cTn id="92" dur="1000" fill="hold"/>
                                        <p:tgtEl>
                                          <p:spTgt spid="18"/>
                                        </p:tgtEl>
                                        <p:attrNameLst>
                                          <p:attrName>ppt_w</p:attrName>
                                        </p:attrNameLst>
                                      </p:cBhvr>
                                      <p:tavLst>
                                        <p:tav tm="0">
                                          <p:val>
                                            <p:fltVal val="0"/>
                                          </p:val>
                                        </p:tav>
                                        <p:tav tm="100000">
                                          <p:val>
                                            <p:strVal val="#ppt_w"/>
                                          </p:val>
                                        </p:tav>
                                      </p:tavLst>
                                    </p:anim>
                                    <p:anim calcmode="lin" valueType="num">
                                      <p:cBhvr>
                                        <p:cTn id="93" dur="1000" fill="hold"/>
                                        <p:tgtEl>
                                          <p:spTgt spid="18"/>
                                        </p:tgtEl>
                                        <p:attrNameLst>
                                          <p:attrName>ppt_h</p:attrName>
                                        </p:attrNameLst>
                                      </p:cBhvr>
                                      <p:tavLst>
                                        <p:tav tm="0">
                                          <p:val>
                                            <p:fltVal val="0"/>
                                          </p:val>
                                        </p:tav>
                                        <p:tav tm="100000">
                                          <p:val>
                                            <p:strVal val="#ppt_h"/>
                                          </p:val>
                                        </p:tav>
                                      </p:tavLst>
                                    </p:anim>
                                    <p:anim calcmode="lin" valueType="num">
                                      <p:cBhvr>
                                        <p:cTn id="94" dur="1000" fill="hold"/>
                                        <p:tgtEl>
                                          <p:spTgt spid="18"/>
                                        </p:tgtEl>
                                        <p:attrNameLst>
                                          <p:attrName>style.rotation</p:attrName>
                                        </p:attrNameLst>
                                      </p:cBhvr>
                                      <p:tavLst>
                                        <p:tav tm="0">
                                          <p:val>
                                            <p:fltVal val="90"/>
                                          </p:val>
                                        </p:tav>
                                        <p:tav tm="100000">
                                          <p:val>
                                            <p:fltVal val="0"/>
                                          </p:val>
                                        </p:tav>
                                      </p:tavLst>
                                    </p:anim>
                                    <p:animEffect transition="in" filter="fade">
                                      <p:cBhvr>
                                        <p:cTn id="95" dur="1000"/>
                                        <p:tgtEl>
                                          <p:spTgt spid="18"/>
                                        </p:tgtEl>
                                      </p:cBhvr>
                                    </p:animEffect>
                                  </p:childTnLst>
                                </p:cTn>
                              </p:par>
                              <p:par>
                                <p:cTn id="96" presetID="31" presetClass="entr" presetSubtype="0" fill="hold" nodeType="withEffect">
                                  <p:stCondLst>
                                    <p:cond delay="500"/>
                                  </p:stCondLst>
                                  <p:childTnLst>
                                    <p:set>
                                      <p:cBhvr>
                                        <p:cTn id="97" dur="1" fill="hold">
                                          <p:stCondLst>
                                            <p:cond delay="0"/>
                                          </p:stCondLst>
                                        </p:cTn>
                                        <p:tgtEl>
                                          <p:spTgt spid="8"/>
                                        </p:tgtEl>
                                        <p:attrNameLst>
                                          <p:attrName>style.visibility</p:attrName>
                                        </p:attrNameLst>
                                      </p:cBhvr>
                                      <p:to>
                                        <p:strVal val="visible"/>
                                      </p:to>
                                    </p:set>
                                    <p:anim calcmode="lin" valueType="num">
                                      <p:cBhvr>
                                        <p:cTn id="98" dur="1000" fill="hold"/>
                                        <p:tgtEl>
                                          <p:spTgt spid="8"/>
                                        </p:tgtEl>
                                        <p:attrNameLst>
                                          <p:attrName>ppt_w</p:attrName>
                                        </p:attrNameLst>
                                      </p:cBhvr>
                                      <p:tavLst>
                                        <p:tav tm="0">
                                          <p:val>
                                            <p:fltVal val="0"/>
                                          </p:val>
                                        </p:tav>
                                        <p:tav tm="100000">
                                          <p:val>
                                            <p:strVal val="#ppt_w"/>
                                          </p:val>
                                        </p:tav>
                                      </p:tavLst>
                                    </p:anim>
                                    <p:anim calcmode="lin" valueType="num">
                                      <p:cBhvr>
                                        <p:cTn id="99" dur="1000" fill="hold"/>
                                        <p:tgtEl>
                                          <p:spTgt spid="8"/>
                                        </p:tgtEl>
                                        <p:attrNameLst>
                                          <p:attrName>ppt_h</p:attrName>
                                        </p:attrNameLst>
                                      </p:cBhvr>
                                      <p:tavLst>
                                        <p:tav tm="0">
                                          <p:val>
                                            <p:fltVal val="0"/>
                                          </p:val>
                                        </p:tav>
                                        <p:tav tm="100000">
                                          <p:val>
                                            <p:strVal val="#ppt_h"/>
                                          </p:val>
                                        </p:tav>
                                      </p:tavLst>
                                    </p:anim>
                                    <p:anim calcmode="lin" valueType="num">
                                      <p:cBhvr>
                                        <p:cTn id="100" dur="1000" fill="hold"/>
                                        <p:tgtEl>
                                          <p:spTgt spid="8"/>
                                        </p:tgtEl>
                                        <p:attrNameLst>
                                          <p:attrName>style.rotation</p:attrName>
                                        </p:attrNameLst>
                                      </p:cBhvr>
                                      <p:tavLst>
                                        <p:tav tm="0">
                                          <p:val>
                                            <p:fltVal val="90"/>
                                          </p:val>
                                        </p:tav>
                                        <p:tav tm="100000">
                                          <p:val>
                                            <p:fltVal val="0"/>
                                          </p:val>
                                        </p:tav>
                                      </p:tavLst>
                                    </p:anim>
                                    <p:animEffect transition="in" filter="fade">
                                      <p:cBhvr>
                                        <p:cTn id="101" dur="1000"/>
                                        <p:tgtEl>
                                          <p:spTgt spid="8"/>
                                        </p:tgtEl>
                                      </p:cBhvr>
                                    </p:animEffect>
                                  </p:childTnLst>
                                </p:cTn>
                              </p:par>
                              <p:par>
                                <p:cTn id="102" presetID="31" presetClass="entr" presetSubtype="0" fill="hold" nodeType="withEffect">
                                  <p:stCondLst>
                                    <p:cond delay="600"/>
                                  </p:stCondLst>
                                  <p:childTnLst>
                                    <p:set>
                                      <p:cBhvr>
                                        <p:cTn id="103" dur="1" fill="hold">
                                          <p:stCondLst>
                                            <p:cond delay="0"/>
                                          </p:stCondLst>
                                        </p:cTn>
                                        <p:tgtEl>
                                          <p:spTgt spid="19"/>
                                        </p:tgtEl>
                                        <p:attrNameLst>
                                          <p:attrName>style.visibility</p:attrName>
                                        </p:attrNameLst>
                                      </p:cBhvr>
                                      <p:to>
                                        <p:strVal val="visible"/>
                                      </p:to>
                                    </p:set>
                                    <p:anim calcmode="lin" valueType="num">
                                      <p:cBhvr>
                                        <p:cTn id="104" dur="1000" fill="hold"/>
                                        <p:tgtEl>
                                          <p:spTgt spid="19"/>
                                        </p:tgtEl>
                                        <p:attrNameLst>
                                          <p:attrName>ppt_w</p:attrName>
                                        </p:attrNameLst>
                                      </p:cBhvr>
                                      <p:tavLst>
                                        <p:tav tm="0">
                                          <p:val>
                                            <p:fltVal val="0"/>
                                          </p:val>
                                        </p:tav>
                                        <p:tav tm="100000">
                                          <p:val>
                                            <p:strVal val="#ppt_w"/>
                                          </p:val>
                                        </p:tav>
                                      </p:tavLst>
                                    </p:anim>
                                    <p:anim calcmode="lin" valueType="num">
                                      <p:cBhvr>
                                        <p:cTn id="105" dur="1000" fill="hold"/>
                                        <p:tgtEl>
                                          <p:spTgt spid="19"/>
                                        </p:tgtEl>
                                        <p:attrNameLst>
                                          <p:attrName>ppt_h</p:attrName>
                                        </p:attrNameLst>
                                      </p:cBhvr>
                                      <p:tavLst>
                                        <p:tav tm="0">
                                          <p:val>
                                            <p:fltVal val="0"/>
                                          </p:val>
                                        </p:tav>
                                        <p:tav tm="100000">
                                          <p:val>
                                            <p:strVal val="#ppt_h"/>
                                          </p:val>
                                        </p:tav>
                                      </p:tavLst>
                                    </p:anim>
                                    <p:anim calcmode="lin" valueType="num">
                                      <p:cBhvr>
                                        <p:cTn id="106" dur="1000" fill="hold"/>
                                        <p:tgtEl>
                                          <p:spTgt spid="19"/>
                                        </p:tgtEl>
                                        <p:attrNameLst>
                                          <p:attrName>style.rotation</p:attrName>
                                        </p:attrNameLst>
                                      </p:cBhvr>
                                      <p:tavLst>
                                        <p:tav tm="0">
                                          <p:val>
                                            <p:fltVal val="90"/>
                                          </p:val>
                                        </p:tav>
                                        <p:tav tm="100000">
                                          <p:val>
                                            <p:fltVal val="0"/>
                                          </p:val>
                                        </p:tav>
                                      </p:tavLst>
                                    </p:anim>
                                    <p:animEffect transition="in" filter="fade">
                                      <p:cBhvr>
                                        <p:cTn id="107" dur="1000"/>
                                        <p:tgtEl>
                                          <p:spTgt spid="19"/>
                                        </p:tgtEl>
                                      </p:cBhvr>
                                    </p:animEffect>
                                  </p:childTnLst>
                                </p:cTn>
                              </p:par>
                              <p:par>
                                <p:cTn id="108" presetID="31" presetClass="entr" presetSubtype="0" fill="hold" nodeType="withEffect">
                                  <p:stCondLst>
                                    <p:cond delay="70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1000" fill="hold"/>
                                        <p:tgtEl>
                                          <p:spTgt spid="15"/>
                                        </p:tgtEl>
                                        <p:attrNameLst>
                                          <p:attrName>ppt_w</p:attrName>
                                        </p:attrNameLst>
                                      </p:cBhvr>
                                      <p:tavLst>
                                        <p:tav tm="0">
                                          <p:val>
                                            <p:fltVal val="0"/>
                                          </p:val>
                                        </p:tav>
                                        <p:tav tm="100000">
                                          <p:val>
                                            <p:strVal val="#ppt_w"/>
                                          </p:val>
                                        </p:tav>
                                      </p:tavLst>
                                    </p:anim>
                                    <p:anim calcmode="lin" valueType="num">
                                      <p:cBhvr>
                                        <p:cTn id="111" dur="1000" fill="hold"/>
                                        <p:tgtEl>
                                          <p:spTgt spid="15"/>
                                        </p:tgtEl>
                                        <p:attrNameLst>
                                          <p:attrName>ppt_h</p:attrName>
                                        </p:attrNameLst>
                                      </p:cBhvr>
                                      <p:tavLst>
                                        <p:tav tm="0">
                                          <p:val>
                                            <p:fltVal val="0"/>
                                          </p:val>
                                        </p:tav>
                                        <p:tav tm="100000">
                                          <p:val>
                                            <p:strVal val="#ppt_h"/>
                                          </p:val>
                                        </p:tav>
                                      </p:tavLst>
                                    </p:anim>
                                    <p:anim calcmode="lin" valueType="num">
                                      <p:cBhvr>
                                        <p:cTn id="112" dur="1000" fill="hold"/>
                                        <p:tgtEl>
                                          <p:spTgt spid="15"/>
                                        </p:tgtEl>
                                        <p:attrNameLst>
                                          <p:attrName>style.rotation</p:attrName>
                                        </p:attrNameLst>
                                      </p:cBhvr>
                                      <p:tavLst>
                                        <p:tav tm="0">
                                          <p:val>
                                            <p:fltVal val="90"/>
                                          </p:val>
                                        </p:tav>
                                        <p:tav tm="100000">
                                          <p:val>
                                            <p:fltVal val="0"/>
                                          </p:val>
                                        </p:tav>
                                      </p:tavLst>
                                    </p:anim>
                                    <p:animEffect transition="in" filter="fade">
                                      <p:cBhvr>
                                        <p:cTn id="113" dur="1000"/>
                                        <p:tgtEl>
                                          <p:spTgt spid="15"/>
                                        </p:tgtEl>
                                      </p:cBhvr>
                                    </p:animEffect>
                                  </p:childTnLst>
                                </p:cTn>
                              </p:par>
                              <p:par>
                                <p:cTn id="114" presetID="31" presetClass="entr" presetSubtype="0" fill="hold" nodeType="withEffect">
                                  <p:stCondLst>
                                    <p:cond delay="800"/>
                                  </p:stCondLst>
                                  <p:childTnLst>
                                    <p:set>
                                      <p:cBhvr>
                                        <p:cTn id="115" dur="1" fill="hold">
                                          <p:stCondLst>
                                            <p:cond delay="0"/>
                                          </p:stCondLst>
                                        </p:cTn>
                                        <p:tgtEl>
                                          <p:spTgt spid="12"/>
                                        </p:tgtEl>
                                        <p:attrNameLst>
                                          <p:attrName>style.visibility</p:attrName>
                                        </p:attrNameLst>
                                      </p:cBhvr>
                                      <p:to>
                                        <p:strVal val="visible"/>
                                      </p:to>
                                    </p:set>
                                    <p:anim calcmode="lin" valueType="num">
                                      <p:cBhvr>
                                        <p:cTn id="116" dur="1000" fill="hold"/>
                                        <p:tgtEl>
                                          <p:spTgt spid="12"/>
                                        </p:tgtEl>
                                        <p:attrNameLst>
                                          <p:attrName>ppt_w</p:attrName>
                                        </p:attrNameLst>
                                      </p:cBhvr>
                                      <p:tavLst>
                                        <p:tav tm="0">
                                          <p:val>
                                            <p:fltVal val="0"/>
                                          </p:val>
                                        </p:tav>
                                        <p:tav tm="100000">
                                          <p:val>
                                            <p:strVal val="#ppt_w"/>
                                          </p:val>
                                        </p:tav>
                                      </p:tavLst>
                                    </p:anim>
                                    <p:anim calcmode="lin" valueType="num">
                                      <p:cBhvr>
                                        <p:cTn id="117" dur="1000" fill="hold"/>
                                        <p:tgtEl>
                                          <p:spTgt spid="12"/>
                                        </p:tgtEl>
                                        <p:attrNameLst>
                                          <p:attrName>ppt_h</p:attrName>
                                        </p:attrNameLst>
                                      </p:cBhvr>
                                      <p:tavLst>
                                        <p:tav tm="0">
                                          <p:val>
                                            <p:fltVal val="0"/>
                                          </p:val>
                                        </p:tav>
                                        <p:tav tm="100000">
                                          <p:val>
                                            <p:strVal val="#ppt_h"/>
                                          </p:val>
                                        </p:tav>
                                      </p:tavLst>
                                    </p:anim>
                                    <p:anim calcmode="lin" valueType="num">
                                      <p:cBhvr>
                                        <p:cTn id="118" dur="1000" fill="hold"/>
                                        <p:tgtEl>
                                          <p:spTgt spid="12"/>
                                        </p:tgtEl>
                                        <p:attrNameLst>
                                          <p:attrName>style.rotation</p:attrName>
                                        </p:attrNameLst>
                                      </p:cBhvr>
                                      <p:tavLst>
                                        <p:tav tm="0">
                                          <p:val>
                                            <p:fltVal val="90"/>
                                          </p:val>
                                        </p:tav>
                                        <p:tav tm="100000">
                                          <p:val>
                                            <p:fltVal val="0"/>
                                          </p:val>
                                        </p:tav>
                                      </p:tavLst>
                                    </p:anim>
                                    <p:animEffect transition="in" filter="fade">
                                      <p:cBhvr>
                                        <p:cTn id="119" dur="1000"/>
                                        <p:tgtEl>
                                          <p:spTgt spid="12"/>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nodeType="clickEffect">
                                  <p:stCondLst>
                                    <p:cond delay="0"/>
                                  </p:stCondLst>
                                  <p:childTnLst>
                                    <p:set>
                                      <p:cBhvr>
                                        <p:cTn id="123" dur="1" fill="hold">
                                          <p:stCondLst>
                                            <p:cond delay="0"/>
                                          </p:stCondLst>
                                        </p:cTn>
                                        <p:tgtEl>
                                          <p:spTgt spid="20"/>
                                        </p:tgtEl>
                                        <p:attrNameLst>
                                          <p:attrName>style.visibility</p:attrName>
                                        </p:attrNameLst>
                                      </p:cBhvr>
                                      <p:to>
                                        <p:strVal val="visible"/>
                                      </p:to>
                                    </p:set>
                                    <p:animEffect transition="in" filter="fade">
                                      <p:cBhvr>
                                        <p:cTn id="124" dur="500"/>
                                        <p:tgtEl>
                                          <p:spTgt spid="20"/>
                                        </p:tgtEl>
                                      </p:cBhvr>
                                    </p:animEffect>
                                  </p:childTnLst>
                                </p:cTn>
                              </p:par>
                              <p:par>
                                <p:cTn id="125" presetID="10" presetClass="exit" presetSubtype="0" fill="hold" nodeType="withEffect">
                                  <p:stCondLst>
                                    <p:cond delay="0"/>
                                  </p:stCondLst>
                                  <p:childTnLst>
                                    <p:animEffect transition="out" filter="fade">
                                      <p:cBhvr>
                                        <p:cTn id="126" dur="500"/>
                                        <p:tgtEl>
                                          <p:spTgt spid="30"/>
                                        </p:tgtEl>
                                      </p:cBhvr>
                                    </p:animEffect>
                                    <p:set>
                                      <p:cBhvr>
                                        <p:cTn id="127" dur="1" fill="hold">
                                          <p:stCondLst>
                                            <p:cond delay="499"/>
                                          </p:stCondLst>
                                        </p:cTn>
                                        <p:tgtEl>
                                          <p:spTgt spid="30"/>
                                        </p:tgtEl>
                                        <p:attrNameLst>
                                          <p:attrName>style.visibility</p:attrName>
                                        </p:attrNameLst>
                                      </p:cBhvr>
                                      <p:to>
                                        <p:strVal val="hidden"/>
                                      </p:to>
                                    </p:set>
                                  </p:childTnLst>
                                </p:cTn>
                              </p:par>
                              <p:par>
                                <p:cTn id="128" presetID="10" presetClass="entr" presetSubtype="0" fill="hold" nodeType="withEffect">
                                  <p:stCondLst>
                                    <p:cond delay="0"/>
                                  </p:stCondLst>
                                  <p:childTnLst>
                                    <p:set>
                                      <p:cBhvr>
                                        <p:cTn id="129" dur="1" fill="hold">
                                          <p:stCondLst>
                                            <p:cond delay="0"/>
                                          </p:stCondLst>
                                        </p:cTn>
                                        <p:tgtEl>
                                          <p:spTgt spid="21"/>
                                        </p:tgtEl>
                                        <p:attrNameLst>
                                          <p:attrName>style.visibility</p:attrName>
                                        </p:attrNameLst>
                                      </p:cBhvr>
                                      <p:to>
                                        <p:strVal val="visible"/>
                                      </p:to>
                                    </p:set>
                                    <p:animEffect transition="in" filter="fade">
                                      <p:cBhvr>
                                        <p:cTn id="130" dur="500"/>
                                        <p:tgtEl>
                                          <p:spTgt spid="21"/>
                                        </p:tgtEl>
                                      </p:cBhvr>
                                    </p:animEffect>
                                  </p:childTnLst>
                                </p:cTn>
                              </p:par>
                              <p:par>
                                <p:cTn id="131" presetID="10" presetClass="exit" presetSubtype="0" fill="hold" nodeType="withEffect">
                                  <p:stCondLst>
                                    <p:cond delay="0"/>
                                  </p:stCondLst>
                                  <p:childTnLst>
                                    <p:animEffect transition="out" filter="fade">
                                      <p:cBhvr>
                                        <p:cTn id="132" dur="500"/>
                                        <p:tgtEl>
                                          <p:spTgt spid="19"/>
                                        </p:tgtEl>
                                      </p:cBhvr>
                                    </p:animEffect>
                                    <p:set>
                                      <p:cBhvr>
                                        <p:cTn id="133" dur="1" fill="hold">
                                          <p:stCondLst>
                                            <p:cond delay="499"/>
                                          </p:stCondLst>
                                        </p:cTn>
                                        <p:tgtEl>
                                          <p:spTgt spid="19"/>
                                        </p:tgtEl>
                                        <p:attrNameLst>
                                          <p:attrName>style.visibility</p:attrName>
                                        </p:attrNameLst>
                                      </p:cBhvr>
                                      <p:to>
                                        <p:strVal val="hidden"/>
                                      </p:to>
                                    </p:set>
                                  </p:childTnLst>
                                </p:cTn>
                              </p:par>
                              <p:par>
                                <p:cTn id="134" presetID="10" presetClass="entr" presetSubtype="0" fill="hold" nodeType="with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fade">
                                      <p:cBhvr>
                                        <p:cTn id="136" dur="500"/>
                                        <p:tgtEl>
                                          <p:spTgt spid="29"/>
                                        </p:tgtEl>
                                      </p:cBhvr>
                                    </p:animEffect>
                                  </p:childTnLst>
                                </p:cTn>
                              </p:par>
                              <p:par>
                                <p:cTn id="137" presetID="10" presetClass="entr" presetSubtype="0" fill="hold" nodeType="withEffect">
                                  <p:stCondLst>
                                    <p:cond delay="0"/>
                                  </p:stCondLst>
                                  <p:childTnLst>
                                    <p:set>
                                      <p:cBhvr>
                                        <p:cTn id="138" dur="1" fill="hold">
                                          <p:stCondLst>
                                            <p:cond delay="0"/>
                                          </p:stCondLst>
                                        </p:cTn>
                                        <p:tgtEl>
                                          <p:spTgt spid="36"/>
                                        </p:tgtEl>
                                        <p:attrNameLst>
                                          <p:attrName>style.visibility</p:attrName>
                                        </p:attrNameLst>
                                      </p:cBhvr>
                                      <p:to>
                                        <p:strVal val="visible"/>
                                      </p:to>
                                    </p:set>
                                    <p:animEffect transition="in" filter="fade">
                                      <p:cBhvr>
                                        <p:cTn id="139" dur="500"/>
                                        <p:tgtEl>
                                          <p:spTgt spid="36"/>
                                        </p:tgtEl>
                                      </p:cBhvr>
                                    </p:animEffect>
                                  </p:childTnLst>
                                </p:cTn>
                              </p:par>
                              <p:par>
                                <p:cTn id="140" presetID="10" presetClass="exit" presetSubtype="0" fill="hold" nodeType="withEffect">
                                  <p:stCondLst>
                                    <p:cond delay="2000"/>
                                  </p:stCondLst>
                                  <p:childTnLst>
                                    <p:animEffect transition="out" filter="fade">
                                      <p:cBhvr>
                                        <p:cTn id="141" dur="500"/>
                                        <p:tgtEl>
                                          <p:spTgt spid="5"/>
                                        </p:tgtEl>
                                      </p:cBhvr>
                                    </p:animEffect>
                                    <p:set>
                                      <p:cBhvr>
                                        <p:cTn id="142" dur="1" fill="hold">
                                          <p:stCondLst>
                                            <p:cond delay="499"/>
                                          </p:stCondLst>
                                        </p:cTn>
                                        <p:tgtEl>
                                          <p:spTgt spid="5"/>
                                        </p:tgtEl>
                                        <p:attrNameLst>
                                          <p:attrName>style.visibility</p:attrName>
                                        </p:attrNameLst>
                                      </p:cBhvr>
                                      <p:to>
                                        <p:strVal val="hidden"/>
                                      </p:to>
                                    </p:set>
                                  </p:childTnLst>
                                </p:cTn>
                              </p:par>
                              <p:par>
                                <p:cTn id="143" presetID="10" presetClass="entr" presetSubtype="0" fill="hold" grpId="0" nodeType="withEffect">
                                  <p:stCondLst>
                                    <p:cond delay="0"/>
                                  </p:stCondLst>
                                  <p:childTnLst>
                                    <p:set>
                                      <p:cBhvr>
                                        <p:cTn id="144" dur="1" fill="hold">
                                          <p:stCondLst>
                                            <p:cond delay="0"/>
                                          </p:stCondLst>
                                        </p:cTn>
                                        <p:tgtEl>
                                          <p:spTgt spid="40"/>
                                        </p:tgtEl>
                                        <p:attrNameLst>
                                          <p:attrName>style.visibility</p:attrName>
                                        </p:attrNameLst>
                                      </p:cBhvr>
                                      <p:to>
                                        <p:strVal val="visible"/>
                                      </p:to>
                                    </p:set>
                                    <p:animEffect transition="in" filter="fade">
                                      <p:cBhvr>
                                        <p:cTn id="145" dur="500"/>
                                        <p:tgtEl>
                                          <p:spTgt spid="40"/>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fade">
                                      <p:cBhvr>
                                        <p:cTn id="1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7" grpId="0"/>
      <p:bldP spid="38" grpId="0"/>
      <p:bldP spid="39" grpId="0"/>
      <p:bldP spid="4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portCar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4713" y="1503662"/>
            <a:ext cx="1018178" cy="2063874"/>
          </a:xfrm>
          <a:prstGeom prst="rect">
            <a:avLst/>
          </a:prstGeom>
        </p:spPr>
      </p:pic>
      <p:sp>
        <p:nvSpPr>
          <p:cNvPr id="9" name="TextBox 8"/>
          <p:cNvSpPr txBox="1"/>
          <p:nvPr/>
        </p:nvSpPr>
        <p:spPr>
          <a:xfrm>
            <a:off x="424168" y="517437"/>
            <a:ext cx="7884996" cy="830997"/>
          </a:xfrm>
          <a:prstGeom prst="rect">
            <a:avLst/>
          </a:prstGeom>
          <a:noFill/>
        </p:spPr>
        <p:txBody>
          <a:bodyPr wrap="square" rtlCol="0">
            <a:spAutoFit/>
          </a:bodyPr>
          <a:lstStyle/>
          <a:p>
            <a:r>
              <a:rPr lang="en-US" sz="2400" dirty="0" smtClean="0">
                <a:solidFill>
                  <a:srgbClr val="12919C"/>
                </a:solidFill>
                <a:ea typeface="ＭＳ Ｐゴシック" charset="0"/>
                <a:cs typeface="Helvetica" charset="0"/>
              </a:rPr>
              <a:t>Embryo Grading. </a:t>
            </a:r>
            <a:r>
              <a:rPr lang="en-US" sz="2400" dirty="0" err="1" smtClean="0">
                <a:solidFill>
                  <a:srgbClr val="12919C"/>
                </a:solidFill>
                <a:ea typeface="ＭＳ Ｐゴシック" charset="0"/>
                <a:cs typeface="Helvetica" charset="0"/>
              </a:rPr>
              <a:t>Blastomeres</a:t>
            </a:r>
            <a:r>
              <a:rPr lang="en-US" sz="2400" dirty="0" smtClean="0">
                <a:solidFill>
                  <a:srgbClr val="12919C"/>
                </a:solidFill>
                <a:ea typeface="ＭＳ Ｐゴシック" charset="0"/>
                <a:cs typeface="Helvetica" charset="0"/>
              </a:rPr>
              <a:t> or Blastocysts</a:t>
            </a:r>
            <a:r>
              <a:rPr lang="en-US" sz="2400" dirty="0">
                <a:solidFill>
                  <a:schemeClr val="accent5">
                    <a:lumMod val="75000"/>
                  </a:schemeClr>
                </a:solidFill>
              </a:rPr>
              <a:t>	</a:t>
            </a:r>
            <a:r>
              <a:rPr lang="en-US" sz="2400" dirty="0" smtClean="0">
                <a:solidFill>
                  <a:schemeClr val="accent5">
                    <a:lumMod val="75000"/>
                  </a:schemeClr>
                </a:solidFill>
              </a:rPr>
              <a:t>							 			 	</a:t>
            </a:r>
            <a:r>
              <a:rPr lang="en-US" sz="2400" i="1" dirty="0" smtClean="0">
                <a:solidFill>
                  <a:srgbClr val="12919C"/>
                </a:solidFill>
                <a:ea typeface="ＭＳ Ｐゴシック" charset="0"/>
                <a:cs typeface="Helvetica" charset="0"/>
              </a:rPr>
              <a:t>  In Vitro</a:t>
            </a:r>
            <a:endParaRPr lang="en-US" sz="2400" i="1" dirty="0">
              <a:solidFill>
                <a:schemeClr val="accent5">
                  <a:lumMod val="75000"/>
                </a:schemeClr>
              </a:solidFill>
            </a:endParaRPr>
          </a:p>
        </p:txBody>
      </p:sp>
      <p:pic>
        <p:nvPicPr>
          <p:cNvPr id="10" name="Picture 9" descr="Wings_Embryoscope.jpg"/>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tretch>
            <a:fillRect/>
          </a:stretch>
        </p:blipFill>
        <p:spPr>
          <a:xfrm>
            <a:off x="891407" y="4340352"/>
            <a:ext cx="2435352" cy="1825752"/>
          </a:xfrm>
          <a:prstGeom prst="rect">
            <a:avLst/>
          </a:prstGeom>
        </p:spPr>
      </p:pic>
      <p:pic>
        <p:nvPicPr>
          <p:cNvPr id="2" name="Picture 1" descr="Squarebaloon.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54027" y="2387100"/>
            <a:ext cx="3680800" cy="2607110"/>
          </a:xfrm>
          <a:prstGeom prst="rect">
            <a:avLst/>
          </a:prstGeom>
        </p:spPr>
      </p:pic>
      <p:pic>
        <p:nvPicPr>
          <p:cNvPr id="11" name="Picture 10" descr="embryoscope_timelapse-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5714" y="2535599"/>
            <a:ext cx="1510664" cy="1491898"/>
          </a:xfrm>
          <a:prstGeom prst="rect">
            <a:avLst/>
          </a:prstGeom>
        </p:spPr>
      </p:pic>
      <p:sp>
        <p:nvSpPr>
          <p:cNvPr id="3" name="TextBox 2"/>
          <p:cNvSpPr txBox="1"/>
          <p:nvPr/>
        </p:nvSpPr>
        <p:spPr>
          <a:xfrm>
            <a:off x="3314970" y="5455412"/>
            <a:ext cx="5542815" cy="1107996"/>
          </a:xfrm>
          <a:prstGeom prst="rect">
            <a:avLst/>
          </a:prstGeom>
          <a:noFill/>
        </p:spPr>
        <p:txBody>
          <a:bodyPr wrap="square" rtlCol="0">
            <a:spAutoFit/>
          </a:bodyPr>
          <a:lstStyle/>
          <a:p>
            <a:r>
              <a:rPr lang="en-US" dirty="0" err="1" smtClean="0">
                <a:solidFill>
                  <a:schemeClr val="tx1">
                    <a:lumMod val="75000"/>
                    <a:lumOff val="25000"/>
                  </a:schemeClr>
                </a:solidFill>
              </a:rPr>
              <a:t>Embryoscope</a:t>
            </a:r>
            <a:r>
              <a:rPr lang="en-US" dirty="0" smtClean="0">
                <a:solidFill>
                  <a:schemeClr val="tx1">
                    <a:lumMod val="75000"/>
                    <a:lumOff val="25000"/>
                  </a:schemeClr>
                </a:solidFill>
              </a:rPr>
              <a:t> Monitors Embryonic Development</a:t>
            </a:r>
          </a:p>
          <a:p>
            <a:pPr marL="742950" lvl="1" indent="-285750">
              <a:buFont typeface="Arial"/>
              <a:buChar char="•"/>
            </a:pPr>
            <a:r>
              <a:rPr lang="en-US" sz="1600" dirty="0" smtClean="0">
                <a:solidFill>
                  <a:schemeClr val="tx1">
                    <a:lumMod val="75000"/>
                    <a:lumOff val="25000"/>
                  </a:schemeClr>
                </a:solidFill>
              </a:rPr>
              <a:t># of cells (0-8 for </a:t>
            </a:r>
            <a:r>
              <a:rPr lang="en-US" sz="1600" dirty="0" err="1" smtClean="0">
                <a:solidFill>
                  <a:schemeClr val="tx1">
                    <a:lumMod val="75000"/>
                    <a:lumOff val="25000"/>
                  </a:schemeClr>
                </a:solidFill>
              </a:rPr>
              <a:t>blastomere</a:t>
            </a:r>
            <a:r>
              <a:rPr lang="en-US" sz="1600" dirty="0" smtClean="0">
                <a:solidFill>
                  <a:schemeClr val="tx1">
                    <a:lumMod val="75000"/>
                    <a:lumOff val="25000"/>
                  </a:schemeClr>
                </a:solidFill>
              </a:rPr>
              <a:t>)</a:t>
            </a:r>
          </a:p>
          <a:p>
            <a:pPr marL="742950" lvl="1" indent="-285750">
              <a:buFont typeface="Arial"/>
              <a:buChar char="•"/>
            </a:pPr>
            <a:r>
              <a:rPr lang="en-US" sz="1600" dirty="0" smtClean="0">
                <a:solidFill>
                  <a:schemeClr val="tx1">
                    <a:lumMod val="75000"/>
                    <a:lumOff val="25000"/>
                  </a:schemeClr>
                </a:solidFill>
              </a:rPr>
              <a:t>Symmetry of embryonic and </a:t>
            </a:r>
            <a:r>
              <a:rPr lang="en-US" sz="1600" dirty="0" err="1" smtClean="0">
                <a:solidFill>
                  <a:schemeClr val="tx1">
                    <a:lumMod val="75000"/>
                    <a:lumOff val="25000"/>
                  </a:schemeClr>
                </a:solidFill>
              </a:rPr>
              <a:t>trophoblast</a:t>
            </a:r>
            <a:r>
              <a:rPr lang="en-US" sz="1600" dirty="0" smtClean="0">
                <a:solidFill>
                  <a:schemeClr val="tx1">
                    <a:lumMod val="75000"/>
                    <a:lumOff val="25000"/>
                  </a:schemeClr>
                </a:solidFill>
              </a:rPr>
              <a:t> cells (A-C)</a:t>
            </a:r>
          </a:p>
          <a:p>
            <a:pPr marL="742950" lvl="1" indent="-285750">
              <a:buFont typeface="Arial"/>
              <a:buChar char="•"/>
            </a:pPr>
            <a:r>
              <a:rPr lang="en-US" sz="1600" dirty="0" smtClean="0">
                <a:solidFill>
                  <a:schemeClr val="tx1">
                    <a:lumMod val="75000"/>
                    <a:lumOff val="25000"/>
                  </a:schemeClr>
                </a:solidFill>
              </a:rPr>
              <a:t>Timing of cell divisions</a:t>
            </a:r>
            <a:endParaRPr lang="en-US" sz="1600" dirty="0">
              <a:solidFill>
                <a:schemeClr val="tx1">
                  <a:lumMod val="75000"/>
                  <a:lumOff val="25000"/>
                </a:schemeClr>
              </a:solidFill>
            </a:endParaRPr>
          </a:p>
        </p:txBody>
      </p:sp>
      <p:pic>
        <p:nvPicPr>
          <p:cNvPr id="8" name="Picture 7" descr="Video_icon1.png">
            <a:hlinkClick r:id="rId8"/>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90290" y="2717040"/>
            <a:ext cx="493643" cy="369332"/>
          </a:xfrm>
          <a:prstGeom prst="rect">
            <a:avLst/>
          </a:prstGeom>
        </p:spPr>
      </p:pic>
      <p:sp>
        <p:nvSpPr>
          <p:cNvPr id="5" name="Rectangle 4"/>
          <p:cNvSpPr/>
          <p:nvPr/>
        </p:nvSpPr>
        <p:spPr>
          <a:xfrm>
            <a:off x="7138294" y="2689749"/>
            <a:ext cx="1583411" cy="369332"/>
          </a:xfrm>
          <a:prstGeom prst="rect">
            <a:avLst/>
          </a:prstGeom>
        </p:spPr>
        <p:txBody>
          <a:bodyPr wrap="none">
            <a:spAutoFit/>
          </a:bodyPr>
          <a:lstStyle/>
          <a:p>
            <a:r>
              <a:rPr lang="en-US" dirty="0" smtClean="0">
                <a:solidFill>
                  <a:srgbClr val="404040"/>
                </a:solidFill>
              </a:rPr>
              <a:t>IVI innovation</a:t>
            </a:r>
            <a:endParaRPr lang="en-US" dirty="0">
              <a:solidFill>
                <a:srgbClr val="404040"/>
              </a:solidFill>
            </a:endParaRPr>
          </a:p>
        </p:txBody>
      </p:sp>
      <p:pic>
        <p:nvPicPr>
          <p:cNvPr id="12" name="Picture 11" descr="Video_icon1.png">
            <a:hlinkClick r:id="rId8"/>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90290" y="3261544"/>
            <a:ext cx="493643" cy="369332"/>
          </a:xfrm>
          <a:prstGeom prst="rect">
            <a:avLst/>
          </a:prstGeom>
        </p:spPr>
      </p:pic>
      <p:sp>
        <p:nvSpPr>
          <p:cNvPr id="13" name="Rectangle 12"/>
          <p:cNvSpPr/>
          <p:nvPr/>
        </p:nvSpPr>
        <p:spPr>
          <a:xfrm>
            <a:off x="7138294" y="3261543"/>
            <a:ext cx="899117" cy="369332"/>
          </a:xfrm>
          <a:prstGeom prst="rect">
            <a:avLst/>
          </a:prstGeom>
        </p:spPr>
        <p:txBody>
          <a:bodyPr wrap="none">
            <a:spAutoFit/>
          </a:bodyPr>
          <a:lstStyle/>
          <a:p>
            <a:r>
              <a:rPr lang="en-US" dirty="0" err="1" smtClean="0">
                <a:solidFill>
                  <a:srgbClr val="404040"/>
                </a:solidFill>
              </a:rPr>
              <a:t>Vitalab</a:t>
            </a:r>
            <a:endParaRPr lang="en-US" dirty="0">
              <a:solidFill>
                <a:srgbClr val="404040"/>
              </a:solidFill>
            </a:endParaRPr>
          </a:p>
        </p:txBody>
      </p:sp>
    </p:spTree>
    <p:extLst>
      <p:ext uri="{BB962C8B-B14F-4D97-AF65-F5344CB8AC3E}">
        <p14:creationId xmlns:p14="http://schemas.microsoft.com/office/powerpoint/2010/main" val="15624769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6390304" y="2916970"/>
            <a:ext cx="638524" cy="504567"/>
          </a:xfrm>
          <a:prstGeom prst="rect">
            <a:avLst/>
          </a:prstGeom>
        </p:spPr>
      </p:pic>
      <p:pic>
        <p:nvPicPr>
          <p:cNvPr id="8" name="Picture 7" descr="DoubleFetu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0344" y="970266"/>
            <a:ext cx="952434" cy="1022986"/>
          </a:xfrm>
          <a:prstGeom prst="rect">
            <a:avLst/>
          </a:prstGeom>
        </p:spPr>
      </p:pic>
      <p:pic>
        <p:nvPicPr>
          <p:cNvPr id="9" name="Picture 8"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0184" y="1529510"/>
            <a:ext cx="217548" cy="227217"/>
          </a:xfrm>
          <a:prstGeom prst="rect">
            <a:avLst/>
          </a:prstGeom>
        </p:spPr>
      </p:pic>
      <p:pic>
        <p:nvPicPr>
          <p:cNvPr id="10" name="Picture 9"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0421" y="3062634"/>
            <a:ext cx="217548" cy="227217"/>
          </a:xfrm>
          <a:prstGeom prst="rect">
            <a:avLst/>
          </a:prstGeom>
        </p:spPr>
      </p:pic>
      <p:pic>
        <p:nvPicPr>
          <p:cNvPr id="11" name="Picture 10"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0184" y="4965799"/>
            <a:ext cx="217548" cy="227217"/>
          </a:xfrm>
          <a:prstGeom prst="rect">
            <a:avLst/>
          </a:prstGeom>
        </p:spPr>
      </p:pic>
      <p:sp>
        <p:nvSpPr>
          <p:cNvPr id="12" name="TextBox 11"/>
          <p:cNvSpPr txBox="1"/>
          <p:nvPr/>
        </p:nvSpPr>
        <p:spPr>
          <a:xfrm>
            <a:off x="4100549" y="1756727"/>
            <a:ext cx="1052805" cy="523220"/>
          </a:xfrm>
          <a:prstGeom prst="rect">
            <a:avLst/>
          </a:prstGeom>
          <a:noFill/>
        </p:spPr>
        <p:txBody>
          <a:bodyPr wrap="none" rtlCol="0">
            <a:spAutoFit/>
          </a:bodyPr>
          <a:lstStyle/>
          <a:p>
            <a:r>
              <a:rPr lang="en-US" sz="1400" dirty="0" smtClean="0">
                <a:solidFill>
                  <a:schemeClr val="tx1">
                    <a:lumMod val="50000"/>
                    <a:lumOff val="50000"/>
                  </a:schemeClr>
                </a:solidFill>
              </a:rPr>
              <a:t>transferred</a:t>
            </a:r>
          </a:p>
          <a:p>
            <a:r>
              <a:rPr lang="en-US" sz="1400" dirty="0" smtClean="0">
                <a:solidFill>
                  <a:schemeClr val="tx1">
                    <a:lumMod val="50000"/>
                    <a:lumOff val="50000"/>
                  </a:schemeClr>
                </a:solidFill>
              </a:rPr>
              <a:t>to uterus</a:t>
            </a:r>
            <a:endParaRPr lang="en-US" sz="1400" dirty="0">
              <a:solidFill>
                <a:schemeClr val="tx1">
                  <a:lumMod val="50000"/>
                  <a:lumOff val="50000"/>
                </a:schemeClr>
              </a:solidFill>
            </a:endParaRPr>
          </a:p>
        </p:txBody>
      </p:sp>
      <p:sp>
        <p:nvSpPr>
          <p:cNvPr id="13" name="TextBox 12"/>
          <p:cNvSpPr txBox="1"/>
          <p:nvPr/>
        </p:nvSpPr>
        <p:spPr>
          <a:xfrm>
            <a:off x="4120468" y="3294058"/>
            <a:ext cx="823387" cy="523220"/>
          </a:xfrm>
          <a:prstGeom prst="rect">
            <a:avLst/>
          </a:prstGeom>
        </p:spPr>
        <p:txBody>
          <a:bodyPr wrap="none" rtlCol="0">
            <a:spAutoFit/>
          </a:bodyPr>
          <a:lstStyle/>
          <a:p>
            <a:r>
              <a:rPr lang="en-US" sz="1400" dirty="0" smtClean="0">
                <a:solidFill>
                  <a:srgbClr val="7F7F7F"/>
                </a:solidFill>
              </a:rPr>
              <a:t>ICM </a:t>
            </a:r>
          </a:p>
          <a:p>
            <a:r>
              <a:rPr lang="en-US" sz="1400" dirty="0" smtClean="0">
                <a:solidFill>
                  <a:srgbClr val="7F7F7F"/>
                </a:solidFill>
              </a:rPr>
              <a:t>cultured</a:t>
            </a:r>
            <a:endParaRPr lang="en-US" sz="1400" dirty="0">
              <a:solidFill>
                <a:srgbClr val="7F7F7F"/>
              </a:solidFill>
            </a:endParaRPr>
          </a:p>
        </p:txBody>
      </p:sp>
      <p:sp>
        <p:nvSpPr>
          <p:cNvPr id="14" name="TextBox 13"/>
          <p:cNvSpPr txBox="1"/>
          <p:nvPr/>
        </p:nvSpPr>
        <p:spPr>
          <a:xfrm>
            <a:off x="4111041" y="5215579"/>
            <a:ext cx="823387" cy="523220"/>
          </a:xfrm>
          <a:prstGeom prst="rect">
            <a:avLst/>
          </a:prstGeom>
        </p:spPr>
        <p:txBody>
          <a:bodyPr wrap="none" rtlCol="0">
            <a:spAutoFit/>
          </a:bodyPr>
          <a:lstStyle/>
          <a:p>
            <a:r>
              <a:rPr lang="en-US" sz="1400" dirty="0" smtClean="0">
                <a:solidFill>
                  <a:srgbClr val="7F7F7F"/>
                </a:solidFill>
              </a:rPr>
              <a:t>ICM </a:t>
            </a:r>
          </a:p>
          <a:p>
            <a:r>
              <a:rPr lang="en-US" sz="1400" dirty="0" smtClean="0">
                <a:solidFill>
                  <a:srgbClr val="7F7F7F"/>
                </a:solidFill>
              </a:rPr>
              <a:t>cultured</a:t>
            </a:r>
            <a:endParaRPr lang="en-US" sz="1400" dirty="0">
              <a:solidFill>
                <a:srgbClr val="7F7F7F"/>
              </a:solidFill>
            </a:endParaRPr>
          </a:p>
        </p:txBody>
      </p:sp>
      <p:sp>
        <p:nvSpPr>
          <p:cNvPr id="15" name="TextBox 14"/>
          <p:cNvSpPr txBox="1"/>
          <p:nvPr/>
        </p:nvSpPr>
        <p:spPr>
          <a:xfrm>
            <a:off x="6198763" y="1982074"/>
            <a:ext cx="1660129" cy="523220"/>
          </a:xfrm>
          <a:prstGeom prst="rect">
            <a:avLst/>
          </a:prstGeom>
          <a:noFill/>
        </p:spPr>
        <p:txBody>
          <a:bodyPr wrap="square" rtlCol="0">
            <a:spAutoFit/>
          </a:bodyPr>
          <a:lstStyle/>
          <a:p>
            <a:pPr algn="ctr"/>
            <a:r>
              <a:rPr lang="en-US" sz="1400" dirty="0">
                <a:solidFill>
                  <a:schemeClr val="tx1">
                    <a:lumMod val="50000"/>
                    <a:lumOff val="50000"/>
                  </a:schemeClr>
                </a:solidFill>
              </a:rPr>
              <a:t>baby (ASC)</a:t>
            </a:r>
          </a:p>
          <a:p>
            <a:pPr algn="ctr"/>
            <a:r>
              <a:rPr lang="en-US" sz="1400" dirty="0">
                <a:solidFill>
                  <a:schemeClr val="tx1">
                    <a:lumMod val="50000"/>
                    <a:lumOff val="50000"/>
                  </a:schemeClr>
                </a:solidFill>
              </a:rPr>
              <a:t>for pregnancy</a:t>
            </a:r>
          </a:p>
        </p:txBody>
      </p:sp>
      <p:sp>
        <p:nvSpPr>
          <p:cNvPr id="16" name="TextBox 15"/>
          <p:cNvSpPr txBox="1"/>
          <p:nvPr/>
        </p:nvSpPr>
        <p:spPr>
          <a:xfrm>
            <a:off x="6289651" y="3490431"/>
            <a:ext cx="1660129" cy="523220"/>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for cell therapies</a:t>
            </a:r>
          </a:p>
        </p:txBody>
      </p:sp>
      <p:pic>
        <p:nvPicPr>
          <p:cNvPr id="17" name="Picture 16"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05208" y="2916970"/>
            <a:ext cx="638524" cy="504567"/>
          </a:xfrm>
          <a:prstGeom prst="rect">
            <a:avLst/>
          </a:prstGeom>
        </p:spPr>
      </p:pic>
      <p:pic>
        <p:nvPicPr>
          <p:cNvPr id="18" name="Picture 17"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6390304" y="4608139"/>
            <a:ext cx="638524" cy="504567"/>
          </a:xfrm>
          <a:prstGeom prst="rect">
            <a:avLst/>
          </a:prstGeom>
        </p:spPr>
      </p:pic>
      <p:pic>
        <p:nvPicPr>
          <p:cNvPr id="19" name="Picture 18" descr="DoubleDish.png"/>
          <p:cNvPicPr>
            <a:picLocks noChangeAspect="1"/>
          </p:cNvPicPr>
          <p:nvPr/>
        </p:nvPicPr>
        <p:blipFill rotWithShape="1">
          <a:blip r:embed="rId3">
            <a:extLst>
              <a:ext uri="{28A0092B-C50C-407E-A947-70E740481C1C}">
                <a14:useLocalDpi xmlns:a14="http://schemas.microsoft.com/office/drawing/2010/main" val="0"/>
              </a:ext>
            </a:extLst>
          </a:blip>
          <a:srcRect t="50265"/>
          <a:stretch/>
        </p:blipFill>
        <p:spPr>
          <a:xfrm>
            <a:off x="7105208" y="4608139"/>
            <a:ext cx="638524" cy="504567"/>
          </a:xfrm>
          <a:prstGeom prst="rect">
            <a:avLst/>
          </a:prstGeom>
        </p:spPr>
      </p:pic>
      <p:pic>
        <p:nvPicPr>
          <p:cNvPr id="2" name="Picture 1" descr="6BB.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91578" y="2821171"/>
            <a:ext cx="408432" cy="829056"/>
          </a:xfrm>
          <a:prstGeom prst="rect">
            <a:avLst/>
          </a:prstGeom>
        </p:spPr>
      </p:pic>
      <p:pic>
        <p:nvPicPr>
          <p:cNvPr id="3" name="Picture 2" descr="8AA.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07387" y="1227601"/>
            <a:ext cx="411480" cy="832104"/>
          </a:xfrm>
          <a:prstGeom prst="rect">
            <a:avLst/>
          </a:prstGeom>
        </p:spPr>
      </p:pic>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9278" y="4601032"/>
            <a:ext cx="406935" cy="829056"/>
          </a:xfrm>
          <a:prstGeom prst="rect">
            <a:avLst/>
          </a:prstGeom>
        </p:spPr>
      </p:pic>
      <p:pic>
        <p:nvPicPr>
          <p:cNvPr id="22" name="Picture 21" descr="Blastocysts_B.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13078" y="2678490"/>
            <a:ext cx="537524" cy="1177276"/>
          </a:xfrm>
          <a:prstGeom prst="rect">
            <a:avLst/>
          </a:prstGeom>
        </p:spPr>
      </p:pic>
      <p:pic>
        <p:nvPicPr>
          <p:cNvPr id="23" name="Picture 22" descr="BlastocystsC.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75846" y="4347563"/>
            <a:ext cx="738404" cy="1335994"/>
          </a:xfrm>
          <a:prstGeom prst="rect">
            <a:avLst/>
          </a:prstGeom>
        </p:spPr>
      </p:pic>
      <p:pic>
        <p:nvPicPr>
          <p:cNvPr id="24" name="Picture 23" descr="Blastocysts.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16126" y="1125268"/>
            <a:ext cx="472440" cy="1085088"/>
          </a:xfrm>
          <a:prstGeom prst="rect">
            <a:avLst/>
          </a:prstGeom>
        </p:spPr>
      </p:pic>
      <p:sp>
        <p:nvSpPr>
          <p:cNvPr id="25" name="TextBox 24"/>
          <p:cNvSpPr txBox="1"/>
          <p:nvPr/>
        </p:nvSpPr>
        <p:spPr>
          <a:xfrm>
            <a:off x="6211768" y="5267995"/>
            <a:ext cx="1660129" cy="738664"/>
          </a:xfrm>
          <a:prstGeom prst="rect">
            <a:avLst/>
          </a:prstGeom>
          <a:noFill/>
        </p:spPr>
        <p:txBody>
          <a:bodyPr wrap="square" rtlCol="0">
            <a:spAutoFit/>
          </a:bodyPr>
          <a:lstStyle/>
          <a:p>
            <a:pPr algn="ctr"/>
            <a:r>
              <a:rPr lang="en-US" sz="1400" dirty="0" err="1">
                <a:solidFill>
                  <a:schemeClr val="tx1">
                    <a:lumMod val="50000"/>
                    <a:lumOff val="50000"/>
                  </a:schemeClr>
                </a:solidFill>
              </a:rPr>
              <a:t>hESC</a:t>
            </a:r>
            <a:r>
              <a:rPr lang="en-US" sz="1400" dirty="0">
                <a:solidFill>
                  <a:schemeClr val="tx1">
                    <a:lumMod val="50000"/>
                    <a:lumOff val="50000"/>
                  </a:schemeClr>
                </a:solidFill>
              </a:rPr>
              <a:t> </a:t>
            </a:r>
            <a:r>
              <a:rPr lang="en-US" sz="1400" dirty="0" smtClean="0">
                <a:solidFill>
                  <a:schemeClr val="tx1">
                    <a:lumMod val="50000"/>
                    <a:lumOff val="50000"/>
                  </a:schemeClr>
                </a:solidFill>
              </a:rPr>
              <a:t>line</a:t>
            </a:r>
            <a:endParaRPr lang="en-US" sz="1400" dirty="0">
              <a:solidFill>
                <a:schemeClr val="tx1">
                  <a:lumMod val="50000"/>
                  <a:lumOff val="50000"/>
                </a:schemeClr>
              </a:solidFill>
            </a:endParaRPr>
          </a:p>
          <a:p>
            <a:pPr algn="ctr"/>
            <a:r>
              <a:rPr lang="en-US" sz="1400" dirty="0">
                <a:solidFill>
                  <a:schemeClr val="tx1">
                    <a:lumMod val="50000"/>
                    <a:lumOff val="50000"/>
                  </a:schemeClr>
                </a:solidFill>
              </a:rPr>
              <a:t>for </a:t>
            </a:r>
            <a:r>
              <a:rPr lang="en-US" sz="1400" dirty="0" smtClean="0">
                <a:solidFill>
                  <a:schemeClr val="tx1">
                    <a:lumMod val="50000"/>
                    <a:lumOff val="50000"/>
                  </a:schemeClr>
                </a:solidFill>
              </a:rPr>
              <a:t>drug and toxin screening</a:t>
            </a:r>
            <a:endParaRPr lang="en-US" sz="1400" dirty="0">
              <a:solidFill>
                <a:schemeClr val="tx1">
                  <a:lumMod val="50000"/>
                  <a:lumOff val="50000"/>
                </a:schemeClr>
              </a:solidFill>
            </a:endParaRPr>
          </a:p>
        </p:txBody>
      </p:sp>
      <p:pic>
        <p:nvPicPr>
          <p:cNvPr id="28" name="Picture 27" descr="Credits2.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4299" y="6404895"/>
            <a:ext cx="8922849" cy="367953"/>
          </a:xfrm>
          <a:prstGeom prst="rect">
            <a:avLst/>
          </a:prstGeom>
        </p:spPr>
      </p:pic>
      <p:sp>
        <p:nvSpPr>
          <p:cNvPr id="27" name="TextBox 26"/>
          <p:cNvSpPr txBox="1"/>
          <p:nvPr/>
        </p:nvSpPr>
        <p:spPr>
          <a:xfrm>
            <a:off x="4108946" y="983610"/>
            <a:ext cx="1072705" cy="523220"/>
          </a:xfrm>
          <a:prstGeom prst="rect">
            <a:avLst/>
          </a:prstGeom>
          <a:noFill/>
        </p:spPr>
        <p:txBody>
          <a:bodyPr wrap="none" rtlCol="0">
            <a:spAutoFit/>
          </a:bodyPr>
          <a:lstStyle/>
          <a:p>
            <a:r>
              <a:rPr lang="en-US" sz="1400" dirty="0" smtClean="0">
                <a:solidFill>
                  <a:schemeClr val="tx1">
                    <a:lumMod val="50000"/>
                    <a:lumOff val="50000"/>
                  </a:schemeClr>
                </a:solidFill>
              </a:rPr>
              <a:t>1- 2</a:t>
            </a:r>
          </a:p>
          <a:p>
            <a:r>
              <a:rPr lang="en-US" sz="1400" dirty="0" smtClean="0">
                <a:solidFill>
                  <a:schemeClr val="tx1">
                    <a:lumMod val="50000"/>
                    <a:lumOff val="50000"/>
                  </a:schemeClr>
                </a:solidFill>
              </a:rPr>
              <a:t>blastocysts</a:t>
            </a:r>
            <a:endParaRPr lang="en-US" sz="1400" dirty="0">
              <a:solidFill>
                <a:schemeClr val="tx1">
                  <a:lumMod val="50000"/>
                  <a:lumOff val="50000"/>
                </a:schemeClr>
              </a:solidFill>
            </a:endParaRPr>
          </a:p>
        </p:txBody>
      </p:sp>
      <p:sp>
        <p:nvSpPr>
          <p:cNvPr id="29" name="TextBox 28"/>
          <p:cNvSpPr txBox="1"/>
          <p:nvPr/>
        </p:nvSpPr>
        <p:spPr>
          <a:xfrm>
            <a:off x="4108709" y="2558225"/>
            <a:ext cx="1072705" cy="523220"/>
          </a:xfrm>
          <a:prstGeom prst="rect">
            <a:avLst/>
          </a:prstGeom>
        </p:spPr>
        <p:txBody>
          <a:bodyPr wrap="none" rtlCol="0">
            <a:spAutoFit/>
          </a:bodyPr>
          <a:lstStyle/>
          <a:p>
            <a:r>
              <a:rPr lang="en-US" sz="1400" dirty="0" smtClean="0">
                <a:solidFill>
                  <a:srgbClr val="7F7F7F"/>
                </a:solidFill>
              </a:rPr>
              <a:t>extra </a:t>
            </a:r>
          </a:p>
          <a:p>
            <a:r>
              <a:rPr lang="en-US" sz="1400" dirty="0" smtClean="0">
                <a:solidFill>
                  <a:srgbClr val="7F7F7F"/>
                </a:solidFill>
              </a:rPr>
              <a:t>blastocysts</a:t>
            </a:r>
            <a:endParaRPr lang="en-US" sz="1400" dirty="0">
              <a:solidFill>
                <a:srgbClr val="7F7F7F"/>
              </a:solidFill>
            </a:endParaRPr>
          </a:p>
        </p:txBody>
      </p:sp>
      <p:sp>
        <p:nvSpPr>
          <p:cNvPr id="30" name="TextBox 29"/>
          <p:cNvSpPr txBox="1"/>
          <p:nvPr/>
        </p:nvSpPr>
        <p:spPr>
          <a:xfrm>
            <a:off x="4096950" y="4209743"/>
            <a:ext cx="1072705" cy="738664"/>
          </a:xfrm>
          <a:prstGeom prst="rect">
            <a:avLst/>
          </a:prstGeom>
        </p:spPr>
        <p:txBody>
          <a:bodyPr wrap="none" rtlCol="0">
            <a:spAutoFit/>
          </a:bodyPr>
          <a:lstStyle/>
          <a:p>
            <a:r>
              <a:rPr lang="en-US" sz="1400" dirty="0" smtClean="0">
                <a:solidFill>
                  <a:srgbClr val="7F7F7F"/>
                </a:solidFill>
              </a:rPr>
              <a:t>“dead” </a:t>
            </a:r>
          </a:p>
          <a:p>
            <a:r>
              <a:rPr lang="en-US" sz="1400" dirty="0" smtClean="0">
                <a:solidFill>
                  <a:srgbClr val="7F7F7F"/>
                </a:solidFill>
              </a:rPr>
              <a:t>blastocysts </a:t>
            </a:r>
          </a:p>
          <a:p>
            <a:r>
              <a:rPr lang="en-US" sz="1400" dirty="0" smtClean="0">
                <a:solidFill>
                  <a:srgbClr val="7F7F7F"/>
                </a:solidFill>
              </a:rPr>
              <a:t>simulated</a:t>
            </a:r>
            <a:endParaRPr lang="en-US" sz="1400" dirty="0">
              <a:solidFill>
                <a:srgbClr val="7F7F7F"/>
              </a:solidFill>
            </a:endParaRPr>
          </a:p>
        </p:txBody>
      </p:sp>
      <p:sp>
        <p:nvSpPr>
          <p:cNvPr id="31" name="TextBox 30"/>
          <p:cNvSpPr txBox="1"/>
          <p:nvPr/>
        </p:nvSpPr>
        <p:spPr>
          <a:xfrm>
            <a:off x="420345" y="149613"/>
            <a:ext cx="5969960" cy="461665"/>
          </a:xfrm>
          <a:prstGeom prst="rect">
            <a:avLst/>
          </a:prstGeom>
          <a:noFill/>
        </p:spPr>
        <p:txBody>
          <a:bodyPr wrap="square" rtlCol="0">
            <a:spAutoFit/>
          </a:bodyPr>
          <a:lstStyle/>
          <a:p>
            <a:r>
              <a:rPr lang="en-US" sz="2400" dirty="0" smtClean="0">
                <a:solidFill>
                  <a:srgbClr val="12919C"/>
                </a:solidFill>
              </a:rPr>
              <a:t>Embryo. IVF. </a:t>
            </a:r>
            <a:r>
              <a:rPr lang="en-US" sz="2400" dirty="0" err="1" smtClean="0">
                <a:solidFill>
                  <a:srgbClr val="12919C"/>
                </a:solidFill>
              </a:rPr>
              <a:t>Extranumerary</a:t>
            </a:r>
            <a:r>
              <a:rPr lang="en-US" sz="2400" dirty="0" smtClean="0">
                <a:solidFill>
                  <a:srgbClr val="12919C"/>
                </a:solidFill>
              </a:rPr>
              <a:t> Embryos</a:t>
            </a:r>
            <a:endParaRPr lang="en-US" sz="2400" dirty="0">
              <a:solidFill>
                <a:srgbClr val="12919C"/>
              </a:solidFill>
            </a:endParaRPr>
          </a:p>
        </p:txBody>
      </p:sp>
      <p:pic>
        <p:nvPicPr>
          <p:cNvPr id="32" name="Picture 31" descr="Video_icon1.png">
            <a:hlinkClick r:id="rId13"/>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915592" y="5620239"/>
            <a:ext cx="430382" cy="322001"/>
          </a:xfrm>
          <a:prstGeom prst="rect">
            <a:avLst/>
          </a:prstGeom>
        </p:spPr>
      </p:pic>
    </p:spTree>
    <p:extLst>
      <p:ext uri="{BB962C8B-B14F-4D97-AF65-F5344CB8AC3E}">
        <p14:creationId xmlns:p14="http://schemas.microsoft.com/office/powerpoint/2010/main" val="22991564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0" presetClass="entr" presetSubtype="0"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500"/>
                                        <p:tgtEl>
                                          <p:spTgt spid="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par>
                                <p:cTn id="66" presetID="10" presetClass="entr" presetSubtype="0" fill="hold"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par>
                                <p:cTn id="69" presetID="10" presetClass="entr" presetSubtype="0"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par>
                                <p:cTn id="72" presetID="10" presetClass="entr" presetSubtype="0" fill="hold"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500"/>
                                        <p:tgtEl>
                                          <p:spTgt spid="2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25" grpId="0"/>
      <p:bldP spid="27"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nowflakeBab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1318" y="1971558"/>
            <a:ext cx="984273" cy="1631195"/>
          </a:xfrm>
          <a:prstGeom prst="rect">
            <a:avLst/>
          </a:prstGeom>
        </p:spPr>
      </p:pic>
      <p:pic>
        <p:nvPicPr>
          <p:cNvPr id="19" name="Picture 18" descr="Building.png"/>
          <p:cNvPicPr>
            <a:picLocks noChangeAspect="1"/>
          </p:cNvPicPr>
          <p:nvPr/>
        </p:nvPicPr>
        <p:blipFill rotWithShape="1">
          <a:blip r:embed="rId4">
            <a:extLst>
              <a:ext uri="{28A0092B-C50C-407E-A947-70E740481C1C}">
                <a14:useLocalDpi xmlns:a14="http://schemas.microsoft.com/office/drawing/2010/main" val="0"/>
              </a:ext>
            </a:extLst>
          </a:blip>
          <a:srcRect b="12957"/>
          <a:stretch/>
        </p:blipFill>
        <p:spPr>
          <a:xfrm>
            <a:off x="6551527" y="573290"/>
            <a:ext cx="1274064" cy="843675"/>
          </a:xfrm>
          <a:prstGeom prst="rect">
            <a:avLst/>
          </a:prstGeom>
        </p:spPr>
      </p:pic>
      <p:pic>
        <p:nvPicPr>
          <p:cNvPr id="22" name="Picture 21" descr="Frozenvia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59096" y="1535351"/>
            <a:ext cx="545016" cy="1914312"/>
          </a:xfrm>
          <a:prstGeom prst="rect">
            <a:avLst/>
          </a:prstGeom>
        </p:spPr>
      </p:pic>
      <p:pic>
        <p:nvPicPr>
          <p:cNvPr id="23" name="Picture 22" descr="WasteTras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7985" y="4528680"/>
            <a:ext cx="797636" cy="1427122"/>
          </a:xfrm>
          <a:prstGeom prst="rect">
            <a:avLst/>
          </a:prstGeom>
        </p:spPr>
      </p:pic>
      <p:sp>
        <p:nvSpPr>
          <p:cNvPr id="25" name="TextBox 24"/>
          <p:cNvSpPr txBox="1"/>
          <p:nvPr/>
        </p:nvSpPr>
        <p:spPr>
          <a:xfrm>
            <a:off x="4775805" y="3826768"/>
            <a:ext cx="488893" cy="369332"/>
          </a:xfrm>
          <a:prstGeom prst="rect">
            <a:avLst/>
          </a:prstGeom>
          <a:noFill/>
        </p:spPr>
        <p:txBody>
          <a:bodyPr wrap="square" rtlCol="0">
            <a:spAutoFit/>
          </a:bodyPr>
          <a:lstStyle/>
          <a:p>
            <a:r>
              <a:rPr lang="en-US" dirty="0" smtClean="0">
                <a:solidFill>
                  <a:schemeClr val="tx1">
                    <a:lumMod val="65000"/>
                    <a:lumOff val="35000"/>
                  </a:schemeClr>
                </a:solidFill>
              </a:rPr>
              <a:t>or</a:t>
            </a:r>
            <a:endParaRPr lang="en-US" dirty="0">
              <a:solidFill>
                <a:schemeClr val="tx1">
                  <a:lumMod val="65000"/>
                  <a:lumOff val="35000"/>
                </a:schemeClr>
              </a:solidFill>
            </a:endParaRPr>
          </a:p>
        </p:txBody>
      </p:sp>
      <p:pic>
        <p:nvPicPr>
          <p:cNvPr id="26" name="Picture 25" descr="Arrow.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3145" y="2406720"/>
            <a:ext cx="137160" cy="143256"/>
          </a:xfrm>
          <a:prstGeom prst="rect">
            <a:avLst/>
          </a:prstGeom>
        </p:spPr>
      </p:pic>
      <p:sp>
        <p:nvSpPr>
          <p:cNvPr id="28" name="TextBox 27"/>
          <p:cNvSpPr txBox="1"/>
          <p:nvPr/>
        </p:nvSpPr>
        <p:spPr>
          <a:xfrm>
            <a:off x="6377594" y="1416965"/>
            <a:ext cx="1686020" cy="369332"/>
          </a:xfrm>
          <a:prstGeom prst="rect">
            <a:avLst/>
          </a:prstGeom>
          <a:noFill/>
        </p:spPr>
        <p:txBody>
          <a:bodyPr wrap="square" rtlCol="0">
            <a:spAutoFit/>
          </a:bodyPr>
          <a:lstStyle/>
          <a:p>
            <a:r>
              <a:rPr lang="en-US" dirty="0" smtClean="0">
                <a:solidFill>
                  <a:schemeClr val="tx1">
                    <a:lumMod val="65000"/>
                    <a:lumOff val="35000"/>
                  </a:schemeClr>
                </a:solidFill>
              </a:rPr>
              <a:t>Embryo bank</a:t>
            </a:r>
            <a:endParaRPr lang="en-US" dirty="0">
              <a:solidFill>
                <a:schemeClr val="tx1">
                  <a:lumMod val="65000"/>
                  <a:lumOff val="35000"/>
                </a:schemeClr>
              </a:solidFill>
            </a:endParaRPr>
          </a:p>
        </p:txBody>
      </p:sp>
      <p:sp>
        <p:nvSpPr>
          <p:cNvPr id="29" name="TextBox 28"/>
          <p:cNvSpPr txBox="1"/>
          <p:nvPr/>
        </p:nvSpPr>
        <p:spPr>
          <a:xfrm>
            <a:off x="6294048" y="3642102"/>
            <a:ext cx="2029245" cy="369332"/>
          </a:xfrm>
          <a:prstGeom prst="rect">
            <a:avLst/>
          </a:prstGeom>
          <a:noFill/>
        </p:spPr>
        <p:txBody>
          <a:bodyPr wrap="square" rtlCol="0">
            <a:spAutoFit/>
          </a:bodyPr>
          <a:lstStyle/>
          <a:p>
            <a:r>
              <a:rPr lang="en-US" dirty="0" smtClean="0">
                <a:solidFill>
                  <a:schemeClr val="tx1">
                    <a:lumMod val="65000"/>
                    <a:lumOff val="35000"/>
                  </a:schemeClr>
                </a:solidFill>
              </a:rPr>
              <a:t>“Snowflake baby”</a:t>
            </a:r>
            <a:endParaRPr lang="en-US" dirty="0">
              <a:solidFill>
                <a:schemeClr val="tx1">
                  <a:lumMod val="65000"/>
                  <a:lumOff val="35000"/>
                </a:schemeClr>
              </a:solidFill>
            </a:endParaRPr>
          </a:p>
        </p:txBody>
      </p:sp>
      <p:pic>
        <p:nvPicPr>
          <p:cNvPr id="31" name="Picture 30" descr="Blastocysts_B.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13078" y="2861025"/>
            <a:ext cx="537524" cy="1177276"/>
          </a:xfrm>
          <a:prstGeom prst="rect">
            <a:avLst/>
          </a:prstGeom>
        </p:spPr>
      </p:pic>
      <p:pic>
        <p:nvPicPr>
          <p:cNvPr id="32" name="Picture 31" descr="BlastocystsC.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75846" y="4619808"/>
            <a:ext cx="738404" cy="1335994"/>
          </a:xfrm>
          <a:prstGeom prst="rect">
            <a:avLst/>
          </a:prstGeom>
        </p:spPr>
      </p:pic>
      <p:pic>
        <p:nvPicPr>
          <p:cNvPr id="33" name="Picture 32" descr="Blastocysts.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16126" y="1183000"/>
            <a:ext cx="472440" cy="1085088"/>
          </a:xfrm>
          <a:prstGeom prst="rect">
            <a:avLst/>
          </a:prstGeom>
        </p:spPr>
      </p:pic>
      <p:pic>
        <p:nvPicPr>
          <p:cNvPr id="34" name="Picture 33" descr="Arrow.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05251" y="2376838"/>
            <a:ext cx="283514" cy="296114"/>
          </a:xfrm>
          <a:prstGeom prst="rect">
            <a:avLst/>
          </a:prstGeom>
        </p:spPr>
      </p:pic>
      <p:pic>
        <p:nvPicPr>
          <p:cNvPr id="35" name="Picture 34" descr="Arrow.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05251" y="5147783"/>
            <a:ext cx="283514" cy="296114"/>
          </a:xfrm>
          <a:prstGeom prst="rect">
            <a:avLst/>
          </a:prstGeom>
        </p:spPr>
      </p:pic>
      <p:sp>
        <p:nvSpPr>
          <p:cNvPr id="15" name="TextBox 14"/>
          <p:cNvSpPr txBox="1"/>
          <p:nvPr/>
        </p:nvSpPr>
        <p:spPr>
          <a:xfrm>
            <a:off x="239772" y="111625"/>
            <a:ext cx="7884996" cy="461665"/>
          </a:xfrm>
          <a:prstGeom prst="rect">
            <a:avLst/>
          </a:prstGeom>
          <a:noFill/>
        </p:spPr>
        <p:txBody>
          <a:bodyPr wrap="square" rtlCol="0">
            <a:spAutoFit/>
          </a:bodyPr>
          <a:lstStyle/>
          <a:p>
            <a:r>
              <a:rPr lang="en-US" sz="2400" dirty="0" smtClean="0">
                <a:solidFill>
                  <a:srgbClr val="12919C"/>
                </a:solidFill>
              </a:rPr>
              <a:t>Embryo. IVF. Choosing Embryo Destinies </a:t>
            </a:r>
          </a:p>
        </p:txBody>
      </p:sp>
      <p:pic>
        <p:nvPicPr>
          <p:cNvPr id="16" name="Picture 15" descr="Credits2.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3677" y="6387962"/>
            <a:ext cx="8922849" cy="367953"/>
          </a:xfrm>
          <a:prstGeom prst="rect">
            <a:avLst/>
          </a:prstGeom>
        </p:spPr>
      </p:pic>
      <p:pic>
        <p:nvPicPr>
          <p:cNvPr id="17" name="Picture 16" descr="Video_icon1.png">
            <a:hlinkClick r:id="rId12"/>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38127" y="4150379"/>
            <a:ext cx="433690" cy="324476"/>
          </a:xfrm>
          <a:prstGeom prst="rect">
            <a:avLst/>
          </a:prstGeom>
        </p:spPr>
      </p:pic>
      <p:sp>
        <p:nvSpPr>
          <p:cNvPr id="18" name="TextBox 17"/>
          <p:cNvSpPr txBox="1"/>
          <p:nvPr/>
        </p:nvSpPr>
        <p:spPr>
          <a:xfrm>
            <a:off x="7019230" y="4116359"/>
            <a:ext cx="2029245" cy="369332"/>
          </a:xfrm>
          <a:prstGeom prst="rect">
            <a:avLst/>
          </a:prstGeom>
          <a:noFill/>
        </p:spPr>
        <p:txBody>
          <a:bodyPr wrap="square" rtlCol="0">
            <a:spAutoFit/>
          </a:bodyPr>
          <a:lstStyle/>
          <a:p>
            <a:r>
              <a:rPr lang="en-US" dirty="0" smtClean="0">
                <a:solidFill>
                  <a:schemeClr val="tx1">
                    <a:lumMod val="65000"/>
                    <a:lumOff val="35000"/>
                  </a:schemeClr>
                </a:solidFill>
              </a:rPr>
              <a:t>Bush Policy</a:t>
            </a:r>
            <a:endParaRPr lang="en-US" dirty="0">
              <a:solidFill>
                <a:schemeClr val="tx1">
                  <a:lumMod val="65000"/>
                  <a:lumOff val="35000"/>
                </a:schemeClr>
              </a:solidFill>
            </a:endParaRPr>
          </a:p>
        </p:txBody>
      </p:sp>
      <p:pic>
        <p:nvPicPr>
          <p:cNvPr id="20" name="Picture 19" descr="Video_icon1.png">
            <a:hlinkClick r:id="rId14"/>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38127" y="4601084"/>
            <a:ext cx="433690" cy="324476"/>
          </a:xfrm>
          <a:prstGeom prst="rect">
            <a:avLst/>
          </a:prstGeom>
        </p:spPr>
      </p:pic>
      <p:sp>
        <p:nvSpPr>
          <p:cNvPr id="21" name="TextBox 20"/>
          <p:cNvSpPr txBox="1"/>
          <p:nvPr/>
        </p:nvSpPr>
        <p:spPr>
          <a:xfrm>
            <a:off x="7007883" y="4601084"/>
            <a:ext cx="2029245" cy="369332"/>
          </a:xfrm>
          <a:prstGeom prst="rect">
            <a:avLst/>
          </a:prstGeom>
          <a:noFill/>
        </p:spPr>
        <p:txBody>
          <a:bodyPr wrap="square" rtlCol="0">
            <a:spAutoFit/>
          </a:bodyPr>
          <a:lstStyle/>
          <a:p>
            <a:r>
              <a:rPr lang="en-US" dirty="0" smtClean="0">
                <a:solidFill>
                  <a:schemeClr val="tx1">
                    <a:lumMod val="65000"/>
                    <a:lumOff val="35000"/>
                  </a:schemeClr>
                </a:solidFill>
              </a:rPr>
              <a:t>Obama Policy</a:t>
            </a:r>
            <a:endParaRPr lang="en-US" dirty="0">
              <a:solidFill>
                <a:schemeClr val="tx1">
                  <a:lumMod val="65000"/>
                  <a:lumOff val="35000"/>
                </a:schemeClr>
              </a:solidFill>
            </a:endParaRPr>
          </a:p>
        </p:txBody>
      </p:sp>
    </p:spTree>
    <p:extLst>
      <p:ext uri="{BB962C8B-B14F-4D97-AF65-F5344CB8AC3E}">
        <p14:creationId xmlns:p14="http://schemas.microsoft.com/office/powerpoint/2010/main" val="38870990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10" presetClass="entr" presetSubtype="0"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18" grpId="0"/>
      <p:bldP spid="21" grpId="0"/>
    </p:bld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4734</TotalTime>
  <Words>6005</Words>
  <Application>Microsoft Macintosh PowerPoint</Application>
  <PresentationFormat>On-screen Show (4:3)</PresentationFormat>
  <Paragraphs>247</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Default Theme</vt:lpstr>
      <vt:lpstr>PowerPoint Presentation</vt:lpstr>
      <vt:lpstr>PowerPoint Presentation</vt:lpstr>
      <vt:lpstr> Oocyte Procurement &amp;  Hormone Cycles</vt:lpstr>
      <vt:lpstr> Ovarian Hyperstimulation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 Nunez</dc:creator>
  <cp:lastModifiedBy>Katayoun Chamany</cp:lastModifiedBy>
  <cp:revision>112</cp:revision>
  <dcterms:created xsi:type="dcterms:W3CDTF">2014-01-10T19:51:47Z</dcterms:created>
  <dcterms:modified xsi:type="dcterms:W3CDTF">2016-02-22T03:43:11Z</dcterms:modified>
</cp:coreProperties>
</file>