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1"/>
  </p:notesMasterIdLst>
  <p:sldIdLst>
    <p:sldId id="272" r:id="rId2"/>
    <p:sldId id="273" r:id="rId3"/>
    <p:sldId id="264" r:id="rId4"/>
    <p:sldId id="265" r:id="rId5"/>
    <p:sldId id="261" r:id="rId6"/>
    <p:sldId id="262" r:id="rId7"/>
    <p:sldId id="266" r:id="rId8"/>
    <p:sldId id="267" r:id="rId9"/>
    <p:sldId id="268" r:id="rId1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04040"/>
    <a:srgbClr val="12919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7500" autoAdjust="0"/>
    <p:restoredTop sz="88399" autoAdjust="0"/>
  </p:normalViewPr>
  <p:slideViewPr>
    <p:cSldViewPr snapToGrid="0" snapToObjects="1">
      <p:cViewPr>
        <p:scale>
          <a:sx n="100" d="100"/>
          <a:sy n="100" d="100"/>
        </p:scale>
        <p:origin x="-184" y="-116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200" d="100"/>
        <a:sy n="200" d="100"/>
      </p:scale>
      <p:origin x="0" y="5040"/>
    </p:cViewPr>
  </p:sorter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notesMaster" Target="notesMasters/notesMaster1.xml"/><Relationship Id="rId12" Type="http://schemas.openxmlformats.org/officeDocument/2006/relationships/printerSettings" Target="printerSettings/printerSettings1.bin"/><Relationship Id="rId13" Type="http://schemas.openxmlformats.org/officeDocument/2006/relationships/presProps" Target="presProps.xml"/><Relationship Id="rId14" Type="http://schemas.openxmlformats.org/officeDocument/2006/relationships/viewProps" Target="viewProps.xml"/><Relationship Id="rId15" Type="http://schemas.openxmlformats.org/officeDocument/2006/relationships/theme" Target="theme/theme1.xml"/><Relationship Id="rId1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62CD57E-4BA8-C544-BA65-C54C220522EA}" type="datetimeFigureOut">
              <a:rPr lang="en-US" smtClean="0"/>
              <a:t>3/3/16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0C425A0-E0B2-574C-A6C5-3E7DA9D18B1D}" type="slidenum">
              <a:rPr lang="en-US" smtClean="0"/>
              <a:t>‹#›</a:t>
            </a:fld>
            <a:endParaRPr lang="en-US"/>
          </a:p>
        </p:txBody>
      </p:sp>
    </p:spTree>
    <p:extLst>
      <p:ext uri="{BB962C8B-B14F-4D97-AF65-F5344CB8AC3E}">
        <p14:creationId xmlns:p14="http://schemas.microsoft.com/office/powerpoint/2010/main" val="2208398558"/>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F35C61D8-F973-6D4C-B901-DA1CFC376FEA}" type="slidenum">
              <a:rPr lang="en-US" smtClean="0"/>
              <a:t>1</a:t>
            </a:fld>
            <a:endParaRPr lang="en-US"/>
          </a:p>
        </p:txBody>
      </p:sp>
    </p:spTree>
    <p:extLst>
      <p:ext uri="{BB962C8B-B14F-4D97-AF65-F5344CB8AC3E}">
        <p14:creationId xmlns:p14="http://schemas.microsoft.com/office/powerpoint/2010/main" val="6817532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References</a:t>
            </a:r>
          </a:p>
          <a:p>
            <a:pPr marL="228600" indent="-228600">
              <a:buAutoNum type="arabicPeriod"/>
            </a:pPr>
            <a:r>
              <a:rPr lang="en-US" dirty="0" err="1" smtClean="0"/>
              <a:t>Olma</a:t>
            </a:r>
            <a:r>
              <a:rPr lang="en-US" dirty="0" smtClean="0"/>
              <a:t>,</a:t>
            </a:r>
            <a:r>
              <a:rPr lang="en-US" baseline="0" dirty="0" smtClean="0"/>
              <a:t> S. June 17, 2014. Serendipity: Creative Process between Accident and Sagacity. Institute of Network Cultures. http://</a:t>
            </a:r>
            <a:r>
              <a:rPr lang="en-US" baseline="0" dirty="0" err="1" smtClean="0"/>
              <a:t>networkcultures.org</a:t>
            </a:r>
            <a:r>
              <a:rPr lang="en-US" baseline="0" dirty="0" smtClean="0"/>
              <a:t>/</a:t>
            </a:r>
            <a:r>
              <a:rPr lang="en-US" baseline="0" dirty="0" err="1" smtClean="0"/>
              <a:t>mycreativity</a:t>
            </a:r>
            <a:r>
              <a:rPr lang="en-US" baseline="0" dirty="0" smtClean="0"/>
              <a:t>/2014/06/17/serendipity-creative-process-between-accident-and-sagacity/ </a:t>
            </a:r>
          </a:p>
          <a:p>
            <a:pPr marL="228600" indent="-228600">
              <a:buAutoNum type="arabicPeriod"/>
            </a:pPr>
            <a:r>
              <a:rPr lang="en-US" baseline="0" dirty="0" smtClean="0"/>
              <a:t>Gest, H. 1997. Serendipity in Scientific Discourse. Perspectives in Biology and Medicine. 41(1): 21-28. </a:t>
            </a:r>
            <a:endParaRPr lang="en-US" dirty="0"/>
          </a:p>
        </p:txBody>
      </p:sp>
      <p:sp>
        <p:nvSpPr>
          <p:cNvPr id="4" name="Slide Number Placeholder 3"/>
          <p:cNvSpPr>
            <a:spLocks noGrp="1"/>
          </p:cNvSpPr>
          <p:nvPr>
            <p:ph type="sldNum" sz="quarter" idx="10"/>
          </p:nvPr>
        </p:nvSpPr>
        <p:spPr/>
        <p:txBody>
          <a:bodyPr/>
          <a:lstStyle/>
          <a:p>
            <a:fld id="{20C425A0-E0B2-574C-A6C5-3E7DA9D18B1D}" type="slidenum">
              <a:rPr lang="en-US" smtClean="0"/>
              <a:t>2</a:t>
            </a:fld>
            <a:endParaRPr lang="en-US"/>
          </a:p>
        </p:txBody>
      </p:sp>
    </p:spTree>
    <p:extLst>
      <p:ext uri="{BB962C8B-B14F-4D97-AF65-F5344CB8AC3E}">
        <p14:creationId xmlns:p14="http://schemas.microsoft.com/office/powerpoint/2010/main" val="27671069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Falsification</a:t>
            </a:r>
            <a:r>
              <a:rPr lang="en-US" baseline="0" dirty="0" smtClean="0"/>
              <a:t> Theory: Not necessary for the intro level courses but important for lab or methods based courses. </a:t>
            </a:r>
            <a:endParaRPr lang="en-US" dirty="0"/>
          </a:p>
        </p:txBody>
      </p:sp>
      <p:sp>
        <p:nvSpPr>
          <p:cNvPr id="4" name="Slide Number Placeholder 3"/>
          <p:cNvSpPr>
            <a:spLocks noGrp="1"/>
          </p:cNvSpPr>
          <p:nvPr>
            <p:ph type="sldNum" sz="quarter" idx="10"/>
          </p:nvPr>
        </p:nvSpPr>
        <p:spPr/>
        <p:txBody>
          <a:bodyPr/>
          <a:lstStyle/>
          <a:p>
            <a:fld id="{20C425A0-E0B2-574C-A6C5-3E7DA9D18B1D}" type="slidenum">
              <a:rPr lang="en-US" smtClean="0"/>
              <a:t>4</a:t>
            </a:fld>
            <a:endParaRPr lang="en-US"/>
          </a:p>
        </p:txBody>
      </p:sp>
    </p:spTree>
    <p:extLst>
      <p:ext uri="{BB962C8B-B14F-4D97-AF65-F5344CB8AC3E}">
        <p14:creationId xmlns:p14="http://schemas.microsoft.com/office/powerpoint/2010/main" val="37408960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p:cNvSpPr>
            <a:spLocks noGrp="1" noRot="1" noChangeAspect="1"/>
          </p:cNvSpPr>
          <p:nvPr>
            <p:ph type="sldImg"/>
          </p:nvPr>
        </p:nvSpPr>
        <p:spPr bwMode="auto">
          <a:noFill/>
          <a:ln>
            <a:solidFill>
              <a:srgbClr val="000000"/>
            </a:solidFill>
            <a:miter lim="800000"/>
            <a:headEnd/>
            <a:tailEnd/>
          </a:ln>
        </p:spPr>
      </p:sp>
      <p:sp>
        <p:nvSpPr>
          <p:cNvPr id="25602"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dirty="0">
                <a:ea typeface="ＭＳ Ｐゴシック" charset="-128"/>
                <a:cs typeface="ＭＳ Ｐゴシック" charset="-128"/>
              </a:rPr>
              <a:t>In science there are two kinds of reasoning that can be used to understand the world around us bases on a keen sense of </a:t>
            </a:r>
            <a:r>
              <a:rPr lang="ja-JP" altLang="en-US" dirty="0">
                <a:ea typeface="ＭＳ Ｐゴシック" charset="-128"/>
                <a:cs typeface="ＭＳ Ｐゴシック" charset="-128"/>
              </a:rPr>
              <a:t>“</a:t>
            </a:r>
            <a:r>
              <a:rPr lang="en-US" altLang="ja-JP" dirty="0">
                <a:ea typeface="ＭＳ Ｐゴシック" charset="-128"/>
                <a:cs typeface="ＭＳ Ｐゴシック" charset="-128"/>
              </a:rPr>
              <a:t> observation</a:t>
            </a:r>
            <a:r>
              <a:rPr lang="ja-JP" altLang="en-US" dirty="0">
                <a:ea typeface="ＭＳ Ｐゴシック" charset="-128"/>
                <a:cs typeface="ＭＳ Ｐゴシック" charset="-128"/>
              </a:rPr>
              <a:t>”</a:t>
            </a:r>
            <a:r>
              <a:rPr lang="en-US" altLang="ja-JP" dirty="0">
                <a:ea typeface="ＭＳ Ｐゴシック" charset="-128"/>
                <a:cs typeface="ＭＳ Ｐゴシック" charset="-128"/>
              </a:rPr>
              <a:t>.(Prior work can refer to observations, results or methods of those in the field or other fields that informed the current work). </a:t>
            </a:r>
            <a:endParaRPr lang="en-US" altLang="ja-JP" dirty="0" smtClean="0">
              <a:ea typeface="ＭＳ Ｐゴシック" charset="-128"/>
              <a:cs typeface="ＭＳ Ｐゴシック" charset="-128"/>
            </a:endParaRPr>
          </a:p>
          <a:p>
            <a:endParaRPr lang="en-US" altLang="ja-JP" dirty="0">
              <a:ea typeface="ＭＳ Ｐゴシック" charset="-128"/>
              <a:cs typeface="ＭＳ Ｐゴシック" charset="-128"/>
            </a:endParaRPr>
          </a:p>
          <a:p>
            <a:r>
              <a:rPr lang="en-US" dirty="0">
                <a:ea typeface="ＭＳ Ｐゴシック" charset="-128"/>
                <a:cs typeface="ＭＳ Ｐゴシック" charset="-128"/>
              </a:rPr>
              <a:t> These two approaches both involve observation and pattern recognition and feed into one another, hence creating a cycle of thought and investigation. </a:t>
            </a:r>
            <a:endParaRPr lang="en-US" dirty="0" smtClean="0">
              <a:ea typeface="ＭＳ Ｐゴシック" charset="-128"/>
              <a:cs typeface="ＭＳ Ｐゴシック" charset="-128"/>
            </a:endParaRPr>
          </a:p>
          <a:p>
            <a:endParaRPr lang="en-US" dirty="0">
              <a:ea typeface="ＭＳ Ｐゴシック" charset="-128"/>
              <a:cs typeface="ＭＳ Ｐゴシック" charset="-128"/>
            </a:endParaRPr>
          </a:p>
          <a:p>
            <a:r>
              <a:rPr lang="en-US" dirty="0" smtClean="0">
                <a:ea typeface="ＭＳ Ｐゴシック" charset="-128"/>
                <a:cs typeface="ＭＳ Ｐゴシック" charset="-128"/>
              </a:rPr>
              <a:t>Inductive reasoning </a:t>
            </a:r>
            <a:r>
              <a:rPr lang="en-US" dirty="0">
                <a:ea typeface="ＭＳ Ｐゴシック" charset="-128"/>
                <a:cs typeface="ＭＳ Ｐゴシック" charset="-128"/>
              </a:rPr>
              <a:t>involves a keen sense of observation, recognition of patterns, and the formation of questions, hypotheses, and predictions. It is mainly descriptive and can be considered as describing phenomena. </a:t>
            </a:r>
            <a:endParaRPr lang="en-US" dirty="0" smtClean="0">
              <a:ea typeface="ＭＳ Ｐゴシック" charset="-128"/>
              <a:cs typeface="ＭＳ Ｐゴシック" charset="-128"/>
            </a:endParaRPr>
          </a:p>
          <a:p>
            <a:endParaRPr lang="en-US" dirty="0">
              <a:ea typeface="ＭＳ Ｐゴシック" charset="-128"/>
              <a:cs typeface="ＭＳ Ｐゴシック" charset="-128"/>
            </a:endParaRPr>
          </a:p>
          <a:p>
            <a:r>
              <a:rPr lang="en-US" dirty="0" smtClean="0">
                <a:ea typeface="ＭＳ Ｐゴシック" charset="-128"/>
                <a:cs typeface="ＭＳ Ｐゴシック" charset="-128"/>
              </a:rPr>
              <a:t>Deductive </a:t>
            </a:r>
            <a:r>
              <a:rPr lang="en-US" dirty="0">
                <a:ea typeface="ＭＳ Ｐゴシック" charset="-128"/>
                <a:cs typeface="ＭＳ Ｐゴシック" charset="-128"/>
              </a:rPr>
              <a:t>reasoning involves taking those ideas from </a:t>
            </a:r>
            <a:r>
              <a:rPr lang="en-US" dirty="0" err="1" smtClean="0">
                <a:ea typeface="ＭＳ Ｐゴシック" charset="-128"/>
                <a:cs typeface="ＭＳ Ｐゴシック" charset="-128"/>
              </a:rPr>
              <a:t>indcutive</a:t>
            </a:r>
            <a:r>
              <a:rPr lang="en-US" dirty="0" smtClean="0">
                <a:ea typeface="ＭＳ Ｐゴシック" charset="-128"/>
                <a:cs typeface="ＭＳ Ｐゴシック" charset="-128"/>
              </a:rPr>
              <a:t> </a:t>
            </a:r>
            <a:r>
              <a:rPr lang="en-US" dirty="0">
                <a:ea typeface="ＭＳ Ｐゴシック" charset="-128"/>
                <a:cs typeface="ＭＳ Ｐゴシック" charset="-128"/>
              </a:rPr>
              <a:t>reasoning and manipulating systems to test the predictions. It also involves a keen sense of observation and pattern recognition in understanding and interpreting results.  In </a:t>
            </a:r>
            <a:r>
              <a:rPr lang="en-US" dirty="0" smtClean="0">
                <a:ea typeface="ＭＳ Ｐゴシック" charset="-128"/>
                <a:cs typeface="ＭＳ Ｐゴシック" charset="-128"/>
              </a:rPr>
              <a:t>deductive</a:t>
            </a:r>
            <a:r>
              <a:rPr lang="en-US" baseline="0" dirty="0" smtClean="0">
                <a:ea typeface="ＭＳ Ｐゴシック" charset="-128"/>
                <a:cs typeface="ＭＳ Ｐゴシック" charset="-128"/>
              </a:rPr>
              <a:t> </a:t>
            </a:r>
            <a:r>
              <a:rPr lang="en-US" dirty="0" smtClean="0">
                <a:ea typeface="ＭＳ Ｐゴシック" charset="-128"/>
                <a:cs typeface="ＭＳ Ｐゴシック" charset="-128"/>
              </a:rPr>
              <a:t>reasoning </a:t>
            </a:r>
            <a:r>
              <a:rPr lang="en-US" dirty="0">
                <a:ea typeface="ＭＳ Ｐゴシック" charset="-128"/>
                <a:cs typeface="ＭＳ Ｐゴシック" charset="-128"/>
              </a:rPr>
              <a:t>there must be careful attention to manipulation of variables to test the hypotheses. These variables can be </a:t>
            </a:r>
            <a:r>
              <a:rPr lang="ja-JP" altLang="en-US" dirty="0">
                <a:ea typeface="ＭＳ Ｐゴシック" charset="-128"/>
                <a:cs typeface="ＭＳ Ｐゴシック" charset="-128"/>
              </a:rPr>
              <a:t>“</a:t>
            </a:r>
            <a:r>
              <a:rPr lang="en-US" altLang="ja-JP" dirty="0">
                <a:ea typeface="ＭＳ Ｐゴシック" charset="-128"/>
                <a:cs typeface="ＭＳ Ｐゴシック" charset="-128"/>
              </a:rPr>
              <a:t> controlled</a:t>
            </a:r>
            <a:r>
              <a:rPr lang="ja-JP" altLang="en-US" dirty="0">
                <a:ea typeface="ＭＳ Ｐゴシック" charset="-128"/>
                <a:cs typeface="ＭＳ Ｐゴシック" charset="-128"/>
              </a:rPr>
              <a:t>”</a:t>
            </a:r>
            <a:r>
              <a:rPr lang="en-US" altLang="ja-JP" dirty="0">
                <a:ea typeface="ＭＳ Ｐゴシック" charset="-128"/>
                <a:cs typeface="ＭＳ Ｐゴシック" charset="-128"/>
              </a:rPr>
              <a:t> and so sometimes sloppy language results in </a:t>
            </a:r>
            <a:r>
              <a:rPr lang="ja-JP" altLang="en-US" dirty="0">
                <a:ea typeface="ＭＳ Ｐゴシック" charset="-128"/>
                <a:cs typeface="ＭＳ Ｐゴシック" charset="-128"/>
              </a:rPr>
              <a:t>“</a:t>
            </a:r>
            <a:r>
              <a:rPr lang="en-US" altLang="ja-JP" dirty="0">
                <a:ea typeface="ＭＳ Ｐゴシック" charset="-128"/>
                <a:cs typeface="ＭＳ Ｐゴシック" charset="-128"/>
              </a:rPr>
              <a:t> positive control</a:t>
            </a:r>
            <a:r>
              <a:rPr lang="ja-JP" altLang="en-US" dirty="0">
                <a:ea typeface="ＭＳ Ｐゴシック" charset="-128"/>
                <a:cs typeface="ＭＳ Ｐゴシック" charset="-128"/>
              </a:rPr>
              <a:t>”</a:t>
            </a:r>
            <a:r>
              <a:rPr lang="en-US" altLang="ja-JP" dirty="0">
                <a:ea typeface="ＭＳ Ｐゴシック" charset="-128"/>
                <a:cs typeface="ＭＳ Ｐゴシック" charset="-128"/>
              </a:rPr>
              <a:t> or </a:t>
            </a:r>
            <a:r>
              <a:rPr lang="ja-JP" altLang="en-US" dirty="0">
                <a:ea typeface="ＭＳ Ｐゴシック" charset="-128"/>
                <a:cs typeface="ＭＳ Ｐゴシック" charset="-128"/>
              </a:rPr>
              <a:t>“</a:t>
            </a:r>
            <a:r>
              <a:rPr lang="en-US" altLang="ja-JP" dirty="0">
                <a:ea typeface="ＭＳ Ｐゴシック" charset="-128"/>
                <a:cs typeface="ＭＳ Ｐゴシック" charset="-128"/>
              </a:rPr>
              <a:t> negative control</a:t>
            </a:r>
            <a:r>
              <a:rPr lang="ja-JP" altLang="en-US" dirty="0">
                <a:ea typeface="ＭＳ Ｐゴシック" charset="-128"/>
                <a:cs typeface="ＭＳ Ｐゴシック" charset="-128"/>
              </a:rPr>
              <a:t>”</a:t>
            </a:r>
            <a:r>
              <a:rPr lang="en-US" altLang="ja-JP" dirty="0">
                <a:ea typeface="ＭＳ Ｐゴシック" charset="-128"/>
                <a:cs typeface="ＭＳ Ｐゴシック" charset="-128"/>
              </a:rPr>
              <a:t> but these are actually referring to manipulation of the variables and are included so we have reference points for our predictions. If we want to know if a signaling factor X  acts as a neuronal growth factor and  influences neuronal development, the </a:t>
            </a:r>
            <a:r>
              <a:rPr lang="en-US" altLang="ja-JP" dirty="0" smtClean="0">
                <a:ea typeface="ＭＳ Ｐゴシック" charset="-128"/>
                <a:cs typeface="ＭＳ Ｐゴシック" charset="-128"/>
              </a:rPr>
              <a:t>independent</a:t>
            </a:r>
            <a:r>
              <a:rPr lang="en-US" altLang="ja-JP" baseline="0" dirty="0" smtClean="0">
                <a:ea typeface="ＭＳ Ｐゴシック" charset="-128"/>
                <a:cs typeface="ＭＳ Ｐゴシック" charset="-128"/>
              </a:rPr>
              <a:t> </a:t>
            </a:r>
            <a:r>
              <a:rPr lang="en-US" altLang="ja-JP" dirty="0" smtClean="0">
                <a:ea typeface="ＭＳ Ｐゴシック" charset="-128"/>
                <a:cs typeface="ＭＳ Ｐゴシック" charset="-128"/>
              </a:rPr>
              <a:t>variable </a:t>
            </a:r>
            <a:r>
              <a:rPr lang="en-US" altLang="ja-JP" dirty="0">
                <a:ea typeface="ＭＳ Ｐゴシック" charset="-128"/>
                <a:cs typeface="ＭＳ Ｐゴシック" charset="-128"/>
              </a:rPr>
              <a:t>we are controlling in the experiment is the signaling factor . So the </a:t>
            </a:r>
            <a:r>
              <a:rPr lang="ja-JP" altLang="en-US" dirty="0">
                <a:ea typeface="ＭＳ Ｐゴシック" charset="-128"/>
                <a:cs typeface="ＭＳ Ｐゴシック" charset="-128"/>
              </a:rPr>
              <a:t>“</a:t>
            </a:r>
            <a:r>
              <a:rPr lang="en-US" altLang="ja-JP" dirty="0">
                <a:ea typeface="ＭＳ Ｐゴシック" charset="-128"/>
                <a:cs typeface="ＭＳ Ｐゴシック" charset="-128"/>
              </a:rPr>
              <a:t> positive control</a:t>
            </a:r>
            <a:r>
              <a:rPr lang="ja-JP" altLang="en-US" dirty="0">
                <a:ea typeface="ＭＳ Ｐゴシック" charset="-128"/>
                <a:cs typeface="ＭＳ Ｐゴシック" charset="-128"/>
              </a:rPr>
              <a:t>”</a:t>
            </a:r>
            <a:r>
              <a:rPr lang="en-US" altLang="ja-JP" dirty="0">
                <a:ea typeface="ＭＳ Ｐゴシック" charset="-128"/>
                <a:cs typeface="ＭＳ Ｐゴシック" charset="-128"/>
              </a:rPr>
              <a:t> would be cells exposed to a known neuronal growth factor. The </a:t>
            </a:r>
            <a:r>
              <a:rPr lang="ja-JP" altLang="en-US" dirty="0">
                <a:ea typeface="ＭＳ Ｐゴシック" charset="-128"/>
                <a:cs typeface="ＭＳ Ｐゴシック" charset="-128"/>
              </a:rPr>
              <a:t>“</a:t>
            </a:r>
            <a:r>
              <a:rPr lang="en-US" altLang="ja-JP" dirty="0">
                <a:ea typeface="ＭＳ Ｐゴシック" charset="-128"/>
                <a:cs typeface="ＭＳ Ｐゴシック" charset="-128"/>
              </a:rPr>
              <a:t>negative control</a:t>
            </a:r>
            <a:r>
              <a:rPr lang="ja-JP" altLang="en-US" dirty="0">
                <a:ea typeface="ＭＳ Ｐゴシック" charset="-128"/>
                <a:cs typeface="ＭＳ Ｐゴシック" charset="-128"/>
              </a:rPr>
              <a:t>”</a:t>
            </a:r>
            <a:r>
              <a:rPr lang="en-US" altLang="ja-JP" dirty="0">
                <a:ea typeface="ＭＳ Ｐゴシック" charset="-128"/>
                <a:cs typeface="ＭＳ Ｐゴシック" charset="-128"/>
              </a:rPr>
              <a:t> would be cells exposed to no signaling factors, and the </a:t>
            </a:r>
            <a:r>
              <a:rPr lang="ja-JP" altLang="en-US" dirty="0">
                <a:ea typeface="ＭＳ Ｐゴシック" charset="-128"/>
                <a:cs typeface="ＭＳ Ｐゴシック" charset="-128"/>
              </a:rPr>
              <a:t>“</a:t>
            </a:r>
            <a:r>
              <a:rPr lang="en-US" altLang="ja-JP" dirty="0">
                <a:ea typeface="ＭＳ Ｐゴシック" charset="-128"/>
                <a:cs typeface="ＭＳ Ｐゴシック" charset="-128"/>
              </a:rPr>
              <a:t>experimental sample</a:t>
            </a:r>
            <a:r>
              <a:rPr lang="ja-JP" altLang="en-US" dirty="0">
                <a:ea typeface="ＭＳ Ｐゴシック" charset="-128"/>
                <a:cs typeface="ＭＳ Ｐゴシック" charset="-128"/>
              </a:rPr>
              <a:t>”</a:t>
            </a:r>
            <a:r>
              <a:rPr lang="en-US" altLang="ja-JP" dirty="0">
                <a:ea typeface="ＭＳ Ｐゴシック" charset="-128"/>
                <a:cs typeface="ＭＳ Ｐゴシック" charset="-128"/>
              </a:rPr>
              <a:t> would be the cells exposed to signaling factor </a:t>
            </a:r>
            <a:r>
              <a:rPr lang="en-US" altLang="ja-JP" dirty="0" smtClean="0">
                <a:ea typeface="ＭＳ Ｐゴシック" charset="-128"/>
                <a:cs typeface="ＭＳ Ｐゴシック" charset="-128"/>
              </a:rPr>
              <a:t>X in question. </a:t>
            </a:r>
            <a:r>
              <a:rPr lang="en-US" altLang="ja-JP" dirty="0">
                <a:ea typeface="ＭＳ Ｐゴシック" charset="-128"/>
                <a:cs typeface="ＭＳ Ｐゴシック" charset="-128"/>
              </a:rPr>
              <a:t>In this way the experimenter is assured that human error or reagent degeneration are not playing a role in the experimental outcomes. </a:t>
            </a:r>
          </a:p>
          <a:p>
            <a:endParaRPr lang="en-US" dirty="0">
              <a:ea typeface="ＭＳ Ｐゴシック" charset="-128"/>
              <a:cs typeface="ＭＳ Ｐゴシック" charset="-128"/>
            </a:endParaRPr>
          </a:p>
          <a:p>
            <a:r>
              <a:rPr lang="en-US" dirty="0">
                <a:ea typeface="ＭＳ Ｐゴシック" charset="-128"/>
                <a:cs typeface="ＭＳ Ｐゴシック" charset="-128"/>
              </a:rPr>
              <a:t>The circular nature implies that </a:t>
            </a:r>
            <a:r>
              <a:rPr lang="en-US" baseline="0" dirty="0" smtClean="0">
                <a:ea typeface="ＭＳ Ｐゴシック" charset="-128"/>
                <a:cs typeface="ＭＳ Ｐゴシック" charset="-128"/>
              </a:rPr>
              <a:t> the scientific process of investigation</a:t>
            </a:r>
            <a:r>
              <a:rPr lang="en-US" dirty="0" smtClean="0">
                <a:ea typeface="ＭＳ Ｐゴシック" charset="-128"/>
                <a:cs typeface="ＭＳ Ｐゴシック" charset="-128"/>
              </a:rPr>
              <a:t> </a:t>
            </a:r>
            <a:r>
              <a:rPr lang="en-US" dirty="0">
                <a:ea typeface="ＭＳ Ｐゴシック" charset="-128"/>
                <a:cs typeface="ＭＳ Ｐゴシック" charset="-128"/>
              </a:rPr>
              <a:t>must generate new questions but that </a:t>
            </a:r>
            <a:r>
              <a:rPr lang="en-US" dirty="0" smtClean="0">
                <a:ea typeface="ＭＳ Ｐゴシック" charset="-128"/>
                <a:cs typeface="ＭＳ Ｐゴシック" charset="-128"/>
              </a:rPr>
              <a:t>the experimental results can be reproduced by other </a:t>
            </a:r>
            <a:r>
              <a:rPr lang="en-US" dirty="0" err="1" smtClean="0">
                <a:ea typeface="ＭＳ Ｐゴシック" charset="-128"/>
                <a:cs typeface="ＭＳ Ｐゴシック" charset="-128"/>
              </a:rPr>
              <a:t>reserchers</a:t>
            </a:r>
            <a:r>
              <a:rPr lang="en-US" dirty="0" smtClean="0">
                <a:ea typeface="ＭＳ Ｐゴシック" charset="-128"/>
                <a:cs typeface="ＭＳ Ｐゴシック" charset="-128"/>
              </a:rPr>
              <a:t>. </a:t>
            </a:r>
          </a:p>
          <a:p>
            <a:endParaRPr lang="en-US" dirty="0">
              <a:ea typeface="ＭＳ Ｐゴシック" charset="-128"/>
              <a:cs typeface="ＭＳ Ｐゴシック" charset="-128"/>
            </a:endParaRPr>
          </a:p>
          <a:p>
            <a:pPr>
              <a:buFont typeface="Wingdings" charset="2"/>
              <a:buChar char="à"/>
            </a:pPr>
            <a:r>
              <a:rPr lang="en-US" dirty="0">
                <a:solidFill>
                  <a:srgbClr val="595959"/>
                </a:solidFill>
                <a:latin typeface="Gill Sans MT" charset="0"/>
                <a:ea typeface="Gill Sans MT" charset="0"/>
                <a:cs typeface="Gill Sans MT" charset="0"/>
              </a:rPr>
              <a:t>Nonlinearity: Linearity is an illusion of the </a:t>
            </a:r>
            <a:r>
              <a:rPr lang="en-US" dirty="0" smtClean="0">
                <a:solidFill>
                  <a:srgbClr val="595959"/>
                </a:solidFill>
                <a:latin typeface="Gill Sans MT" charset="0"/>
                <a:ea typeface="Gill Sans MT" charset="0"/>
                <a:cs typeface="Gill Sans MT" charset="0"/>
              </a:rPr>
              <a:t>practice- not always so</a:t>
            </a:r>
            <a:r>
              <a:rPr lang="en-US" baseline="0" dirty="0" smtClean="0">
                <a:solidFill>
                  <a:srgbClr val="595959"/>
                </a:solidFill>
                <a:latin typeface="Gill Sans MT" charset="0"/>
                <a:ea typeface="Gill Sans MT" charset="0"/>
                <a:cs typeface="Gill Sans MT" charset="0"/>
              </a:rPr>
              <a:t> sequenced </a:t>
            </a:r>
            <a:endParaRPr lang="en-US" dirty="0">
              <a:solidFill>
                <a:srgbClr val="595959"/>
              </a:solidFill>
              <a:latin typeface="Gill Sans MT" charset="0"/>
              <a:ea typeface="Gill Sans MT" charset="0"/>
              <a:cs typeface="Gill Sans MT" charset="0"/>
            </a:endParaRPr>
          </a:p>
          <a:p>
            <a:pPr>
              <a:buFont typeface="Wingdings" charset="2"/>
              <a:buChar char="à"/>
            </a:pPr>
            <a:r>
              <a:rPr lang="en-US" dirty="0">
                <a:solidFill>
                  <a:srgbClr val="595959"/>
                </a:solidFill>
                <a:latin typeface="Gill Sans MT" charset="0"/>
                <a:ea typeface="Gill Sans MT" charset="0"/>
                <a:cs typeface="Gill Sans MT" charset="0"/>
              </a:rPr>
              <a:t>Example: Liver disease recovery via pregnancy </a:t>
            </a:r>
          </a:p>
          <a:p>
            <a:endParaRPr lang="en-US" dirty="0">
              <a:ea typeface="ＭＳ Ｐゴシック" charset="-128"/>
              <a:cs typeface="ＭＳ Ｐゴシック" charset="-128"/>
            </a:endParaRPr>
          </a:p>
        </p:txBody>
      </p:sp>
      <p:sp>
        <p:nvSpPr>
          <p:cNvPr id="25603" name="Slide Number Placeholder 3"/>
          <p:cNvSpPr>
            <a:spLocks noGrp="1"/>
          </p:cNvSpPr>
          <p:nvPr>
            <p:ph type="sldNum" sz="quarter" idx="5"/>
          </p:nvPr>
        </p:nvSpPr>
        <p:spPr bwMode="auto">
          <a:noFill/>
          <a:ln>
            <a:miter lim="800000"/>
            <a:headEnd/>
            <a:tailEnd/>
          </a:ln>
        </p:spPr>
        <p:txBody>
          <a:bodyPr/>
          <a:lstStyle/>
          <a:p>
            <a:fld id="{F4CC3A37-F2B7-CE4C-B548-4B4FCB331B5A}" type="slidenum">
              <a:rPr lang="en-US"/>
              <a:pPr/>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p:cNvSpPr>
          <p:nvPr>
            <p:ph type="sldImg"/>
          </p:nvPr>
        </p:nvSpPr>
        <p:spPr bwMode="auto">
          <a:noFill/>
          <a:ln>
            <a:solidFill>
              <a:srgbClr val="000000"/>
            </a:solidFill>
            <a:miter lim="800000"/>
            <a:headEnd/>
            <a:tailEnd/>
          </a:ln>
        </p:spPr>
      </p:sp>
      <p:sp>
        <p:nvSpPr>
          <p:cNvPr id="29698" name="Notes Placeholder 2"/>
          <p:cNvSpPr>
            <a:spLocks noGrp="1"/>
          </p:cNvSpPr>
          <p:nvPr>
            <p:ph type="body" idx="1"/>
          </p:nvPr>
        </p:nvSpPr>
        <p:spPr bwMode="auto">
          <a:noFill/>
        </p:spPr>
        <p:txBody>
          <a:bodyPr wrap="square" numCol="1" anchor="t" anchorCtr="0" compatLnSpc="1">
            <a:prstTxWarp prst="textNoShape">
              <a:avLst/>
            </a:prstTxWarp>
          </a:bodyPr>
          <a:lstStyle/>
          <a:p>
            <a:pPr>
              <a:lnSpc>
                <a:spcPct val="80000"/>
              </a:lnSpc>
            </a:pPr>
            <a:r>
              <a:rPr lang="en-US" sz="1100" dirty="0">
                <a:ea typeface="ＭＳ Ｐゴシック" charset="-128"/>
                <a:cs typeface="ＭＳ Ｐゴシック" charset="-128"/>
              </a:rPr>
              <a:t>In the early days the experimental protocols needed to be worked out. Contamination was common as the technique being new, many did not understand the need for sterile environments and separate air filtration systems. Similarly with stem cell research, in the early years, many researchers working with adult stem cells were not aware of the fusion of their sample with the feeder embryonic stem cell layer, but today a quick chromosome count can verify when this occurs and is now considered standard practice.</a:t>
            </a:r>
            <a:r>
              <a:rPr lang="en-US" sz="1100" dirty="0" smtClean="0">
                <a:ea typeface="ＭＳ Ｐゴシック" charset="-128"/>
                <a:cs typeface="ＭＳ Ｐゴシック" charset="-128"/>
              </a:rPr>
              <a:t> So all of this work contributes to the idea that experiments must follow</a:t>
            </a:r>
            <a:r>
              <a:rPr lang="en-US" sz="1100" baseline="0" dirty="0" smtClean="0">
                <a:ea typeface="ＭＳ Ｐゴシック" charset="-128"/>
                <a:cs typeface="ＭＳ Ｐゴシック" charset="-128"/>
              </a:rPr>
              <a:t> a standard protocol for identifying the source, manipulation, parameters for detections of outcome/detection, and trace… what happened to the cells that were manipulated? </a:t>
            </a:r>
            <a:endParaRPr lang="en-US" sz="1100" dirty="0" smtClean="0">
              <a:ea typeface="ＭＳ Ｐゴシック" charset="-128"/>
              <a:cs typeface="ＭＳ Ｐゴシック" charset="-128"/>
            </a:endParaRPr>
          </a:p>
          <a:p>
            <a:pPr>
              <a:lnSpc>
                <a:spcPct val="80000"/>
              </a:lnSpc>
            </a:pPr>
            <a:endParaRPr lang="en-US" sz="1100" dirty="0">
              <a:ea typeface="ＭＳ Ｐゴシック" charset="-128"/>
              <a:cs typeface="ＭＳ Ｐゴシック" charset="-128"/>
            </a:endParaRPr>
          </a:p>
          <a:p>
            <a:pPr eaLnBrk="1" hangingPunct="1">
              <a:lnSpc>
                <a:spcPct val="70000"/>
              </a:lnSpc>
              <a:spcBef>
                <a:spcPct val="0"/>
              </a:spcBef>
            </a:pPr>
            <a:r>
              <a:rPr lang="en-US" sz="1100" dirty="0">
                <a:ea typeface="ＭＳ Ｐゴシック" charset="-128"/>
                <a:cs typeface="ＭＳ Ｐゴシック" charset="-128"/>
              </a:rPr>
              <a:t>The source and sample refers to the original source of sample that will be manipulated </a:t>
            </a:r>
            <a:r>
              <a:rPr lang="en-US" sz="1100" dirty="0" smtClean="0">
                <a:ea typeface="ＭＳ Ｐゴシック" charset="-128"/>
                <a:cs typeface="ＭＳ Ｐゴシック" charset="-128"/>
              </a:rPr>
              <a:t> and involves </a:t>
            </a:r>
            <a:r>
              <a:rPr lang="en-US" sz="1100" dirty="0">
                <a:ea typeface="ＭＳ Ｐゴシック" charset="-128"/>
                <a:cs typeface="ＭＳ Ｐゴシック" charset="-128"/>
              </a:rPr>
              <a:t>standardization. Animal/human. Male/female. Embryo/adult. </a:t>
            </a:r>
            <a:r>
              <a:rPr lang="en-US" sz="1100" dirty="0" err="1">
                <a:ea typeface="ＭＳ Ｐゴシック" charset="-128"/>
                <a:cs typeface="ＭＳ Ｐゴシック" charset="-128"/>
              </a:rPr>
              <a:t>Euk</a:t>
            </a:r>
            <a:r>
              <a:rPr lang="en-US" sz="1100" dirty="0">
                <a:ea typeface="ＭＳ Ｐゴシック" charset="-128"/>
                <a:cs typeface="ＭＳ Ｐゴシック" charset="-128"/>
              </a:rPr>
              <a:t> or </a:t>
            </a:r>
            <a:r>
              <a:rPr lang="en-US" sz="1100" dirty="0" err="1">
                <a:ea typeface="ＭＳ Ｐゴシック" charset="-128"/>
                <a:cs typeface="ＭＳ Ｐゴシック" charset="-128"/>
              </a:rPr>
              <a:t>prok</a:t>
            </a:r>
            <a:r>
              <a:rPr lang="en-US" sz="1100" dirty="0">
                <a:ea typeface="ＭＳ Ｐゴシック" charset="-128"/>
                <a:cs typeface="ＭＳ Ｐゴシック" charset="-128"/>
              </a:rPr>
              <a:t>. </a:t>
            </a:r>
            <a:endParaRPr lang="en-US" sz="1100" dirty="0" smtClean="0">
              <a:ea typeface="ＭＳ Ｐゴシック" charset="-128"/>
              <a:cs typeface="ＭＳ Ｐゴシック" charset="-128"/>
            </a:endParaRPr>
          </a:p>
          <a:p>
            <a:pPr eaLnBrk="1" hangingPunct="1">
              <a:lnSpc>
                <a:spcPct val="70000"/>
              </a:lnSpc>
              <a:spcBef>
                <a:spcPct val="0"/>
              </a:spcBef>
            </a:pPr>
            <a:endParaRPr lang="en-US" sz="1100" dirty="0">
              <a:ea typeface="ＭＳ Ｐゴシック" charset="-128"/>
              <a:cs typeface="ＭＳ Ｐゴシック" charset="-128"/>
            </a:endParaRPr>
          </a:p>
          <a:p>
            <a:pPr eaLnBrk="1" hangingPunct="1">
              <a:lnSpc>
                <a:spcPct val="70000"/>
              </a:lnSpc>
              <a:spcBef>
                <a:spcPct val="0"/>
              </a:spcBef>
            </a:pPr>
            <a:r>
              <a:rPr lang="en-US" sz="1100" dirty="0">
                <a:ea typeface="ＭＳ Ｐゴシック" charset="-128"/>
                <a:cs typeface="ＭＳ Ｐゴシック" charset="-128"/>
              </a:rPr>
              <a:t>The manipulation/ intervention refers to the technique be used to influence an outcome</a:t>
            </a:r>
            <a:r>
              <a:rPr lang="en-US" sz="1100" dirty="0" smtClean="0">
                <a:ea typeface="ＭＳ Ｐゴシック" charset="-128"/>
                <a:cs typeface="ＭＳ Ｐゴシック" charset="-128"/>
              </a:rPr>
              <a:t>. These</a:t>
            </a:r>
            <a:r>
              <a:rPr lang="en-US" sz="1100" baseline="0" dirty="0" smtClean="0">
                <a:ea typeface="ＭＳ Ｐゴシック" charset="-128"/>
                <a:cs typeface="ＭＳ Ｐゴシック" charset="-128"/>
              </a:rPr>
              <a:t> are the independent variables</a:t>
            </a:r>
            <a:r>
              <a:rPr lang="en-US" sz="1100" dirty="0" smtClean="0">
                <a:ea typeface="ＭＳ Ｐゴシック" charset="-128"/>
                <a:cs typeface="ＭＳ Ｐゴシック" charset="-128"/>
              </a:rPr>
              <a:t> </a:t>
            </a:r>
            <a:r>
              <a:rPr lang="en-US" sz="1100" dirty="0">
                <a:ea typeface="ＭＳ Ｐゴシック" charset="-128"/>
                <a:cs typeface="ＭＳ Ｐゴシック" charset="-128"/>
              </a:rPr>
              <a:t>Environmental factors (ECM, womb, proteins, sugars, genes) In vivo/ in vitro and the sequence of the manipulations. Often the manipulations are either adding a variable or removing one ( </a:t>
            </a:r>
            <a:r>
              <a:rPr lang="en-US" sz="1100" dirty="0" err="1">
                <a:ea typeface="ＭＳ Ｐゴシック" charset="-128"/>
                <a:cs typeface="ＭＳ Ｐゴシック" charset="-128"/>
              </a:rPr>
              <a:t>knockin</a:t>
            </a:r>
            <a:r>
              <a:rPr lang="en-US" sz="1100" dirty="0">
                <a:ea typeface="ＭＳ Ｐゴシック" charset="-128"/>
                <a:cs typeface="ＭＳ Ｐゴシック" charset="-128"/>
              </a:rPr>
              <a:t>, or knockout in the case of genes). </a:t>
            </a:r>
            <a:endParaRPr lang="en-US" sz="1100" dirty="0" smtClean="0">
              <a:ea typeface="ＭＳ Ｐゴシック" charset="-128"/>
              <a:cs typeface="ＭＳ Ｐゴシック" charset="-128"/>
            </a:endParaRPr>
          </a:p>
          <a:p>
            <a:pPr eaLnBrk="1" hangingPunct="1">
              <a:lnSpc>
                <a:spcPct val="70000"/>
              </a:lnSpc>
              <a:spcBef>
                <a:spcPct val="0"/>
              </a:spcBef>
            </a:pPr>
            <a:endParaRPr lang="en-US" sz="1100" dirty="0">
              <a:ea typeface="ＭＳ Ｐゴシック" charset="-128"/>
              <a:cs typeface="ＭＳ Ｐゴシック" charset="-128"/>
            </a:endParaRPr>
          </a:p>
          <a:p>
            <a:pPr eaLnBrk="1" hangingPunct="1">
              <a:lnSpc>
                <a:spcPct val="70000"/>
              </a:lnSpc>
              <a:spcBef>
                <a:spcPct val="0"/>
              </a:spcBef>
            </a:pPr>
            <a:r>
              <a:rPr lang="en-US" sz="1100" dirty="0">
                <a:ea typeface="ＭＳ Ｐゴシック" charset="-128"/>
                <a:cs typeface="ＭＳ Ｐゴシック" charset="-128"/>
              </a:rPr>
              <a:t>The assay/measurable outcome is the method used to quantify and qualify the outcome, specifically cell fate (range of differentiation potential)  </a:t>
            </a:r>
            <a:r>
              <a:rPr lang="en-US" sz="1100" dirty="0" smtClean="0">
                <a:ea typeface="ＭＳ Ｐゴシック" charset="-128"/>
                <a:cs typeface="ＭＳ Ｐゴシック" charset="-128"/>
              </a:rPr>
              <a:t>these would refer to the dependent variables,</a:t>
            </a:r>
            <a:r>
              <a:rPr lang="en-US" sz="1100" baseline="0" dirty="0" smtClean="0">
                <a:ea typeface="ＭＳ Ｐゴシック" charset="-128"/>
                <a:cs typeface="ＭＳ Ｐゴシック" charset="-128"/>
              </a:rPr>
              <a:t> the phenotypes that are dependent on which “independent variable” was manipulated. </a:t>
            </a:r>
          </a:p>
          <a:p>
            <a:pPr eaLnBrk="1" hangingPunct="1">
              <a:lnSpc>
                <a:spcPct val="70000"/>
              </a:lnSpc>
              <a:spcBef>
                <a:spcPct val="0"/>
              </a:spcBef>
            </a:pPr>
            <a:endParaRPr lang="en-US" sz="1100" dirty="0">
              <a:ea typeface="ＭＳ Ｐゴシック" charset="-128"/>
              <a:cs typeface="ＭＳ Ｐゴシック" charset="-128"/>
            </a:endParaRPr>
          </a:p>
          <a:p>
            <a:pPr eaLnBrk="1" hangingPunct="1">
              <a:lnSpc>
                <a:spcPct val="70000"/>
              </a:lnSpc>
              <a:spcBef>
                <a:spcPct val="0"/>
              </a:spcBef>
            </a:pPr>
            <a:r>
              <a:rPr lang="en-US" sz="1100" dirty="0">
                <a:ea typeface="ＭＳ Ｐゴシック" charset="-128"/>
                <a:cs typeface="ＭＳ Ｐゴシック" charset="-128"/>
              </a:rPr>
              <a:t>The trace/ detection is the method or technique used to follow the original source as it adopts a cell fate, exploits unique </a:t>
            </a:r>
            <a:r>
              <a:rPr lang="en-US" sz="1100" dirty="0" err="1">
                <a:ea typeface="ＭＳ Ｐゴシック" charset="-128"/>
                <a:cs typeface="ＭＳ Ｐゴシック" charset="-128"/>
              </a:rPr>
              <a:t>characteristice</a:t>
            </a:r>
            <a:r>
              <a:rPr lang="en-US" sz="1100" dirty="0">
                <a:ea typeface="ＭＳ Ｐゴシック" charset="-128"/>
                <a:cs typeface="ＭＳ Ｐゴシック" charset="-128"/>
              </a:rPr>
              <a:t> that can distinguish cell types from on </a:t>
            </a:r>
            <a:r>
              <a:rPr lang="en-US" sz="1100" dirty="0" err="1" smtClean="0">
                <a:ea typeface="ＭＳ Ｐゴシック" charset="-128"/>
                <a:cs typeface="ＭＳ Ｐゴシック" charset="-128"/>
              </a:rPr>
              <a:t>anoother</a:t>
            </a:r>
            <a:r>
              <a:rPr lang="en-US" sz="1100" dirty="0">
                <a:ea typeface="ＭＳ Ｐゴシック" charset="-128"/>
                <a:cs typeface="ＭＳ Ｐゴシック" charset="-128"/>
              </a:rPr>
              <a:t>. .  ( cell surface markers, antibodies, genetics)</a:t>
            </a:r>
            <a:r>
              <a:rPr lang="en-US" sz="1100" dirty="0">
                <a:solidFill>
                  <a:srgbClr val="595959"/>
                </a:solidFill>
                <a:latin typeface="Helvetica" charset="0"/>
                <a:ea typeface="Helvetica" charset="0"/>
                <a:cs typeface="Helvetica" charset="0"/>
                <a:sym typeface="Wingdings" charset="2"/>
              </a:rPr>
              <a:t> </a:t>
            </a:r>
            <a:r>
              <a:rPr lang="en-US" sz="1100" dirty="0" err="1">
                <a:solidFill>
                  <a:srgbClr val="595959"/>
                </a:solidFill>
                <a:latin typeface="Helvetica" charset="0"/>
                <a:ea typeface="Helvetica" charset="0"/>
                <a:cs typeface="Helvetica" charset="0"/>
                <a:sym typeface="Wingdings" charset="2"/>
              </a:rPr>
              <a:t></a:t>
            </a:r>
            <a:r>
              <a:rPr lang="en-US" sz="1100" dirty="0" err="1">
                <a:solidFill>
                  <a:srgbClr val="595959"/>
                </a:solidFill>
                <a:latin typeface="Gill Sans MT" charset="0"/>
                <a:ea typeface="Gill Sans MT" charset="0"/>
                <a:cs typeface="Gill Sans MT" charset="0"/>
                <a:sym typeface="Wingdings" charset="2"/>
              </a:rPr>
              <a:t>Scale</a:t>
            </a:r>
            <a:r>
              <a:rPr lang="en-US" sz="1100" dirty="0">
                <a:solidFill>
                  <a:srgbClr val="595959"/>
                </a:solidFill>
                <a:latin typeface="Gill Sans MT" charset="0"/>
                <a:ea typeface="Gill Sans MT" charset="0"/>
                <a:cs typeface="Gill Sans MT" charset="0"/>
                <a:sym typeface="Wingdings" charset="2"/>
              </a:rPr>
              <a:t>: </a:t>
            </a:r>
            <a:r>
              <a:rPr lang="en-US" sz="1100" dirty="0">
                <a:solidFill>
                  <a:srgbClr val="595959"/>
                </a:solidFill>
                <a:latin typeface="Gill Sans MT" charset="0"/>
                <a:ea typeface="Gill Sans MT" charset="0"/>
                <a:cs typeface="Gill Sans MT" charset="0"/>
              </a:rPr>
              <a:t>Cytological/ behavioral/molecular</a:t>
            </a:r>
          </a:p>
          <a:p>
            <a:pPr eaLnBrk="1" hangingPunct="1">
              <a:lnSpc>
                <a:spcPct val="70000"/>
              </a:lnSpc>
              <a:spcBef>
                <a:spcPct val="0"/>
              </a:spcBef>
            </a:pPr>
            <a:endParaRPr lang="en-US" sz="1100" dirty="0">
              <a:ea typeface="ＭＳ Ｐゴシック" charset="-128"/>
              <a:cs typeface="ＭＳ Ｐゴシック" charset="-128"/>
            </a:endParaRPr>
          </a:p>
          <a:p>
            <a:pPr eaLnBrk="1" hangingPunct="1">
              <a:lnSpc>
                <a:spcPct val="70000"/>
              </a:lnSpc>
              <a:spcBef>
                <a:spcPct val="0"/>
              </a:spcBef>
            </a:pPr>
            <a:r>
              <a:rPr lang="en-US" sz="1100" dirty="0">
                <a:ea typeface="ＭＳ Ｐゴシック" charset="-128"/>
                <a:cs typeface="ＭＳ Ｐゴシック" charset="-128"/>
              </a:rPr>
              <a:t>The pregnancy example  demonstrates the somewhat nonlinear and </a:t>
            </a:r>
            <a:r>
              <a:rPr lang="en-US" sz="1100" dirty="0" err="1">
                <a:ea typeface="ＭＳ Ｐゴシック" charset="-128"/>
                <a:cs typeface="ＭＳ Ｐゴシック" charset="-128"/>
              </a:rPr>
              <a:t>multidisicplinary</a:t>
            </a:r>
            <a:r>
              <a:rPr lang="en-US" sz="1100" dirty="0">
                <a:ea typeface="ＭＳ Ｐゴシック" charset="-128"/>
                <a:cs typeface="ＭＳ Ｐゴシック" charset="-128"/>
              </a:rPr>
              <a:t> nature of science</a:t>
            </a:r>
          </a:p>
          <a:p>
            <a:pPr eaLnBrk="1" hangingPunct="1">
              <a:lnSpc>
                <a:spcPct val="70000"/>
              </a:lnSpc>
              <a:spcBef>
                <a:spcPct val="0"/>
              </a:spcBef>
            </a:pPr>
            <a:r>
              <a:rPr lang="en-US" sz="1100" dirty="0">
                <a:ea typeface="ＭＳ Ｐゴシック" charset="-128"/>
                <a:cs typeface="ＭＳ Ｐゴシック" charset="-128"/>
              </a:rPr>
              <a:t>Observation: elimination of liver disease via pregnancy; women live longer than men; women who have children liver longer than those without </a:t>
            </a:r>
            <a:endParaRPr lang="en-US" sz="1100" dirty="0" smtClean="0">
              <a:ea typeface="ＭＳ Ｐゴシック" charset="-128"/>
              <a:cs typeface="ＭＳ Ｐゴシック" charset="-128"/>
            </a:endParaRPr>
          </a:p>
          <a:p>
            <a:pPr eaLnBrk="1" hangingPunct="1">
              <a:lnSpc>
                <a:spcPct val="70000"/>
              </a:lnSpc>
              <a:spcBef>
                <a:spcPct val="0"/>
              </a:spcBef>
            </a:pPr>
            <a:endParaRPr lang="en-US" sz="1100" dirty="0">
              <a:ea typeface="ＭＳ Ｐゴシック" charset="-128"/>
              <a:cs typeface="ＭＳ Ｐゴシック" charset="-128"/>
            </a:endParaRPr>
          </a:p>
          <a:p>
            <a:pPr eaLnBrk="1" hangingPunct="1">
              <a:lnSpc>
                <a:spcPct val="70000"/>
              </a:lnSpc>
              <a:spcBef>
                <a:spcPct val="0"/>
              </a:spcBef>
            </a:pPr>
            <a:r>
              <a:rPr lang="en-US" sz="1100" dirty="0">
                <a:ea typeface="ＭＳ Ｐゴシック" charset="-128"/>
                <a:cs typeface="ＭＳ Ｐゴシック" charset="-128"/>
              </a:rPr>
              <a:t>What is the source of the recovery? Women</a:t>
            </a:r>
            <a:r>
              <a:rPr lang="ja-JP" altLang="en-US" sz="1100" dirty="0">
                <a:ea typeface="ＭＳ Ｐゴシック" charset="-128"/>
                <a:cs typeface="ＭＳ Ｐゴシック" charset="-128"/>
              </a:rPr>
              <a:t>’</a:t>
            </a:r>
            <a:r>
              <a:rPr lang="en-US" altLang="ja-JP" sz="1100" dirty="0" err="1">
                <a:ea typeface="ＭＳ Ｐゴシック" charset="-128"/>
                <a:cs typeface="ＭＳ Ｐゴシック" charset="-128"/>
              </a:rPr>
              <a:t>s</a:t>
            </a:r>
            <a:r>
              <a:rPr lang="en-US" altLang="ja-JP" sz="1100" dirty="0">
                <a:ea typeface="ＭＳ Ｐゴシック" charset="-128"/>
                <a:cs typeface="ＭＳ Ｐゴシック" charset="-128"/>
              </a:rPr>
              <a:t> cells, fetal cells, something else? </a:t>
            </a:r>
          </a:p>
          <a:p>
            <a:pPr eaLnBrk="1" hangingPunct="1">
              <a:lnSpc>
                <a:spcPct val="70000"/>
              </a:lnSpc>
              <a:spcBef>
                <a:spcPct val="0"/>
              </a:spcBef>
            </a:pPr>
            <a:r>
              <a:rPr lang="en-US" sz="1100" dirty="0">
                <a:ea typeface="ＭＳ Ｐゴシック" charset="-128"/>
                <a:cs typeface="ＭＳ Ｐゴシック" charset="-128"/>
              </a:rPr>
              <a:t>Liver biopsy indicated fetal source-&gt; Involved trace: male fetus has Y chromosome. </a:t>
            </a:r>
          </a:p>
          <a:p>
            <a:pPr eaLnBrk="1" hangingPunct="1">
              <a:lnSpc>
                <a:spcPct val="70000"/>
              </a:lnSpc>
              <a:spcBef>
                <a:spcPct val="0"/>
              </a:spcBef>
            </a:pPr>
            <a:r>
              <a:rPr lang="en-US" sz="1100" dirty="0">
                <a:ea typeface="ＭＳ Ｐゴシック" charset="-128"/>
                <a:cs typeface="ＭＳ Ｐゴシック" charset="-128"/>
              </a:rPr>
              <a:t>So if fetal cells have wound repair capacity, differential potential can be tested with manipulation. </a:t>
            </a:r>
          </a:p>
          <a:p>
            <a:pPr eaLnBrk="1" hangingPunct="1">
              <a:lnSpc>
                <a:spcPct val="70000"/>
              </a:lnSpc>
              <a:spcBef>
                <a:spcPct val="0"/>
              </a:spcBef>
            </a:pPr>
            <a:r>
              <a:rPr lang="en-US" sz="1100" dirty="0">
                <a:ea typeface="ＭＳ Ｐゴシック" charset="-128"/>
                <a:cs typeface="ＭＳ Ｐゴシック" charset="-128"/>
              </a:rPr>
              <a:t>Inject fetal cells into various systems to test scope of differentiation potential </a:t>
            </a:r>
            <a:r>
              <a:rPr lang="en-US" sz="1100" dirty="0" err="1">
                <a:ea typeface="ＭＳ Ｐゴシック" charset="-128"/>
                <a:cs typeface="ＭＳ Ｐゴシック" charset="-128"/>
              </a:rPr>
              <a:t>Suskind</a:t>
            </a:r>
            <a:r>
              <a:rPr lang="en-US" sz="1100" dirty="0">
                <a:ea typeface="ＭＳ Ｐゴシック" charset="-128"/>
                <a:cs typeface="ＭＳ Ｐゴシック" charset="-128"/>
              </a:rPr>
              <a:t> DL, Rosenthal P, </a:t>
            </a:r>
            <a:r>
              <a:rPr lang="en-US" sz="1100" dirty="0" err="1">
                <a:ea typeface="ＭＳ Ｐゴシック" charset="-128"/>
                <a:cs typeface="ＭＳ Ｐゴシック" charset="-128"/>
              </a:rPr>
              <a:t>Heyman</a:t>
            </a:r>
            <a:r>
              <a:rPr lang="en-US" sz="1100" dirty="0">
                <a:ea typeface="ＭＳ Ｐゴシック" charset="-128"/>
                <a:cs typeface="ＭＳ Ｐゴシック" charset="-128"/>
              </a:rPr>
              <a:t> M, Kong D, </a:t>
            </a:r>
            <a:r>
              <a:rPr lang="en-US" sz="1100" dirty="0" err="1">
                <a:ea typeface="ＭＳ Ｐゴシック" charset="-128"/>
                <a:cs typeface="ＭＳ Ｐゴシック" charset="-128"/>
              </a:rPr>
              <a:t>Magrane</a:t>
            </a:r>
            <a:r>
              <a:rPr lang="en-US" sz="1100" dirty="0">
                <a:ea typeface="ＭＳ Ｐゴシック" charset="-128"/>
                <a:cs typeface="ＭＳ Ｐゴシック" charset="-128"/>
              </a:rPr>
              <a:t> G, Baxter-Lowe L-A, </a:t>
            </a:r>
            <a:r>
              <a:rPr lang="en-US" sz="1100" b="1" dirty="0" err="1">
                <a:ea typeface="ＭＳ Ｐゴシック" charset="-128"/>
                <a:cs typeface="ＭＳ Ｐゴシック" charset="-128"/>
              </a:rPr>
              <a:t>Muench</a:t>
            </a:r>
            <a:r>
              <a:rPr lang="en-US" sz="1100" b="1" dirty="0">
                <a:ea typeface="ＭＳ Ｐゴシック" charset="-128"/>
                <a:cs typeface="ＭＳ Ｐゴシック" charset="-128"/>
              </a:rPr>
              <a:t> MO. Maternal </a:t>
            </a:r>
            <a:r>
              <a:rPr lang="en-US" sz="1100" b="1" dirty="0" err="1">
                <a:ea typeface="ＭＳ Ｐゴシック" charset="-128"/>
                <a:cs typeface="ＭＳ Ｐゴシック" charset="-128"/>
              </a:rPr>
              <a:t>microchimerism</a:t>
            </a:r>
            <a:r>
              <a:rPr lang="en-US" sz="1100" b="1" dirty="0">
                <a:ea typeface="ＭＳ Ｐゴシック" charset="-128"/>
                <a:cs typeface="ＭＳ Ｐゴシック" charset="-128"/>
              </a:rPr>
              <a:t> in the livers of patients </a:t>
            </a:r>
            <a:endParaRPr lang="en-US" sz="1100" dirty="0">
              <a:ea typeface="ＭＳ Ｐゴシック" charset="-128"/>
              <a:cs typeface="ＭＳ Ｐゴシック" charset="-128"/>
            </a:endParaRPr>
          </a:p>
        </p:txBody>
      </p:sp>
      <p:sp>
        <p:nvSpPr>
          <p:cNvPr id="29699" name="Slide Number Placeholder 3"/>
          <p:cNvSpPr>
            <a:spLocks noGrp="1"/>
          </p:cNvSpPr>
          <p:nvPr>
            <p:ph type="sldNum" sz="quarter" idx="5"/>
          </p:nvPr>
        </p:nvSpPr>
        <p:spPr bwMode="auto">
          <a:noFill/>
          <a:ln>
            <a:miter lim="800000"/>
            <a:headEnd/>
            <a:tailEnd/>
          </a:ln>
        </p:spPr>
        <p:txBody>
          <a:bodyPr/>
          <a:lstStyle/>
          <a:p>
            <a:fld id="{2A0DBC2B-9D4A-B742-B8C8-19BD69F9AD0F}" type="slidenum">
              <a:rPr lang="en-US"/>
              <a:pPr/>
              <a:t>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3DB20F3-6907-C745-82FE-6B9D87F81609}" type="datetimeFigureOut">
              <a:rPr lang="en-US" smtClean="0"/>
              <a:t>3/3/16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E0CC4A-EBA9-3F49-A5DD-D7077F89CF50}"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3DB20F3-6907-C745-82FE-6B9D87F81609}" type="datetimeFigureOut">
              <a:rPr lang="en-US" smtClean="0"/>
              <a:t>3/3/16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E0CC4A-EBA9-3F49-A5DD-D7077F89CF50}"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3DB20F3-6907-C745-82FE-6B9D87F81609}" type="datetimeFigureOut">
              <a:rPr lang="en-US" smtClean="0"/>
              <a:t>3/3/16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E0CC4A-EBA9-3F49-A5DD-D7077F89CF50}"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3DB20F3-6907-C745-82FE-6B9D87F81609}" type="datetimeFigureOut">
              <a:rPr lang="en-US" smtClean="0"/>
              <a:t>3/3/16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E0CC4A-EBA9-3F49-A5DD-D7077F89CF50}"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DB20F3-6907-C745-82FE-6B9D87F81609}" type="datetimeFigureOut">
              <a:rPr lang="en-US" smtClean="0"/>
              <a:t>3/3/16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E0CC4A-EBA9-3F49-A5DD-D7077F89CF50}"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3DB20F3-6907-C745-82FE-6B9D87F81609}" type="datetimeFigureOut">
              <a:rPr lang="en-US" smtClean="0"/>
              <a:t>3/3/16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1E0CC4A-EBA9-3F49-A5DD-D7077F89CF50}"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3DB20F3-6907-C745-82FE-6B9D87F81609}" type="datetimeFigureOut">
              <a:rPr lang="en-US" smtClean="0"/>
              <a:t>3/3/16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1E0CC4A-EBA9-3F49-A5DD-D7077F89CF50}"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3DB20F3-6907-C745-82FE-6B9D87F81609}" type="datetimeFigureOut">
              <a:rPr lang="en-US" smtClean="0"/>
              <a:t>3/3/16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1E0CC4A-EBA9-3F49-A5DD-D7077F89CF50}"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DB20F3-6907-C745-82FE-6B9D87F81609}" type="datetimeFigureOut">
              <a:rPr lang="en-US" smtClean="0"/>
              <a:t>3/3/16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1E0CC4A-EBA9-3F49-A5DD-D7077F89CF50}"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DB20F3-6907-C745-82FE-6B9D87F81609}" type="datetimeFigureOut">
              <a:rPr lang="en-US" smtClean="0"/>
              <a:t>3/3/16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1E0CC4A-EBA9-3F49-A5DD-D7077F89CF50}"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DB20F3-6907-C745-82FE-6B9D87F81609}" type="datetimeFigureOut">
              <a:rPr lang="en-US" smtClean="0"/>
              <a:t>3/3/16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1E0CC4A-EBA9-3F49-A5DD-D7077F89CF50}"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DB20F3-6907-C745-82FE-6B9D87F81609}" type="datetimeFigureOut">
              <a:rPr lang="en-US" smtClean="0"/>
              <a:t>3/3/16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1E0CC4A-EBA9-3F49-A5DD-D7077F89CF50}"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9" Type="http://schemas.openxmlformats.org/officeDocument/2006/relationships/image" Target="../media/image8.png"/><Relationship Id="rId20" Type="http://schemas.openxmlformats.org/officeDocument/2006/relationships/image" Target="../media/image19.png"/><Relationship Id="rId21" Type="http://schemas.openxmlformats.org/officeDocument/2006/relationships/image" Target="../media/image20.png"/><Relationship Id="rId22" Type="http://schemas.openxmlformats.org/officeDocument/2006/relationships/image" Target="../media/image21.png"/><Relationship Id="rId23" Type="http://schemas.openxmlformats.org/officeDocument/2006/relationships/image" Target="../media/image22.png"/><Relationship Id="rId10" Type="http://schemas.openxmlformats.org/officeDocument/2006/relationships/image" Target="../media/image9.png"/><Relationship Id="rId11" Type="http://schemas.openxmlformats.org/officeDocument/2006/relationships/image" Target="../media/image10.png"/><Relationship Id="rId12" Type="http://schemas.openxmlformats.org/officeDocument/2006/relationships/image" Target="../media/image11.png"/><Relationship Id="rId13" Type="http://schemas.openxmlformats.org/officeDocument/2006/relationships/image" Target="../media/image12.png"/><Relationship Id="rId14" Type="http://schemas.openxmlformats.org/officeDocument/2006/relationships/image" Target="../media/image13.png"/><Relationship Id="rId15" Type="http://schemas.openxmlformats.org/officeDocument/2006/relationships/image" Target="../media/image14.png"/><Relationship Id="rId16" Type="http://schemas.openxmlformats.org/officeDocument/2006/relationships/image" Target="../media/image15.png"/><Relationship Id="rId17" Type="http://schemas.openxmlformats.org/officeDocument/2006/relationships/image" Target="../media/image16.png"/><Relationship Id="rId18" Type="http://schemas.openxmlformats.org/officeDocument/2006/relationships/image" Target="../media/image17.png"/><Relationship Id="rId19" Type="http://schemas.openxmlformats.org/officeDocument/2006/relationships/image" Target="../media/image18.png"/><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image" Target="../media/image5.png"/><Relationship Id="rId7" Type="http://schemas.openxmlformats.org/officeDocument/2006/relationships/image" Target="../media/image6.png"/><Relationship Id="rId8" Type="http://schemas.openxmlformats.org/officeDocument/2006/relationships/image" Target="../media/image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23.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0" y="854655"/>
            <a:ext cx="9144000" cy="2954655"/>
          </a:xfrm>
          <a:prstGeom prst="rect">
            <a:avLst/>
          </a:prstGeom>
          <a:noFill/>
        </p:spPr>
        <p:txBody>
          <a:bodyPr wrap="square" rtlCol="0">
            <a:spAutoFit/>
          </a:bodyPr>
          <a:lstStyle/>
          <a:p>
            <a:pPr algn="ctr"/>
            <a:r>
              <a:rPr lang="en-US" sz="5400" dirty="0" smtClean="0">
                <a:solidFill>
                  <a:srgbClr val="12919C"/>
                </a:solidFill>
                <a:latin typeface="Arial"/>
                <a:ea typeface="ＭＳ Ｐゴシック" charset="0"/>
                <a:cs typeface="Arial"/>
              </a:rPr>
              <a:t>The Scientific Method</a:t>
            </a:r>
          </a:p>
          <a:p>
            <a:pPr algn="ctr"/>
            <a:r>
              <a:rPr lang="en-US" sz="2800" i="1" dirty="0" smtClean="0">
                <a:solidFill>
                  <a:schemeClr val="tx1">
                    <a:lumMod val="50000"/>
                    <a:lumOff val="50000"/>
                  </a:schemeClr>
                </a:solidFill>
                <a:latin typeface="Arial"/>
                <a:cs typeface="Arial"/>
              </a:rPr>
              <a:t>Inductive &amp; Deductive Reasoning</a:t>
            </a:r>
          </a:p>
          <a:p>
            <a:pPr algn="ctr"/>
            <a:endParaRPr lang="en-US" sz="2800" i="1" dirty="0" smtClean="0">
              <a:solidFill>
                <a:schemeClr val="tx1">
                  <a:lumMod val="50000"/>
                  <a:lumOff val="50000"/>
                </a:schemeClr>
              </a:solidFill>
              <a:latin typeface="Arial"/>
              <a:cs typeface="Arial"/>
            </a:endParaRPr>
          </a:p>
          <a:p>
            <a:pPr algn="ctr"/>
            <a:r>
              <a:rPr lang="en-US" sz="2400" i="1" cap="all" dirty="0">
                <a:solidFill>
                  <a:srgbClr val="7F7F7F"/>
                </a:solidFill>
              </a:rPr>
              <a:t>Stem Cells Across the Curriculum</a:t>
            </a:r>
          </a:p>
          <a:p>
            <a:pPr algn="ctr"/>
            <a:r>
              <a:rPr lang="en-US" sz="2400" i="1" dirty="0" err="1">
                <a:solidFill>
                  <a:schemeClr val="tx1">
                    <a:lumMod val="50000"/>
                    <a:lumOff val="50000"/>
                  </a:schemeClr>
                </a:solidFill>
              </a:rPr>
              <a:t>www.stemcellcurriculum.org</a:t>
            </a:r>
            <a:endParaRPr lang="en-US" sz="2400" i="1" dirty="0">
              <a:solidFill>
                <a:schemeClr val="tx1">
                  <a:lumMod val="50000"/>
                  <a:lumOff val="50000"/>
                </a:schemeClr>
              </a:solidFill>
            </a:endParaRPr>
          </a:p>
          <a:p>
            <a:pPr algn="ctr"/>
            <a:endParaRPr lang="en-US" sz="2800" i="1" dirty="0">
              <a:solidFill>
                <a:schemeClr val="tx1">
                  <a:lumMod val="50000"/>
                  <a:lumOff val="50000"/>
                </a:schemeClr>
              </a:solidFill>
            </a:endParaRPr>
          </a:p>
        </p:txBody>
      </p:sp>
      <p:sp>
        <p:nvSpPr>
          <p:cNvPr id="4" name="TextBox 3"/>
          <p:cNvSpPr txBox="1"/>
          <p:nvPr/>
        </p:nvSpPr>
        <p:spPr>
          <a:xfrm>
            <a:off x="6235700" y="5308600"/>
            <a:ext cx="184666" cy="369332"/>
          </a:xfrm>
          <a:prstGeom prst="rect">
            <a:avLst/>
          </a:prstGeom>
          <a:noFill/>
        </p:spPr>
        <p:txBody>
          <a:bodyPr wrap="none" rtlCol="0">
            <a:spAutoFit/>
          </a:bodyPr>
          <a:lstStyle/>
          <a:p>
            <a:endParaRPr lang="en-US" dirty="0"/>
          </a:p>
        </p:txBody>
      </p:sp>
      <p:pic>
        <p:nvPicPr>
          <p:cNvPr id="6" name="Picture 5" descr="Logos.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5599" y="4945142"/>
            <a:ext cx="1572305" cy="238563"/>
          </a:xfrm>
          <a:prstGeom prst="rect">
            <a:avLst/>
          </a:prstGeom>
        </p:spPr>
      </p:pic>
      <p:sp>
        <p:nvSpPr>
          <p:cNvPr id="8" name="TextBox 7"/>
          <p:cNvSpPr txBox="1"/>
          <p:nvPr/>
        </p:nvSpPr>
        <p:spPr>
          <a:xfrm>
            <a:off x="2150527" y="4863509"/>
            <a:ext cx="6917273" cy="1638910"/>
          </a:xfrm>
          <a:prstGeom prst="rect">
            <a:avLst/>
          </a:prstGeom>
          <a:noFill/>
        </p:spPr>
        <p:txBody>
          <a:bodyPr wrap="square" rtlCol="0">
            <a:spAutoFit/>
          </a:bodyPr>
          <a:lstStyle/>
          <a:p>
            <a:r>
              <a:rPr lang="en-US" sz="1200" cap="small" dirty="0">
                <a:solidFill>
                  <a:srgbClr val="12919C"/>
                </a:solidFill>
                <a:latin typeface="+mj-lt"/>
              </a:rPr>
              <a:t>a</a:t>
            </a:r>
            <a:r>
              <a:rPr lang="en-US" sz="1200" cap="small" dirty="0" smtClean="0">
                <a:solidFill>
                  <a:srgbClr val="12919C"/>
                </a:solidFill>
                <a:latin typeface="+mj-lt"/>
              </a:rPr>
              <a:t>nimated </a:t>
            </a:r>
            <a:r>
              <a:rPr lang="en-US" sz="1200" cap="small" dirty="0">
                <a:solidFill>
                  <a:srgbClr val="12919C"/>
                </a:solidFill>
                <a:latin typeface="+mj-lt"/>
              </a:rPr>
              <a:t>p</a:t>
            </a:r>
            <a:r>
              <a:rPr lang="en-US" sz="1200" cap="small" dirty="0" smtClean="0">
                <a:solidFill>
                  <a:srgbClr val="12919C"/>
                </a:solidFill>
                <a:latin typeface="+mj-lt"/>
              </a:rPr>
              <a:t>resentation: </a:t>
            </a:r>
            <a:r>
              <a:rPr lang="en-US" sz="1200" cap="small" dirty="0" err="1" smtClean="0">
                <a:solidFill>
                  <a:srgbClr val="12919C"/>
                </a:solidFill>
                <a:latin typeface="+mj-lt"/>
              </a:rPr>
              <a:t>katayoun</a:t>
            </a:r>
            <a:r>
              <a:rPr lang="en-US" sz="1200" cap="small" dirty="0" smtClean="0">
                <a:solidFill>
                  <a:srgbClr val="12919C"/>
                </a:solidFill>
                <a:latin typeface="+mj-lt"/>
              </a:rPr>
              <a:t> </a:t>
            </a:r>
            <a:r>
              <a:rPr lang="en-US" sz="1200" cap="small" dirty="0" err="1" smtClean="0">
                <a:solidFill>
                  <a:srgbClr val="12919C"/>
                </a:solidFill>
                <a:latin typeface="+mj-lt"/>
              </a:rPr>
              <a:t>chamany</a:t>
            </a:r>
            <a:r>
              <a:rPr lang="en-US" sz="1200" cap="small" dirty="0" smtClean="0">
                <a:solidFill>
                  <a:srgbClr val="12919C"/>
                </a:solidFill>
                <a:latin typeface="+mj-lt"/>
              </a:rPr>
              <a:t> &amp; </a:t>
            </a:r>
            <a:r>
              <a:rPr lang="en-US" sz="1200" cap="small" dirty="0" err="1" smtClean="0">
                <a:solidFill>
                  <a:srgbClr val="12919C"/>
                </a:solidFill>
                <a:latin typeface="+mj-lt"/>
              </a:rPr>
              <a:t>emmanuel</a:t>
            </a:r>
            <a:r>
              <a:rPr lang="en-US" sz="1200" cap="small" dirty="0" smtClean="0">
                <a:solidFill>
                  <a:srgbClr val="12919C"/>
                </a:solidFill>
                <a:latin typeface="+mj-lt"/>
              </a:rPr>
              <a:t> </a:t>
            </a:r>
            <a:r>
              <a:rPr lang="en-US" sz="1200" cap="small" dirty="0" err="1" smtClean="0">
                <a:solidFill>
                  <a:srgbClr val="12919C"/>
                </a:solidFill>
                <a:latin typeface="+mj-lt"/>
              </a:rPr>
              <a:t>nunez</a:t>
            </a:r>
            <a:r>
              <a:rPr lang="en-US" sz="1200" cap="small" dirty="0" smtClean="0">
                <a:solidFill>
                  <a:srgbClr val="12919C"/>
                </a:solidFill>
                <a:latin typeface="+mj-lt"/>
              </a:rPr>
              <a:t> </a:t>
            </a:r>
          </a:p>
          <a:p>
            <a:r>
              <a:rPr lang="en-US" sz="1200" cap="small" dirty="0" smtClean="0">
                <a:solidFill>
                  <a:srgbClr val="12919C"/>
                </a:solidFill>
                <a:latin typeface="+mj-lt"/>
              </a:rPr>
              <a:t>	</a:t>
            </a:r>
            <a:endParaRPr lang="en-US" sz="1200" cap="small" dirty="0" smtClean="0">
              <a:solidFill>
                <a:srgbClr val="7F7F7F"/>
              </a:solidFill>
              <a:latin typeface="+mj-lt"/>
            </a:endParaRPr>
          </a:p>
          <a:p>
            <a:r>
              <a:rPr lang="en-US" sz="1200" cap="small" dirty="0" err="1" smtClean="0">
                <a:solidFill>
                  <a:srgbClr val="12919C"/>
                </a:solidFill>
              </a:rPr>
              <a:t>february</a:t>
            </a:r>
            <a:r>
              <a:rPr lang="en-US" sz="1200" cap="small" dirty="0" smtClean="0">
                <a:solidFill>
                  <a:srgbClr val="12919C"/>
                </a:solidFill>
              </a:rPr>
              <a:t> 2016</a:t>
            </a:r>
            <a:r>
              <a:rPr lang="en-US" sz="1200" cap="small" dirty="0" smtClean="0">
                <a:solidFill>
                  <a:srgbClr val="7F7F7F"/>
                </a:solidFill>
                <a:latin typeface="+mj-lt"/>
              </a:rPr>
              <a:t>	</a:t>
            </a:r>
          </a:p>
          <a:p>
            <a:endParaRPr lang="en-US" sz="1200" cap="small" dirty="0">
              <a:solidFill>
                <a:srgbClr val="7F7F7F"/>
              </a:solidFill>
              <a:latin typeface="+mj-lt"/>
            </a:endParaRPr>
          </a:p>
          <a:p>
            <a:r>
              <a:rPr lang="en-US" sz="1050" cap="small" dirty="0" smtClean="0">
                <a:solidFill>
                  <a:srgbClr val="7F7F7F"/>
                </a:solidFill>
              </a:rPr>
              <a:t>opinions </a:t>
            </a:r>
            <a:r>
              <a:rPr lang="en-US" sz="1050" cap="small" dirty="0">
                <a:solidFill>
                  <a:srgbClr val="7F7F7F"/>
                </a:solidFill>
              </a:rPr>
              <a:t>expressed </a:t>
            </a:r>
            <a:r>
              <a:rPr lang="en-US" sz="1050" cap="small" dirty="0">
                <a:solidFill>
                  <a:schemeClr val="tx1">
                    <a:lumMod val="50000"/>
                    <a:lumOff val="50000"/>
                  </a:schemeClr>
                </a:solidFill>
              </a:rPr>
              <a:t>here are </a:t>
            </a:r>
            <a:r>
              <a:rPr lang="en-US" sz="1050" cap="small" dirty="0" smtClean="0">
                <a:solidFill>
                  <a:schemeClr val="tx1">
                    <a:lumMod val="50000"/>
                    <a:lumOff val="50000"/>
                  </a:schemeClr>
                </a:solidFill>
              </a:rPr>
              <a:t>solely </a:t>
            </a:r>
            <a:r>
              <a:rPr lang="en-US" sz="1050" cap="small" dirty="0">
                <a:solidFill>
                  <a:schemeClr val="tx1">
                    <a:lumMod val="50000"/>
                    <a:lumOff val="50000"/>
                  </a:schemeClr>
                </a:solidFill>
              </a:rPr>
              <a:t>those of the authors and do not necessarily reflect those </a:t>
            </a:r>
            <a:r>
              <a:rPr lang="en-US" sz="1050" cap="small" dirty="0" smtClean="0">
                <a:solidFill>
                  <a:schemeClr val="tx1">
                    <a:lumMod val="50000"/>
                    <a:lumOff val="50000"/>
                  </a:schemeClr>
                </a:solidFill>
              </a:rPr>
              <a:t>of</a:t>
            </a:r>
          </a:p>
          <a:p>
            <a:r>
              <a:rPr lang="en-US" sz="1050" cap="small" dirty="0" smtClean="0">
                <a:solidFill>
                  <a:schemeClr val="tx1">
                    <a:lumMod val="50000"/>
                    <a:lumOff val="50000"/>
                  </a:schemeClr>
                </a:solidFill>
              </a:rPr>
              <a:t>the empire state stem cell board </a:t>
            </a:r>
            <a:r>
              <a:rPr lang="en-US" sz="1050" cap="small" dirty="0">
                <a:solidFill>
                  <a:schemeClr val="tx1">
                    <a:lumMod val="50000"/>
                    <a:lumOff val="50000"/>
                  </a:schemeClr>
                </a:solidFill>
              </a:rPr>
              <a:t>the </a:t>
            </a:r>
            <a:r>
              <a:rPr lang="en-US" sz="1050" cap="small" dirty="0" smtClean="0">
                <a:solidFill>
                  <a:schemeClr val="tx1">
                    <a:lumMod val="50000"/>
                    <a:lumOff val="50000"/>
                  </a:schemeClr>
                </a:solidFill>
              </a:rPr>
              <a:t>new york state department </a:t>
            </a:r>
            <a:r>
              <a:rPr lang="en-US" sz="1050" cap="small" dirty="0">
                <a:solidFill>
                  <a:schemeClr val="tx1">
                    <a:lumMod val="50000"/>
                    <a:lumOff val="50000"/>
                  </a:schemeClr>
                </a:solidFill>
              </a:rPr>
              <a:t>of </a:t>
            </a:r>
            <a:r>
              <a:rPr lang="en-US" sz="1050" cap="small" dirty="0" smtClean="0">
                <a:solidFill>
                  <a:schemeClr val="tx1">
                    <a:lumMod val="50000"/>
                    <a:lumOff val="50000"/>
                  </a:schemeClr>
                </a:solidFill>
              </a:rPr>
              <a:t>health</a:t>
            </a:r>
            <a:r>
              <a:rPr lang="en-US" sz="1050" cap="small" dirty="0">
                <a:solidFill>
                  <a:schemeClr val="tx1">
                    <a:lumMod val="50000"/>
                    <a:lumOff val="50000"/>
                  </a:schemeClr>
                </a:solidFill>
              </a:rPr>
              <a:t>, or the </a:t>
            </a:r>
            <a:r>
              <a:rPr lang="en-US" sz="1050" cap="small" dirty="0" smtClean="0">
                <a:solidFill>
                  <a:schemeClr val="tx1">
                    <a:lumMod val="50000"/>
                    <a:lumOff val="50000"/>
                  </a:schemeClr>
                </a:solidFill>
              </a:rPr>
              <a:t>state </a:t>
            </a:r>
            <a:r>
              <a:rPr lang="en-US" sz="1050" cap="small" dirty="0">
                <a:solidFill>
                  <a:schemeClr val="tx1">
                    <a:lumMod val="50000"/>
                    <a:lumOff val="50000"/>
                  </a:schemeClr>
                </a:solidFill>
              </a:rPr>
              <a:t>of </a:t>
            </a:r>
            <a:r>
              <a:rPr lang="en-US" sz="1050" cap="small" dirty="0" smtClean="0">
                <a:solidFill>
                  <a:schemeClr val="tx1">
                    <a:lumMod val="50000"/>
                    <a:lumOff val="50000"/>
                  </a:schemeClr>
                </a:solidFill>
              </a:rPr>
              <a:t>new york</a:t>
            </a:r>
            <a:r>
              <a:rPr lang="en-US" sz="1050" cap="small" dirty="0">
                <a:solidFill>
                  <a:schemeClr val="tx1">
                    <a:lumMod val="50000"/>
                    <a:lumOff val="50000"/>
                  </a:schemeClr>
                </a:solidFill>
              </a:rPr>
              <a:t>. </a:t>
            </a:r>
          </a:p>
          <a:p>
            <a:endParaRPr lang="en-US" sz="1050" cap="small" dirty="0"/>
          </a:p>
          <a:p>
            <a:endParaRPr lang="en-US" sz="1050" cap="small" dirty="0" smtClean="0">
              <a:solidFill>
                <a:srgbClr val="7F7F7F"/>
              </a:solidFill>
              <a:latin typeface="+mj-lt"/>
            </a:endParaRPr>
          </a:p>
          <a:p>
            <a:r>
              <a:rPr lang="en-US" sz="1050" cap="all" dirty="0">
                <a:solidFill>
                  <a:schemeClr val="tx1">
                    <a:lumMod val="65000"/>
                    <a:lumOff val="35000"/>
                  </a:schemeClr>
                </a:solidFill>
                <a:latin typeface="+mj-lt"/>
              </a:rPr>
              <a:t>	</a:t>
            </a:r>
            <a:endParaRPr lang="en-US" sz="1050" cap="all" dirty="0" smtClean="0">
              <a:solidFill>
                <a:schemeClr val="tx1">
                  <a:lumMod val="65000"/>
                  <a:lumOff val="35000"/>
                </a:schemeClr>
              </a:solidFill>
              <a:latin typeface="+mj-lt"/>
            </a:endParaRPr>
          </a:p>
        </p:txBody>
      </p:sp>
    </p:spTree>
    <p:extLst>
      <p:ext uri="{BB962C8B-B14F-4D97-AF65-F5344CB8AC3E}">
        <p14:creationId xmlns:p14="http://schemas.microsoft.com/office/powerpoint/2010/main" val="200870827"/>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84138"/>
            <a:ext cx="9144000" cy="1985962"/>
          </a:xfrm>
        </p:spPr>
        <p:txBody>
          <a:bodyPr>
            <a:normAutofit/>
          </a:bodyPr>
          <a:lstStyle/>
          <a:p>
            <a:r>
              <a:rPr lang="en-US" sz="4000" dirty="0" smtClean="0">
                <a:solidFill>
                  <a:srgbClr val="12919C"/>
                </a:solidFill>
                <a:latin typeface="Arial"/>
                <a:cs typeface="Arial"/>
              </a:rPr>
              <a:t>Scientific </a:t>
            </a:r>
            <a:r>
              <a:rPr lang="en-US" sz="4000" dirty="0">
                <a:solidFill>
                  <a:srgbClr val="12919C"/>
                </a:solidFill>
                <a:latin typeface="Arial"/>
                <a:cs typeface="Arial"/>
              </a:rPr>
              <a:t>Method</a:t>
            </a:r>
            <a:br>
              <a:rPr lang="en-US" sz="4000" dirty="0">
                <a:solidFill>
                  <a:srgbClr val="12919C"/>
                </a:solidFill>
                <a:latin typeface="Arial"/>
                <a:cs typeface="Arial"/>
              </a:rPr>
            </a:br>
            <a:r>
              <a:rPr lang="en-US" sz="4000" b="1" dirty="0">
                <a:solidFill>
                  <a:srgbClr val="800040"/>
                </a:solidFill>
                <a:latin typeface="Franklin Gothic Book" charset="0"/>
                <a:cs typeface="Franklin Gothic Book" charset="0"/>
              </a:rPr>
              <a:t/>
            </a:r>
            <a:br>
              <a:rPr lang="en-US" sz="4000" b="1" dirty="0">
                <a:solidFill>
                  <a:srgbClr val="800040"/>
                </a:solidFill>
                <a:latin typeface="Franklin Gothic Book" charset="0"/>
                <a:cs typeface="Franklin Gothic Book" charset="0"/>
              </a:rPr>
            </a:br>
            <a:endParaRPr lang="en-US" sz="4000" dirty="0">
              <a:latin typeface="Calibri" charset="0"/>
            </a:endParaRPr>
          </a:p>
        </p:txBody>
      </p:sp>
      <p:sp>
        <p:nvSpPr>
          <p:cNvPr id="5" name="Content Placeholder 4"/>
          <p:cNvSpPr>
            <a:spLocks noGrp="1"/>
          </p:cNvSpPr>
          <p:nvPr>
            <p:ph idx="1"/>
          </p:nvPr>
        </p:nvSpPr>
        <p:spPr>
          <a:xfrm>
            <a:off x="203200" y="1039813"/>
            <a:ext cx="8686800" cy="4916488"/>
          </a:xfrm>
        </p:spPr>
        <p:txBody>
          <a:bodyPr>
            <a:normAutofit fontScale="77500" lnSpcReduction="20000"/>
          </a:bodyPr>
          <a:lstStyle/>
          <a:p>
            <a:pPr>
              <a:lnSpc>
                <a:spcPct val="120000"/>
              </a:lnSpc>
            </a:pPr>
            <a:r>
              <a:rPr lang="en-US" sz="4100" dirty="0" smtClean="0">
                <a:latin typeface="Arial"/>
                <a:cs typeface="Arial"/>
              </a:rPr>
              <a:t>The Scientific Method </a:t>
            </a:r>
          </a:p>
          <a:p>
            <a:pPr lvl="1">
              <a:lnSpc>
                <a:spcPct val="120000"/>
              </a:lnSpc>
            </a:pPr>
            <a:r>
              <a:rPr lang="en-US" sz="2900" dirty="0">
                <a:latin typeface="Arial"/>
                <a:cs typeface="Arial"/>
              </a:rPr>
              <a:t>I</a:t>
            </a:r>
            <a:r>
              <a:rPr lang="en-US" sz="2900" dirty="0" smtClean="0">
                <a:latin typeface="Arial"/>
                <a:cs typeface="Arial"/>
              </a:rPr>
              <a:t>nvolves both inductive and deductive reasoning </a:t>
            </a:r>
          </a:p>
          <a:p>
            <a:pPr lvl="1">
              <a:lnSpc>
                <a:spcPct val="120000"/>
              </a:lnSpc>
            </a:pPr>
            <a:r>
              <a:rPr lang="en-US" sz="2900" dirty="0">
                <a:latin typeface="Arial"/>
                <a:cs typeface="Arial"/>
              </a:rPr>
              <a:t>B</a:t>
            </a:r>
            <a:r>
              <a:rPr lang="en-US" sz="2900" dirty="0" smtClean="0">
                <a:latin typeface="Arial"/>
                <a:cs typeface="Arial"/>
              </a:rPr>
              <a:t>oth types of reasoning depend on the Power of Observation</a:t>
            </a:r>
          </a:p>
          <a:p>
            <a:pPr marL="457200" lvl="1" indent="0">
              <a:lnSpc>
                <a:spcPct val="90000"/>
              </a:lnSpc>
              <a:buNone/>
            </a:pPr>
            <a:endParaRPr lang="en-US" sz="2200" dirty="0" smtClean="0">
              <a:latin typeface="Arial"/>
              <a:cs typeface="Arial"/>
            </a:endParaRPr>
          </a:p>
          <a:p>
            <a:pPr marL="457200" lvl="1" indent="0">
              <a:lnSpc>
                <a:spcPct val="90000"/>
              </a:lnSpc>
              <a:buNone/>
            </a:pPr>
            <a:endParaRPr lang="en-US" sz="2200" dirty="0">
              <a:latin typeface="Arial"/>
              <a:cs typeface="Arial"/>
            </a:endParaRPr>
          </a:p>
          <a:p>
            <a:pPr>
              <a:lnSpc>
                <a:spcPct val="90000"/>
              </a:lnSpc>
            </a:pPr>
            <a:r>
              <a:rPr lang="en-US" sz="4100" dirty="0" smtClean="0">
                <a:latin typeface="Arial"/>
                <a:cs typeface="Arial"/>
              </a:rPr>
              <a:t>The Power of Observation</a:t>
            </a:r>
          </a:p>
          <a:p>
            <a:pPr lvl="1">
              <a:lnSpc>
                <a:spcPct val="120000"/>
              </a:lnSpc>
            </a:pPr>
            <a:r>
              <a:rPr lang="en-US" sz="2900" dirty="0" smtClean="0">
                <a:latin typeface="Arial"/>
                <a:cs typeface="Arial"/>
              </a:rPr>
              <a:t>Informs the entire approach to the study</a:t>
            </a:r>
          </a:p>
          <a:p>
            <a:pPr lvl="1">
              <a:lnSpc>
                <a:spcPct val="120000"/>
              </a:lnSpc>
            </a:pPr>
            <a:r>
              <a:rPr lang="en-US" sz="2900" dirty="0" smtClean="0">
                <a:latin typeface="Arial"/>
                <a:cs typeface="Arial"/>
              </a:rPr>
              <a:t>Is dependent on sagacity not serendipity</a:t>
            </a:r>
            <a:r>
              <a:rPr lang="en-US" sz="3200" dirty="0" smtClean="0">
                <a:latin typeface="Arial"/>
                <a:cs typeface="Arial"/>
              </a:rPr>
              <a:t> </a:t>
            </a:r>
          </a:p>
          <a:p>
            <a:pPr lvl="2">
              <a:lnSpc>
                <a:spcPct val="120000"/>
              </a:lnSpc>
            </a:pPr>
            <a:r>
              <a:rPr lang="en-US" b="1" dirty="0" smtClean="0">
                <a:latin typeface="Arial"/>
                <a:cs typeface="Arial"/>
              </a:rPr>
              <a:t>Serendipity: </a:t>
            </a:r>
            <a:r>
              <a:rPr lang="en-US" dirty="0" smtClean="0">
                <a:latin typeface="Arial"/>
                <a:cs typeface="Arial"/>
              </a:rPr>
              <a:t>chance luck or coincidence</a:t>
            </a:r>
          </a:p>
          <a:p>
            <a:pPr lvl="2">
              <a:lnSpc>
                <a:spcPct val="120000"/>
              </a:lnSpc>
            </a:pPr>
            <a:r>
              <a:rPr lang="en-US" b="1" dirty="0" smtClean="0">
                <a:latin typeface="Arial"/>
                <a:cs typeface="Arial"/>
              </a:rPr>
              <a:t>Sagacity</a:t>
            </a:r>
            <a:r>
              <a:rPr lang="en-US" dirty="0" smtClean="0">
                <a:latin typeface="Arial"/>
                <a:cs typeface="Arial"/>
              </a:rPr>
              <a:t>: keen sense of observation based on lived experience</a:t>
            </a:r>
          </a:p>
          <a:p>
            <a:pPr lvl="3">
              <a:lnSpc>
                <a:spcPct val="120000"/>
              </a:lnSpc>
            </a:pPr>
            <a:r>
              <a:rPr lang="en-US" dirty="0">
                <a:latin typeface="Arial"/>
                <a:cs typeface="Arial"/>
              </a:rPr>
              <a:t>I</a:t>
            </a:r>
            <a:r>
              <a:rPr lang="en-US" dirty="0" smtClean="0">
                <a:latin typeface="Arial"/>
                <a:cs typeface="Arial"/>
              </a:rPr>
              <a:t>s the ability </a:t>
            </a:r>
            <a:r>
              <a:rPr lang="en-US" dirty="0">
                <a:latin typeface="Arial"/>
                <a:cs typeface="Arial"/>
              </a:rPr>
              <a:t>to discern important similarities and differences </a:t>
            </a:r>
            <a:endParaRPr lang="en-US" dirty="0" smtClean="0">
              <a:latin typeface="Arial"/>
              <a:cs typeface="Arial"/>
            </a:endParaRPr>
          </a:p>
          <a:p>
            <a:pPr lvl="3">
              <a:lnSpc>
                <a:spcPct val="120000"/>
              </a:lnSpc>
            </a:pPr>
            <a:r>
              <a:rPr lang="en-US" dirty="0" smtClean="0">
                <a:latin typeface="Arial"/>
                <a:cs typeface="Arial"/>
              </a:rPr>
              <a:t>Is </a:t>
            </a:r>
            <a:r>
              <a:rPr lang="en-US" dirty="0">
                <a:latin typeface="Arial"/>
                <a:cs typeface="Arial"/>
              </a:rPr>
              <a:t>based on training and disciplinary </a:t>
            </a:r>
            <a:r>
              <a:rPr lang="en-US" dirty="0" smtClean="0">
                <a:latin typeface="Arial"/>
                <a:cs typeface="Arial"/>
              </a:rPr>
              <a:t>perspectives; observation </a:t>
            </a:r>
            <a:r>
              <a:rPr lang="en-US" dirty="0">
                <a:latin typeface="Arial"/>
                <a:cs typeface="Arial"/>
              </a:rPr>
              <a:t>has </a:t>
            </a:r>
            <a:r>
              <a:rPr lang="en-US" dirty="0" smtClean="0">
                <a:latin typeface="Arial"/>
                <a:cs typeface="Arial"/>
              </a:rPr>
              <a:t>bias</a:t>
            </a:r>
          </a:p>
          <a:p>
            <a:pPr lvl="3">
              <a:lnSpc>
                <a:spcPct val="120000"/>
              </a:lnSpc>
            </a:pPr>
            <a:r>
              <a:rPr lang="en-US" dirty="0" smtClean="0">
                <a:latin typeface="Arial"/>
                <a:cs typeface="Arial"/>
              </a:rPr>
              <a:t>Allows one to make </a:t>
            </a:r>
            <a:r>
              <a:rPr lang="en-US" dirty="0">
                <a:latin typeface="Arial"/>
                <a:cs typeface="Arial"/>
              </a:rPr>
              <a:t>meaning </a:t>
            </a:r>
            <a:r>
              <a:rPr lang="en-US" dirty="0" smtClean="0">
                <a:latin typeface="Arial"/>
                <a:cs typeface="Arial"/>
              </a:rPr>
              <a:t>from observations</a:t>
            </a:r>
            <a:endParaRPr lang="en-US" sz="2900" dirty="0" smtClean="0">
              <a:latin typeface="Arial"/>
              <a:cs typeface="Arial"/>
            </a:endParaRPr>
          </a:p>
          <a:p>
            <a:pPr lvl="1">
              <a:lnSpc>
                <a:spcPct val="120000"/>
              </a:lnSpc>
            </a:pPr>
            <a:endParaRPr lang="en-US" sz="2900" dirty="0" smtClean="0">
              <a:latin typeface="Arial"/>
              <a:cs typeface="Arial"/>
            </a:endParaRPr>
          </a:p>
          <a:p>
            <a:pPr marL="0" indent="0">
              <a:lnSpc>
                <a:spcPct val="120000"/>
              </a:lnSpc>
              <a:buNone/>
            </a:pPr>
            <a:endParaRPr lang="en-US" sz="2800" dirty="0">
              <a:latin typeface="Arial"/>
              <a:cs typeface="Arial"/>
            </a:endParaRPr>
          </a:p>
        </p:txBody>
      </p:sp>
      <p:sp>
        <p:nvSpPr>
          <p:cNvPr id="3" name="TextBox 2"/>
          <p:cNvSpPr txBox="1"/>
          <p:nvPr/>
        </p:nvSpPr>
        <p:spPr>
          <a:xfrm>
            <a:off x="203200" y="5956301"/>
            <a:ext cx="8890000" cy="984885"/>
          </a:xfrm>
          <a:prstGeom prst="rect">
            <a:avLst/>
          </a:prstGeom>
          <a:noFill/>
        </p:spPr>
        <p:txBody>
          <a:bodyPr wrap="square" rtlCol="0">
            <a:spAutoFit/>
          </a:bodyPr>
          <a:lstStyle/>
          <a:p>
            <a:pPr marL="0" lvl="1"/>
            <a:r>
              <a:rPr lang="en-US" sz="2000" dirty="0">
                <a:solidFill>
                  <a:schemeClr val="tx1">
                    <a:lumMod val="75000"/>
                    <a:lumOff val="25000"/>
                  </a:schemeClr>
                </a:solidFill>
                <a:latin typeface="Arial"/>
                <a:cs typeface="Arial"/>
              </a:rPr>
              <a:t>“ </a:t>
            </a:r>
            <a:r>
              <a:rPr lang="en-US" sz="2000" i="1" dirty="0">
                <a:solidFill>
                  <a:schemeClr val="tx1">
                    <a:lumMod val="75000"/>
                    <a:lumOff val="25000"/>
                  </a:schemeClr>
                </a:solidFill>
                <a:latin typeface="Arial"/>
                <a:cs typeface="Arial"/>
              </a:rPr>
              <a:t>In the fields of observation chance favors only the prepared mind.</a:t>
            </a:r>
            <a:r>
              <a:rPr lang="en-US" sz="2000" i="1" dirty="0" smtClean="0">
                <a:solidFill>
                  <a:schemeClr val="tx1">
                    <a:lumMod val="75000"/>
                    <a:lumOff val="25000"/>
                  </a:schemeClr>
                </a:solidFill>
                <a:latin typeface="Arial"/>
                <a:cs typeface="Arial"/>
              </a:rPr>
              <a:t>”</a:t>
            </a:r>
          </a:p>
          <a:p>
            <a:pPr marL="0" lvl="1"/>
            <a:r>
              <a:rPr lang="en-US" sz="2000" i="1" dirty="0">
                <a:solidFill>
                  <a:schemeClr val="tx1">
                    <a:lumMod val="75000"/>
                    <a:lumOff val="25000"/>
                  </a:schemeClr>
                </a:solidFill>
                <a:latin typeface="Arial"/>
                <a:cs typeface="Arial"/>
              </a:rPr>
              <a:t>	</a:t>
            </a:r>
            <a:r>
              <a:rPr lang="en-US" sz="2000" i="1" dirty="0" smtClean="0">
                <a:solidFill>
                  <a:schemeClr val="tx1">
                    <a:lumMod val="75000"/>
                    <a:lumOff val="25000"/>
                  </a:schemeClr>
                </a:solidFill>
                <a:latin typeface="Arial"/>
                <a:cs typeface="Arial"/>
              </a:rPr>
              <a:t>														 Louis Pasteur</a:t>
            </a:r>
            <a:endParaRPr lang="en-US" sz="2000" i="1" dirty="0">
              <a:solidFill>
                <a:schemeClr val="tx1">
                  <a:lumMod val="75000"/>
                  <a:lumOff val="25000"/>
                </a:schemeClr>
              </a:solidFill>
              <a:latin typeface="Arial"/>
              <a:cs typeface="Arial"/>
            </a:endParaRPr>
          </a:p>
          <a:p>
            <a:endParaRPr lang="en-US" dirty="0"/>
          </a:p>
        </p:txBody>
      </p:sp>
    </p:spTree>
    <p:extLst>
      <p:ext uri="{BB962C8B-B14F-4D97-AF65-F5344CB8AC3E}">
        <p14:creationId xmlns:p14="http://schemas.microsoft.com/office/powerpoint/2010/main" val="97078956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2000"/>
                                        <p:tgtEl>
                                          <p:spTgt spid="5">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1" end="1"/>
                                            </p:txEl>
                                          </p:spTgt>
                                        </p:tgtEl>
                                        <p:attrNameLst>
                                          <p:attrName>style.visibility</p:attrName>
                                        </p:attrNameLst>
                                      </p:cBhvr>
                                      <p:to>
                                        <p:strVal val="visible"/>
                                      </p:to>
                                    </p:set>
                                    <p:animEffect transition="in" filter="fade">
                                      <p:cBhvr>
                                        <p:cTn id="10" dur="2000"/>
                                        <p:tgtEl>
                                          <p:spTgt spid="5">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animEffect transition="in" filter="fade">
                                      <p:cBhvr>
                                        <p:cTn id="13" dur="2000"/>
                                        <p:tgtEl>
                                          <p:spTgt spid="5">
                                            <p:txEl>
                                              <p:pRg st="2" end="2"/>
                                            </p:txEl>
                                          </p:spTgt>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5">
                                            <p:txEl>
                                              <p:pRg st="5" end="5"/>
                                            </p:txEl>
                                          </p:spTgt>
                                        </p:tgtEl>
                                        <p:attrNameLst>
                                          <p:attrName>style.visibility</p:attrName>
                                        </p:attrNameLst>
                                      </p:cBhvr>
                                      <p:to>
                                        <p:strVal val="visible"/>
                                      </p:to>
                                    </p:set>
                                    <p:animEffect transition="in" filter="fade">
                                      <p:cBhvr>
                                        <p:cTn id="18" dur="2000"/>
                                        <p:tgtEl>
                                          <p:spTgt spid="5">
                                            <p:txEl>
                                              <p:pRg st="5" end="5"/>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6" end="6"/>
                                            </p:txEl>
                                          </p:spTgt>
                                        </p:tgtEl>
                                        <p:attrNameLst>
                                          <p:attrName>style.visibility</p:attrName>
                                        </p:attrNameLst>
                                      </p:cBhvr>
                                      <p:to>
                                        <p:strVal val="visible"/>
                                      </p:to>
                                    </p:set>
                                    <p:animEffect transition="in" filter="fade">
                                      <p:cBhvr>
                                        <p:cTn id="21" dur="2000"/>
                                        <p:tgtEl>
                                          <p:spTgt spid="5">
                                            <p:txEl>
                                              <p:pRg st="6" end="6"/>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7" end="7"/>
                                            </p:txEl>
                                          </p:spTgt>
                                        </p:tgtEl>
                                        <p:attrNameLst>
                                          <p:attrName>style.visibility</p:attrName>
                                        </p:attrNameLst>
                                      </p:cBhvr>
                                      <p:to>
                                        <p:strVal val="visible"/>
                                      </p:to>
                                    </p:set>
                                    <p:animEffect transition="in" filter="fade">
                                      <p:cBhvr>
                                        <p:cTn id="24" dur="2000"/>
                                        <p:tgtEl>
                                          <p:spTgt spid="5">
                                            <p:txEl>
                                              <p:pRg st="7" end="7"/>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txEl>
                                              <p:pRg st="8" end="8"/>
                                            </p:txEl>
                                          </p:spTgt>
                                        </p:tgtEl>
                                        <p:attrNameLst>
                                          <p:attrName>style.visibility</p:attrName>
                                        </p:attrNameLst>
                                      </p:cBhvr>
                                      <p:to>
                                        <p:strVal val="visible"/>
                                      </p:to>
                                    </p:set>
                                    <p:animEffect transition="in" filter="fade">
                                      <p:cBhvr>
                                        <p:cTn id="27" dur="2000"/>
                                        <p:tgtEl>
                                          <p:spTgt spid="5">
                                            <p:txEl>
                                              <p:pRg st="8" end="8"/>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5">
                                            <p:txEl>
                                              <p:pRg st="9" end="9"/>
                                            </p:txEl>
                                          </p:spTgt>
                                        </p:tgtEl>
                                        <p:attrNameLst>
                                          <p:attrName>style.visibility</p:attrName>
                                        </p:attrNameLst>
                                      </p:cBhvr>
                                      <p:to>
                                        <p:strVal val="visible"/>
                                      </p:to>
                                    </p:set>
                                    <p:animEffect transition="in" filter="fade">
                                      <p:cBhvr>
                                        <p:cTn id="30" dur="2000"/>
                                        <p:tgtEl>
                                          <p:spTgt spid="5">
                                            <p:txEl>
                                              <p:pRg st="9" end="9"/>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5">
                                            <p:txEl>
                                              <p:pRg st="10" end="10"/>
                                            </p:txEl>
                                          </p:spTgt>
                                        </p:tgtEl>
                                        <p:attrNameLst>
                                          <p:attrName>style.visibility</p:attrName>
                                        </p:attrNameLst>
                                      </p:cBhvr>
                                      <p:to>
                                        <p:strVal val="visible"/>
                                      </p:to>
                                    </p:set>
                                    <p:animEffect transition="in" filter="fade">
                                      <p:cBhvr>
                                        <p:cTn id="33" dur="2000"/>
                                        <p:tgtEl>
                                          <p:spTgt spid="5">
                                            <p:txEl>
                                              <p:pRg st="10" end="10"/>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5">
                                            <p:txEl>
                                              <p:pRg st="11" end="11"/>
                                            </p:txEl>
                                          </p:spTgt>
                                        </p:tgtEl>
                                        <p:attrNameLst>
                                          <p:attrName>style.visibility</p:attrName>
                                        </p:attrNameLst>
                                      </p:cBhvr>
                                      <p:to>
                                        <p:strVal val="visible"/>
                                      </p:to>
                                    </p:set>
                                    <p:animEffect transition="in" filter="fade">
                                      <p:cBhvr>
                                        <p:cTn id="36" dur="2000"/>
                                        <p:tgtEl>
                                          <p:spTgt spid="5">
                                            <p:txEl>
                                              <p:pRg st="11" end="11"/>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5">
                                            <p:txEl>
                                              <p:pRg st="12" end="12"/>
                                            </p:txEl>
                                          </p:spTgt>
                                        </p:tgtEl>
                                        <p:attrNameLst>
                                          <p:attrName>style.visibility</p:attrName>
                                        </p:attrNameLst>
                                      </p:cBhvr>
                                      <p:to>
                                        <p:strVal val="visible"/>
                                      </p:to>
                                    </p:set>
                                    <p:animEffect transition="in" filter="fade">
                                      <p:cBhvr>
                                        <p:cTn id="39" dur="2000"/>
                                        <p:tgtEl>
                                          <p:spTgt spid="5">
                                            <p:txEl>
                                              <p:pRg st="12" end="12"/>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3"/>
                                        </p:tgtEl>
                                        <p:attrNameLst>
                                          <p:attrName>style.visibility</p:attrName>
                                        </p:attrNameLst>
                                      </p:cBhvr>
                                      <p:to>
                                        <p:strVal val="visible"/>
                                      </p:to>
                                    </p:set>
                                    <p:animEffect transition="in" filter="fade">
                                      <p:cBhvr>
                                        <p:cTn id="44"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7462"/>
            <a:ext cx="9144000" cy="1985962"/>
          </a:xfrm>
        </p:spPr>
        <p:txBody>
          <a:bodyPr>
            <a:normAutofit/>
          </a:bodyPr>
          <a:lstStyle/>
          <a:p>
            <a:r>
              <a:rPr lang="en-US" sz="4000" dirty="0" smtClean="0">
                <a:solidFill>
                  <a:srgbClr val="12919C"/>
                </a:solidFill>
                <a:latin typeface="Arial"/>
                <a:cs typeface="Arial"/>
              </a:rPr>
              <a:t>Inductive </a:t>
            </a:r>
            <a:r>
              <a:rPr lang="en-US" sz="4000" dirty="0">
                <a:solidFill>
                  <a:srgbClr val="12919C"/>
                </a:solidFill>
                <a:latin typeface="Arial"/>
                <a:cs typeface="Arial"/>
              </a:rPr>
              <a:t>Scientific Method</a:t>
            </a:r>
            <a:br>
              <a:rPr lang="en-US" sz="4000" dirty="0">
                <a:solidFill>
                  <a:srgbClr val="12919C"/>
                </a:solidFill>
                <a:latin typeface="Arial"/>
                <a:cs typeface="Arial"/>
              </a:rPr>
            </a:br>
            <a:r>
              <a:rPr lang="en-US" sz="4000" dirty="0">
                <a:solidFill>
                  <a:srgbClr val="12919C"/>
                </a:solidFill>
                <a:latin typeface="Arial"/>
                <a:cs typeface="Arial"/>
              </a:rPr>
              <a:t>Observations &amp; Question </a:t>
            </a:r>
            <a:r>
              <a:rPr lang="en-US" sz="4000" dirty="0" smtClean="0">
                <a:solidFill>
                  <a:srgbClr val="12919C"/>
                </a:solidFill>
                <a:latin typeface="Arial"/>
                <a:cs typeface="Arial"/>
              </a:rPr>
              <a:t>Generation</a:t>
            </a:r>
            <a:r>
              <a:rPr lang="en-US" sz="4000" b="1" dirty="0">
                <a:solidFill>
                  <a:srgbClr val="800040"/>
                </a:solidFill>
                <a:latin typeface="Franklin Gothic Book" charset="0"/>
                <a:cs typeface="Franklin Gothic Book" charset="0"/>
              </a:rPr>
              <a:t/>
            </a:r>
            <a:br>
              <a:rPr lang="en-US" sz="4000" b="1" dirty="0">
                <a:solidFill>
                  <a:srgbClr val="800040"/>
                </a:solidFill>
                <a:latin typeface="Franklin Gothic Book" charset="0"/>
                <a:cs typeface="Franklin Gothic Book" charset="0"/>
              </a:rPr>
            </a:br>
            <a:endParaRPr lang="en-US" sz="4000" dirty="0">
              <a:latin typeface="Calibri" charset="0"/>
            </a:endParaRPr>
          </a:p>
        </p:txBody>
      </p:sp>
      <p:sp>
        <p:nvSpPr>
          <p:cNvPr id="5" name="Content Placeholder 4"/>
          <p:cNvSpPr>
            <a:spLocks noGrp="1"/>
          </p:cNvSpPr>
          <p:nvPr>
            <p:ph idx="1"/>
          </p:nvPr>
        </p:nvSpPr>
        <p:spPr>
          <a:xfrm>
            <a:off x="203200" y="1522412"/>
            <a:ext cx="8686800" cy="5182129"/>
          </a:xfrm>
        </p:spPr>
        <p:txBody>
          <a:bodyPr>
            <a:normAutofit fontScale="77500" lnSpcReduction="20000"/>
          </a:bodyPr>
          <a:lstStyle/>
          <a:p>
            <a:pPr>
              <a:lnSpc>
                <a:spcPct val="90000"/>
              </a:lnSpc>
            </a:pPr>
            <a:r>
              <a:rPr lang="en-US" sz="3100" dirty="0">
                <a:latin typeface="Arial"/>
                <a:cs typeface="Arial"/>
              </a:rPr>
              <a:t>Observations</a:t>
            </a:r>
          </a:p>
          <a:p>
            <a:pPr lvl="1">
              <a:lnSpc>
                <a:spcPct val="120000"/>
              </a:lnSpc>
            </a:pPr>
            <a:r>
              <a:rPr lang="en-US" sz="2200" dirty="0" smtClean="0">
                <a:latin typeface="Arial"/>
                <a:cs typeface="Arial"/>
              </a:rPr>
              <a:t>to </a:t>
            </a:r>
            <a:r>
              <a:rPr lang="en-US" sz="2200" dirty="0">
                <a:latin typeface="Arial"/>
                <a:cs typeface="Arial"/>
              </a:rPr>
              <a:t>inform questions</a:t>
            </a:r>
          </a:p>
          <a:p>
            <a:pPr lvl="1">
              <a:lnSpc>
                <a:spcPct val="120000"/>
              </a:lnSpc>
            </a:pPr>
            <a:r>
              <a:rPr lang="en-US" sz="2200" dirty="0" smtClean="0">
                <a:latin typeface="Arial"/>
                <a:cs typeface="Arial"/>
              </a:rPr>
              <a:t>to </a:t>
            </a:r>
            <a:r>
              <a:rPr lang="en-US" sz="2200" dirty="0">
                <a:latin typeface="Arial"/>
                <a:cs typeface="Arial"/>
              </a:rPr>
              <a:t>describe the </a:t>
            </a:r>
            <a:r>
              <a:rPr lang="en-US" sz="2200" dirty="0" smtClean="0">
                <a:latin typeface="Arial"/>
                <a:cs typeface="Arial"/>
              </a:rPr>
              <a:t>“landscape”</a:t>
            </a:r>
            <a:endParaRPr lang="en-US" sz="1000" dirty="0" smtClean="0">
              <a:latin typeface="Arial"/>
              <a:cs typeface="Arial"/>
            </a:endParaRPr>
          </a:p>
          <a:p>
            <a:pPr marL="457200" lvl="1" indent="0">
              <a:lnSpc>
                <a:spcPct val="90000"/>
              </a:lnSpc>
              <a:buNone/>
            </a:pPr>
            <a:endParaRPr lang="en-US" sz="2200" dirty="0">
              <a:latin typeface="Arial"/>
              <a:cs typeface="Arial"/>
            </a:endParaRPr>
          </a:p>
          <a:p>
            <a:pPr>
              <a:lnSpc>
                <a:spcPct val="90000"/>
              </a:lnSpc>
            </a:pPr>
            <a:r>
              <a:rPr lang="en-US" sz="3100" dirty="0">
                <a:latin typeface="Arial"/>
                <a:cs typeface="Arial"/>
              </a:rPr>
              <a:t>Pattern </a:t>
            </a:r>
            <a:r>
              <a:rPr lang="en-US" sz="3100" dirty="0" smtClean="0">
                <a:latin typeface="Arial"/>
                <a:cs typeface="Arial"/>
              </a:rPr>
              <a:t>Identification</a:t>
            </a:r>
          </a:p>
          <a:p>
            <a:pPr marL="0" indent="0">
              <a:lnSpc>
                <a:spcPct val="90000"/>
              </a:lnSpc>
              <a:buNone/>
            </a:pPr>
            <a:endParaRPr lang="en-US" sz="3100" dirty="0">
              <a:latin typeface="Arial"/>
              <a:cs typeface="Arial"/>
            </a:endParaRPr>
          </a:p>
          <a:p>
            <a:pPr>
              <a:lnSpc>
                <a:spcPct val="90000"/>
              </a:lnSpc>
            </a:pPr>
            <a:r>
              <a:rPr lang="en-US" sz="3100" dirty="0" smtClean="0">
                <a:latin typeface="Arial"/>
                <a:cs typeface="Arial"/>
              </a:rPr>
              <a:t>Question Generation</a:t>
            </a:r>
          </a:p>
          <a:p>
            <a:pPr marL="0" indent="0">
              <a:lnSpc>
                <a:spcPct val="90000"/>
              </a:lnSpc>
              <a:buNone/>
            </a:pPr>
            <a:endParaRPr lang="en-US" sz="3100" dirty="0" smtClean="0">
              <a:latin typeface="Arial"/>
              <a:cs typeface="Arial"/>
            </a:endParaRPr>
          </a:p>
          <a:p>
            <a:pPr>
              <a:lnSpc>
                <a:spcPct val="90000"/>
              </a:lnSpc>
            </a:pPr>
            <a:r>
              <a:rPr lang="en-US" sz="3100" dirty="0" smtClean="0">
                <a:latin typeface="Arial"/>
                <a:cs typeface="Arial"/>
              </a:rPr>
              <a:t>Hypothesis Generation</a:t>
            </a:r>
          </a:p>
          <a:p>
            <a:pPr marL="0" indent="0">
              <a:lnSpc>
                <a:spcPct val="90000"/>
              </a:lnSpc>
              <a:buNone/>
            </a:pPr>
            <a:endParaRPr lang="en-US" sz="3100" dirty="0" smtClean="0">
              <a:latin typeface="Arial"/>
              <a:cs typeface="Arial"/>
            </a:endParaRPr>
          </a:p>
          <a:p>
            <a:pPr>
              <a:lnSpc>
                <a:spcPct val="90000"/>
              </a:lnSpc>
            </a:pPr>
            <a:r>
              <a:rPr lang="en-US" sz="3100" dirty="0" smtClean="0">
                <a:latin typeface="Arial"/>
                <a:cs typeface="Arial"/>
              </a:rPr>
              <a:t>Application to Science </a:t>
            </a:r>
          </a:p>
          <a:p>
            <a:pPr lvl="1">
              <a:lnSpc>
                <a:spcPct val="120000"/>
              </a:lnSpc>
            </a:pPr>
            <a:r>
              <a:rPr lang="en-US" sz="2600" dirty="0" smtClean="0">
                <a:latin typeface="Arial"/>
                <a:cs typeface="Arial"/>
              </a:rPr>
              <a:t>Many </a:t>
            </a:r>
            <a:r>
              <a:rPr lang="en-US" sz="2600" dirty="0">
                <a:latin typeface="Arial"/>
                <a:cs typeface="Arial"/>
              </a:rPr>
              <a:t>human studies are </a:t>
            </a:r>
            <a:r>
              <a:rPr lang="en-US" sz="2600" dirty="0" smtClean="0">
                <a:latin typeface="Arial"/>
                <a:cs typeface="Arial"/>
              </a:rPr>
              <a:t>inductive; </a:t>
            </a:r>
            <a:r>
              <a:rPr lang="en-US" sz="2600" dirty="0">
                <a:latin typeface="Arial"/>
                <a:cs typeface="Arial"/>
              </a:rPr>
              <a:t>Why? </a:t>
            </a:r>
          </a:p>
          <a:p>
            <a:pPr lvl="1">
              <a:lnSpc>
                <a:spcPct val="120000"/>
              </a:lnSpc>
            </a:pPr>
            <a:r>
              <a:rPr lang="en-US" sz="2600" dirty="0">
                <a:latin typeface="Arial"/>
                <a:cs typeface="Arial"/>
              </a:rPr>
              <a:t>Genome Wide Scans ( GWS) </a:t>
            </a:r>
            <a:r>
              <a:rPr lang="en-US" sz="2600" dirty="0" smtClean="0">
                <a:latin typeface="Arial"/>
                <a:cs typeface="Arial"/>
              </a:rPr>
              <a:t>are inductive</a:t>
            </a:r>
            <a:endParaRPr lang="en-US" sz="2600" dirty="0">
              <a:latin typeface="Arial"/>
              <a:cs typeface="Arial"/>
            </a:endParaRPr>
          </a:p>
          <a:p>
            <a:pPr lvl="2">
              <a:lnSpc>
                <a:spcPct val="120000"/>
              </a:lnSpc>
            </a:pPr>
            <a:r>
              <a:rPr lang="en-US" sz="2000" dirty="0" smtClean="0">
                <a:latin typeface="Arial"/>
                <a:cs typeface="Arial"/>
              </a:rPr>
              <a:t>Correlations: genetic sequence </a:t>
            </a:r>
            <a:r>
              <a:rPr lang="en-US" sz="2000" dirty="0">
                <a:latin typeface="Arial"/>
                <a:cs typeface="Arial"/>
              </a:rPr>
              <a:t>difference with phenotype</a:t>
            </a:r>
          </a:p>
          <a:p>
            <a:pPr lvl="2">
              <a:lnSpc>
                <a:spcPct val="120000"/>
              </a:lnSpc>
            </a:pPr>
            <a:r>
              <a:rPr lang="en-US" sz="2000" dirty="0">
                <a:latin typeface="Arial"/>
                <a:cs typeface="Arial"/>
              </a:rPr>
              <a:t>P Value  different from single hypothesis testing</a:t>
            </a:r>
          </a:p>
          <a:p>
            <a:pPr lvl="2">
              <a:lnSpc>
                <a:spcPct val="120000"/>
              </a:lnSpc>
            </a:pPr>
            <a:r>
              <a:rPr lang="en-US" sz="2000" dirty="0">
                <a:latin typeface="Arial"/>
                <a:cs typeface="Arial"/>
              </a:rPr>
              <a:t>Due to multiple hypothesis testing and degrees of freedom</a:t>
            </a:r>
          </a:p>
          <a:p>
            <a:pPr>
              <a:lnSpc>
                <a:spcPct val="90000"/>
              </a:lnSpc>
            </a:pPr>
            <a:endParaRPr lang="en-US" sz="2000" dirty="0">
              <a:latin typeface="Calibri" charset="0"/>
            </a:endParaRPr>
          </a:p>
        </p:txBody>
      </p:sp>
    </p:spTree>
    <p:extLst>
      <p:ext uri="{BB962C8B-B14F-4D97-AF65-F5344CB8AC3E}">
        <p14:creationId xmlns:p14="http://schemas.microsoft.com/office/powerpoint/2010/main" val="32348474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2000"/>
                                        <p:tgtEl>
                                          <p:spTgt spid="5">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1" end="1"/>
                                            </p:txEl>
                                          </p:spTgt>
                                        </p:tgtEl>
                                        <p:attrNameLst>
                                          <p:attrName>style.visibility</p:attrName>
                                        </p:attrNameLst>
                                      </p:cBhvr>
                                      <p:to>
                                        <p:strVal val="visible"/>
                                      </p:to>
                                    </p:set>
                                    <p:animEffect transition="in" filter="fade">
                                      <p:cBhvr>
                                        <p:cTn id="10" dur="2000"/>
                                        <p:tgtEl>
                                          <p:spTgt spid="5">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animEffect transition="in" filter="fade">
                                      <p:cBhvr>
                                        <p:cTn id="13" dur="2000"/>
                                        <p:tgtEl>
                                          <p:spTgt spid="5">
                                            <p:txEl>
                                              <p:pRg st="2" end="2"/>
                                            </p:txEl>
                                          </p:spTgt>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5">
                                            <p:txEl>
                                              <p:pRg st="4" end="4"/>
                                            </p:txEl>
                                          </p:spTgt>
                                        </p:tgtEl>
                                        <p:attrNameLst>
                                          <p:attrName>style.visibility</p:attrName>
                                        </p:attrNameLst>
                                      </p:cBhvr>
                                      <p:to>
                                        <p:strVal val="visible"/>
                                      </p:to>
                                    </p:set>
                                    <p:animEffect transition="in" filter="fade">
                                      <p:cBhvr>
                                        <p:cTn id="18" dur="2000"/>
                                        <p:tgtEl>
                                          <p:spTgt spid="5">
                                            <p:txEl>
                                              <p:pRg st="4" end="4"/>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txEl>
                                              <p:pRg st="6" end="6"/>
                                            </p:txEl>
                                          </p:spTgt>
                                        </p:tgtEl>
                                        <p:attrNameLst>
                                          <p:attrName>style.visibility</p:attrName>
                                        </p:attrNameLst>
                                      </p:cBhvr>
                                      <p:to>
                                        <p:strVal val="visible"/>
                                      </p:to>
                                    </p:set>
                                    <p:animEffect transition="in" filter="fade">
                                      <p:cBhvr>
                                        <p:cTn id="23" dur="2000"/>
                                        <p:tgtEl>
                                          <p:spTgt spid="5">
                                            <p:txEl>
                                              <p:pRg st="6" end="6"/>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5">
                                            <p:txEl>
                                              <p:pRg st="8" end="8"/>
                                            </p:txEl>
                                          </p:spTgt>
                                        </p:tgtEl>
                                        <p:attrNameLst>
                                          <p:attrName>style.visibility</p:attrName>
                                        </p:attrNameLst>
                                      </p:cBhvr>
                                      <p:to>
                                        <p:strVal val="visible"/>
                                      </p:to>
                                    </p:set>
                                    <p:animEffect transition="in" filter="fade">
                                      <p:cBhvr>
                                        <p:cTn id="28" dur="2000"/>
                                        <p:tgtEl>
                                          <p:spTgt spid="5">
                                            <p:txEl>
                                              <p:pRg st="8" end="8"/>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5">
                                            <p:txEl>
                                              <p:pRg st="10" end="10"/>
                                            </p:txEl>
                                          </p:spTgt>
                                        </p:tgtEl>
                                        <p:attrNameLst>
                                          <p:attrName>style.visibility</p:attrName>
                                        </p:attrNameLst>
                                      </p:cBhvr>
                                      <p:to>
                                        <p:strVal val="visible"/>
                                      </p:to>
                                    </p:set>
                                    <p:animEffect transition="in" filter="fade">
                                      <p:cBhvr>
                                        <p:cTn id="33" dur="2000"/>
                                        <p:tgtEl>
                                          <p:spTgt spid="5">
                                            <p:txEl>
                                              <p:pRg st="10" end="10"/>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5">
                                            <p:txEl>
                                              <p:pRg st="11" end="11"/>
                                            </p:txEl>
                                          </p:spTgt>
                                        </p:tgtEl>
                                        <p:attrNameLst>
                                          <p:attrName>style.visibility</p:attrName>
                                        </p:attrNameLst>
                                      </p:cBhvr>
                                      <p:to>
                                        <p:strVal val="visible"/>
                                      </p:to>
                                    </p:set>
                                    <p:animEffect transition="in" filter="fade">
                                      <p:cBhvr>
                                        <p:cTn id="36" dur="2000"/>
                                        <p:tgtEl>
                                          <p:spTgt spid="5">
                                            <p:txEl>
                                              <p:pRg st="11" end="11"/>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5">
                                            <p:txEl>
                                              <p:pRg st="12" end="12"/>
                                            </p:txEl>
                                          </p:spTgt>
                                        </p:tgtEl>
                                        <p:attrNameLst>
                                          <p:attrName>style.visibility</p:attrName>
                                        </p:attrNameLst>
                                      </p:cBhvr>
                                      <p:to>
                                        <p:strVal val="visible"/>
                                      </p:to>
                                    </p:set>
                                    <p:animEffect transition="in" filter="fade">
                                      <p:cBhvr>
                                        <p:cTn id="39" dur="2000"/>
                                        <p:tgtEl>
                                          <p:spTgt spid="5">
                                            <p:txEl>
                                              <p:pRg st="12" end="12"/>
                                            </p:txEl>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5">
                                            <p:txEl>
                                              <p:pRg st="13" end="13"/>
                                            </p:txEl>
                                          </p:spTgt>
                                        </p:tgtEl>
                                        <p:attrNameLst>
                                          <p:attrName>style.visibility</p:attrName>
                                        </p:attrNameLst>
                                      </p:cBhvr>
                                      <p:to>
                                        <p:strVal val="visible"/>
                                      </p:to>
                                    </p:set>
                                    <p:animEffect transition="in" filter="fade">
                                      <p:cBhvr>
                                        <p:cTn id="42" dur="2000"/>
                                        <p:tgtEl>
                                          <p:spTgt spid="5">
                                            <p:txEl>
                                              <p:pRg st="13" end="13"/>
                                            </p:txEl>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5">
                                            <p:txEl>
                                              <p:pRg st="14" end="14"/>
                                            </p:txEl>
                                          </p:spTgt>
                                        </p:tgtEl>
                                        <p:attrNameLst>
                                          <p:attrName>style.visibility</p:attrName>
                                        </p:attrNameLst>
                                      </p:cBhvr>
                                      <p:to>
                                        <p:strVal val="visible"/>
                                      </p:to>
                                    </p:set>
                                    <p:animEffect transition="in" filter="fade">
                                      <p:cBhvr>
                                        <p:cTn id="45" dur="2000"/>
                                        <p:tgtEl>
                                          <p:spTgt spid="5">
                                            <p:txEl>
                                              <p:pRg st="14" end="14"/>
                                            </p:txEl>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5">
                                            <p:txEl>
                                              <p:pRg st="15" end="15"/>
                                            </p:txEl>
                                          </p:spTgt>
                                        </p:tgtEl>
                                        <p:attrNameLst>
                                          <p:attrName>style.visibility</p:attrName>
                                        </p:attrNameLst>
                                      </p:cBhvr>
                                      <p:to>
                                        <p:strVal val="visible"/>
                                      </p:to>
                                    </p:set>
                                    <p:animEffect transition="in" filter="fade">
                                      <p:cBhvr>
                                        <p:cTn id="48" dur="2000"/>
                                        <p:tgtEl>
                                          <p:spTgt spid="5">
                                            <p:txEl>
                                              <p:pRg st="15" end="1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985962"/>
          </a:xfrm>
        </p:spPr>
        <p:txBody>
          <a:bodyPr>
            <a:normAutofit fontScale="90000"/>
          </a:bodyPr>
          <a:lstStyle/>
          <a:p>
            <a:r>
              <a:rPr lang="en-US" sz="4000" dirty="0" smtClean="0">
                <a:solidFill>
                  <a:srgbClr val="12919C"/>
                </a:solidFill>
                <a:latin typeface="Arial"/>
                <a:cs typeface="Arial"/>
              </a:rPr>
              <a:t>Deductive </a:t>
            </a:r>
            <a:r>
              <a:rPr lang="en-US" sz="4000" dirty="0">
                <a:solidFill>
                  <a:srgbClr val="12919C"/>
                </a:solidFill>
                <a:latin typeface="Arial"/>
                <a:cs typeface="Arial"/>
              </a:rPr>
              <a:t>Scientific Method</a:t>
            </a:r>
            <a:br>
              <a:rPr lang="en-US" sz="4000" dirty="0">
                <a:solidFill>
                  <a:srgbClr val="12919C"/>
                </a:solidFill>
                <a:latin typeface="Arial"/>
                <a:cs typeface="Arial"/>
              </a:rPr>
            </a:br>
            <a:r>
              <a:rPr lang="en-US" sz="4000" dirty="0" smtClean="0">
                <a:solidFill>
                  <a:srgbClr val="12919C"/>
                </a:solidFill>
                <a:latin typeface="Arial"/>
                <a:cs typeface="Arial"/>
              </a:rPr>
              <a:t>Experiments/Manipulation of Variables</a:t>
            </a:r>
            <a:r>
              <a:rPr lang="en-US" sz="4000" dirty="0">
                <a:solidFill>
                  <a:srgbClr val="12919C"/>
                </a:solidFill>
                <a:latin typeface="Arial"/>
                <a:cs typeface="Arial"/>
              </a:rPr>
              <a:t/>
            </a:r>
            <a:br>
              <a:rPr lang="en-US" sz="4000" dirty="0">
                <a:solidFill>
                  <a:srgbClr val="12919C"/>
                </a:solidFill>
                <a:latin typeface="Arial"/>
                <a:cs typeface="Arial"/>
              </a:rPr>
            </a:br>
            <a:endParaRPr lang="en-US" sz="4000" dirty="0">
              <a:solidFill>
                <a:srgbClr val="12919C"/>
              </a:solidFill>
              <a:latin typeface="Arial"/>
              <a:cs typeface="Arial"/>
            </a:endParaRPr>
          </a:p>
        </p:txBody>
      </p:sp>
      <p:sp>
        <p:nvSpPr>
          <p:cNvPr id="16387" name="Content Placeholder 4"/>
          <p:cNvSpPr>
            <a:spLocks noGrp="1"/>
          </p:cNvSpPr>
          <p:nvPr>
            <p:ph idx="1"/>
          </p:nvPr>
        </p:nvSpPr>
        <p:spPr>
          <a:xfrm>
            <a:off x="457200" y="2332038"/>
            <a:ext cx="8229600" cy="4525962"/>
          </a:xfrm>
        </p:spPr>
        <p:txBody>
          <a:bodyPr/>
          <a:lstStyle/>
          <a:p>
            <a:r>
              <a:rPr lang="en-US" dirty="0">
                <a:latin typeface="Calibri" charset="0"/>
              </a:rPr>
              <a:t>Falsification Theory (Karl Popper</a:t>
            </a:r>
            <a:r>
              <a:rPr lang="en-US" dirty="0" smtClean="0">
                <a:latin typeface="Calibri" charset="0"/>
              </a:rPr>
              <a:t>)</a:t>
            </a:r>
          </a:p>
          <a:p>
            <a:r>
              <a:rPr lang="en-US" dirty="0" smtClean="0">
                <a:latin typeface="Calibri" charset="0"/>
              </a:rPr>
              <a:t>Reproducibility</a:t>
            </a:r>
            <a:endParaRPr lang="en-US" dirty="0">
              <a:latin typeface="Calibri" charset="0"/>
            </a:endParaRPr>
          </a:p>
          <a:p>
            <a:r>
              <a:rPr lang="en-US" dirty="0">
                <a:latin typeface="Calibri" charset="0"/>
              </a:rPr>
              <a:t>Cyclical </a:t>
            </a:r>
          </a:p>
          <a:p>
            <a:endParaRPr lang="en-US" dirty="0">
              <a:latin typeface="Calibri" charset="0"/>
            </a:endParaRPr>
          </a:p>
        </p:txBody>
      </p:sp>
    </p:spTree>
    <p:extLst>
      <p:ext uri="{BB962C8B-B14F-4D97-AF65-F5344CB8AC3E}">
        <p14:creationId xmlns:p14="http://schemas.microsoft.com/office/powerpoint/2010/main" val="2697685707"/>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Picture 31" descr="Arrows.png"/>
          <p:cNvPicPr>
            <a:picLocks noChangeAspect="1"/>
          </p:cNvPicPr>
          <p:nvPr/>
        </p:nvPicPr>
        <p:blipFill>
          <a:blip r:embed="rId3"/>
          <a:srcRect/>
          <a:stretch>
            <a:fillRect/>
          </a:stretch>
        </p:blipFill>
        <p:spPr bwMode="auto">
          <a:xfrm>
            <a:off x="3049588" y="1836738"/>
            <a:ext cx="3136900" cy="3078162"/>
          </a:xfrm>
          <a:prstGeom prst="rect">
            <a:avLst/>
          </a:prstGeom>
          <a:noFill/>
          <a:ln w="9525">
            <a:noFill/>
            <a:miter lim="800000"/>
            <a:headEnd/>
            <a:tailEnd/>
          </a:ln>
        </p:spPr>
      </p:pic>
      <p:pic>
        <p:nvPicPr>
          <p:cNvPr id="30" name="Picture 29" descr="CONCLUSIONMERGED.png"/>
          <p:cNvPicPr>
            <a:picLocks noChangeAspect="1"/>
          </p:cNvPicPr>
          <p:nvPr/>
        </p:nvPicPr>
        <p:blipFill>
          <a:blip r:embed="rId4"/>
          <a:srcRect/>
          <a:stretch>
            <a:fillRect/>
          </a:stretch>
        </p:blipFill>
        <p:spPr bwMode="auto">
          <a:xfrm>
            <a:off x="1552575" y="63500"/>
            <a:ext cx="4619625" cy="3311525"/>
          </a:xfrm>
          <a:prstGeom prst="rect">
            <a:avLst/>
          </a:prstGeom>
          <a:noFill/>
          <a:ln w="9525">
            <a:noFill/>
            <a:miter lim="800000"/>
            <a:headEnd/>
            <a:tailEnd/>
          </a:ln>
        </p:spPr>
      </p:pic>
      <p:pic>
        <p:nvPicPr>
          <p:cNvPr id="24579" name="Picture 14"/>
          <p:cNvPicPr>
            <a:picLocks noChangeAspect="1"/>
          </p:cNvPicPr>
          <p:nvPr/>
        </p:nvPicPr>
        <p:blipFill>
          <a:blip r:embed="rId5"/>
          <a:srcRect/>
          <a:stretch>
            <a:fillRect/>
          </a:stretch>
        </p:blipFill>
        <p:spPr bwMode="auto">
          <a:xfrm>
            <a:off x="5500688" y="719138"/>
            <a:ext cx="2217737" cy="2647950"/>
          </a:xfrm>
          <a:prstGeom prst="rect">
            <a:avLst/>
          </a:prstGeom>
          <a:noFill/>
          <a:ln w="9525">
            <a:noFill/>
            <a:miter lim="800000"/>
            <a:headEnd/>
            <a:tailEnd/>
          </a:ln>
        </p:spPr>
      </p:pic>
      <p:pic>
        <p:nvPicPr>
          <p:cNvPr id="24580" name="Picture 15"/>
          <p:cNvPicPr>
            <a:picLocks noChangeAspect="1"/>
          </p:cNvPicPr>
          <p:nvPr/>
        </p:nvPicPr>
        <p:blipFill>
          <a:blip r:embed="rId6"/>
          <a:srcRect/>
          <a:stretch>
            <a:fillRect/>
          </a:stretch>
        </p:blipFill>
        <p:spPr bwMode="auto">
          <a:xfrm>
            <a:off x="6021388" y="3403600"/>
            <a:ext cx="1695450" cy="1789113"/>
          </a:xfrm>
          <a:prstGeom prst="rect">
            <a:avLst/>
          </a:prstGeom>
          <a:noFill/>
          <a:ln w="9525">
            <a:noFill/>
            <a:miter lim="800000"/>
            <a:headEnd/>
            <a:tailEnd/>
          </a:ln>
        </p:spPr>
      </p:pic>
      <p:pic>
        <p:nvPicPr>
          <p:cNvPr id="24581" name="Picture 16"/>
          <p:cNvPicPr>
            <a:picLocks noChangeAspect="1"/>
          </p:cNvPicPr>
          <p:nvPr/>
        </p:nvPicPr>
        <p:blipFill>
          <a:blip r:embed="rId7"/>
          <a:srcRect/>
          <a:stretch>
            <a:fillRect/>
          </a:stretch>
        </p:blipFill>
        <p:spPr bwMode="auto">
          <a:xfrm>
            <a:off x="5145088" y="4421188"/>
            <a:ext cx="1979612" cy="1949450"/>
          </a:xfrm>
          <a:prstGeom prst="rect">
            <a:avLst/>
          </a:prstGeom>
          <a:noFill/>
          <a:ln w="9525">
            <a:noFill/>
            <a:miter lim="800000"/>
            <a:headEnd/>
            <a:tailEnd/>
          </a:ln>
        </p:spPr>
      </p:pic>
      <p:pic>
        <p:nvPicPr>
          <p:cNvPr id="24582" name="Picture 17"/>
          <p:cNvPicPr>
            <a:picLocks noChangeAspect="1"/>
          </p:cNvPicPr>
          <p:nvPr/>
        </p:nvPicPr>
        <p:blipFill>
          <a:blip r:embed="rId8"/>
          <a:srcRect/>
          <a:stretch>
            <a:fillRect/>
          </a:stretch>
        </p:blipFill>
        <p:spPr bwMode="auto">
          <a:xfrm>
            <a:off x="3663950" y="5043488"/>
            <a:ext cx="1868488" cy="1455737"/>
          </a:xfrm>
          <a:prstGeom prst="rect">
            <a:avLst/>
          </a:prstGeom>
          <a:noFill/>
          <a:ln w="9525">
            <a:noFill/>
            <a:miter lim="800000"/>
            <a:headEnd/>
            <a:tailEnd/>
          </a:ln>
        </p:spPr>
      </p:pic>
      <p:pic>
        <p:nvPicPr>
          <p:cNvPr id="24583" name="Picture 18"/>
          <p:cNvPicPr>
            <a:picLocks noChangeAspect="1"/>
          </p:cNvPicPr>
          <p:nvPr/>
        </p:nvPicPr>
        <p:blipFill>
          <a:blip r:embed="rId9"/>
          <a:srcRect/>
          <a:stretch>
            <a:fillRect/>
          </a:stretch>
        </p:blipFill>
        <p:spPr bwMode="auto">
          <a:xfrm>
            <a:off x="2124075" y="4410075"/>
            <a:ext cx="1947863" cy="1917700"/>
          </a:xfrm>
          <a:prstGeom prst="rect">
            <a:avLst/>
          </a:prstGeom>
          <a:noFill/>
          <a:ln w="9525">
            <a:noFill/>
            <a:miter lim="800000"/>
            <a:headEnd/>
            <a:tailEnd/>
          </a:ln>
        </p:spPr>
      </p:pic>
      <p:pic>
        <p:nvPicPr>
          <p:cNvPr id="24584" name="Picture 19"/>
          <p:cNvPicPr>
            <a:picLocks noChangeAspect="1"/>
          </p:cNvPicPr>
          <p:nvPr/>
        </p:nvPicPr>
        <p:blipFill>
          <a:blip r:embed="rId10"/>
          <a:srcRect/>
          <a:stretch>
            <a:fillRect/>
          </a:stretch>
        </p:blipFill>
        <p:spPr bwMode="auto">
          <a:xfrm>
            <a:off x="1539875" y="3411538"/>
            <a:ext cx="1677988" cy="1755775"/>
          </a:xfrm>
          <a:prstGeom prst="rect">
            <a:avLst/>
          </a:prstGeom>
          <a:noFill/>
          <a:ln w="9525">
            <a:noFill/>
            <a:miter lim="800000"/>
            <a:headEnd/>
            <a:tailEnd/>
          </a:ln>
        </p:spPr>
      </p:pic>
      <p:pic>
        <p:nvPicPr>
          <p:cNvPr id="21" name="Picture 20"/>
          <p:cNvPicPr>
            <a:picLocks noChangeAspect="1"/>
          </p:cNvPicPr>
          <p:nvPr/>
        </p:nvPicPr>
        <p:blipFill>
          <a:blip r:embed="rId11"/>
          <a:srcRect/>
          <a:stretch>
            <a:fillRect/>
          </a:stretch>
        </p:blipFill>
        <p:spPr bwMode="auto">
          <a:xfrm>
            <a:off x="1530350" y="708025"/>
            <a:ext cx="2212975" cy="2670175"/>
          </a:xfrm>
          <a:prstGeom prst="rect">
            <a:avLst/>
          </a:prstGeom>
          <a:noFill/>
          <a:ln w="9525">
            <a:noFill/>
            <a:miter lim="800000"/>
            <a:headEnd/>
            <a:tailEnd/>
          </a:ln>
        </p:spPr>
      </p:pic>
      <p:sp>
        <p:nvSpPr>
          <p:cNvPr id="13" name="TextBox 12"/>
          <p:cNvSpPr txBox="1"/>
          <p:nvPr/>
        </p:nvSpPr>
        <p:spPr>
          <a:xfrm>
            <a:off x="3640138" y="3200400"/>
            <a:ext cx="1984375" cy="304800"/>
          </a:xfrm>
          <a:prstGeom prst="rect">
            <a:avLst/>
          </a:prstGeom>
          <a:noFill/>
        </p:spPr>
        <p:txBody>
          <a:bodyPr wrap="none">
            <a:spAutoFit/>
          </a:bodyPr>
          <a:lstStyle/>
          <a:p>
            <a:pPr>
              <a:defRPr/>
            </a:pPr>
            <a:r>
              <a:rPr lang="en-US" sz="1380" b="1" dirty="0">
                <a:solidFill>
                  <a:schemeClr val="tx1">
                    <a:lumMod val="65000"/>
                    <a:lumOff val="35000"/>
                  </a:schemeClr>
                </a:solidFill>
                <a:latin typeface="Helvetica"/>
                <a:ea typeface="ＭＳ Ｐゴシック" charset="0"/>
                <a:cs typeface="Helvetica"/>
              </a:rPr>
              <a:t>SCIENTIFIC METHOD</a:t>
            </a:r>
          </a:p>
        </p:txBody>
      </p:sp>
      <p:pic>
        <p:nvPicPr>
          <p:cNvPr id="2" name="Picture 1" descr="Observations.png"/>
          <p:cNvPicPr>
            <a:picLocks noChangeAspect="1"/>
          </p:cNvPicPr>
          <p:nvPr/>
        </p:nvPicPr>
        <p:blipFill>
          <a:blip r:embed="rId12"/>
          <a:srcRect/>
          <a:stretch>
            <a:fillRect/>
          </a:stretch>
        </p:blipFill>
        <p:spPr bwMode="auto">
          <a:xfrm>
            <a:off x="3094038" y="276225"/>
            <a:ext cx="3067050" cy="1601788"/>
          </a:xfrm>
          <a:prstGeom prst="rect">
            <a:avLst/>
          </a:prstGeom>
          <a:noFill/>
          <a:ln w="9525">
            <a:noFill/>
            <a:miter lim="800000"/>
            <a:headEnd/>
            <a:tailEnd/>
          </a:ln>
        </p:spPr>
      </p:pic>
      <p:pic>
        <p:nvPicPr>
          <p:cNvPr id="3" name="Picture 2"/>
          <p:cNvPicPr>
            <a:picLocks noChangeAspect="1"/>
          </p:cNvPicPr>
          <p:nvPr/>
        </p:nvPicPr>
        <p:blipFill>
          <a:blip r:embed="rId13"/>
          <a:srcRect/>
          <a:stretch>
            <a:fillRect/>
          </a:stretch>
        </p:blipFill>
        <p:spPr bwMode="auto">
          <a:xfrm>
            <a:off x="4144963" y="777875"/>
            <a:ext cx="949325" cy="396875"/>
          </a:xfrm>
          <a:prstGeom prst="rect">
            <a:avLst/>
          </a:prstGeom>
          <a:noFill/>
          <a:ln w="9525">
            <a:noFill/>
            <a:miter lim="800000"/>
            <a:headEnd/>
            <a:tailEnd/>
          </a:ln>
        </p:spPr>
      </p:pic>
      <p:pic>
        <p:nvPicPr>
          <p:cNvPr id="4" name="Picture 3" descr="Questions.png"/>
          <p:cNvPicPr>
            <a:picLocks noChangeAspect="1"/>
          </p:cNvPicPr>
          <p:nvPr/>
        </p:nvPicPr>
        <p:blipFill>
          <a:blip r:embed="rId14"/>
          <a:srcRect/>
          <a:stretch>
            <a:fillRect/>
          </a:stretch>
        </p:blipFill>
        <p:spPr bwMode="auto">
          <a:xfrm>
            <a:off x="6473825" y="1174750"/>
            <a:ext cx="1252538" cy="1457325"/>
          </a:xfrm>
          <a:prstGeom prst="rect">
            <a:avLst/>
          </a:prstGeom>
          <a:noFill/>
          <a:ln w="9525">
            <a:noFill/>
            <a:miter lim="800000"/>
            <a:headEnd/>
            <a:tailEnd/>
          </a:ln>
        </p:spPr>
      </p:pic>
      <p:pic>
        <p:nvPicPr>
          <p:cNvPr id="22" name="Picture 21" descr="Hypothesis.png"/>
          <p:cNvPicPr>
            <a:picLocks noChangeAspect="1"/>
          </p:cNvPicPr>
          <p:nvPr/>
        </p:nvPicPr>
        <p:blipFill>
          <a:blip r:embed="rId15"/>
          <a:srcRect/>
          <a:stretch>
            <a:fillRect/>
          </a:stretch>
        </p:blipFill>
        <p:spPr bwMode="auto">
          <a:xfrm>
            <a:off x="6548438" y="3576638"/>
            <a:ext cx="1444625" cy="1384300"/>
          </a:xfrm>
          <a:prstGeom prst="rect">
            <a:avLst/>
          </a:prstGeom>
          <a:noFill/>
          <a:ln w="9525">
            <a:noFill/>
            <a:miter lim="800000"/>
            <a:headEnd/>
            <a:tailEnd/>
          </a:ln>
        </p:spPr>
      </p:pic>
      <p:pic>
        <p:nvPicPr>
          <p:cNvPr id="23" name="Picture 22" descr="Predictions.png"/>
          <p:cNvPicPr>
            <a:picLocks noChangeAspect="1"/>
          </p:cNvPicPr>
          <p:nvPr/>
        </p:nvPicPr>
        <p:blipFill>
          <a:blip r:embed="rId16"/>
          <a:srcRect/>
          <a:stretch>
            <a:fillRect/>
          </a:stretch>
        </p:blipFill>
        <p:spPr bwMode="auto">
          <a:xfrm>
            <a:off x="5456238" y="4759325"/>
            <a:ext cx="1628775" cy="1719263"/>
          </a:xfrm>
          <a:prstGeom prst="rect">
            <a:avLst/>
          </a:prstGeom>
          <a:noFill/>
          <a:ln w="9525">
            <a:noFill/>
            <a:miter lim="800000"/>
            <a:headEnd/>
            <a:tailEnd/>
          </a:ln>
        </p:spPr>
      </p:pic>
      <p:pic>
        <p:nvPicPr>
          <p:cNvPr id="24" name="Picture 23" descr="Experiment.png"/>
          <p:cNvPicPr>
            <a:picLocks noChangeAspect="1"/>
          </p:cNvPicPr>
          <p:nvPr/>
        </p:nvPicPr>
        <p:blipFill>
          <a:blip r:embed="rId17"/>
          <a:srcRect/>
          <a:stretch>
            <a:fillRect/>
          </a:stretch>
        </p:blipFill>
        <p:spPr bwMode="auto">
          <a:xfrm>
            <a:off x="3943350" y="5238750"/>
            <a:ext cx="1392238" cy="1492250"/>
          </a:xfrm>
          <a:prstGeom prst="rect">
            <a:avLst/>
          </a:prstGeom>
          <a:noFill/>
          <a:ln w="9525">
            <a:noFill/>
            <a:miter lim="800000"/>
            <a:headEnd/>
            <a:tailEnd/>
          </a:ln>
        </p:spPr>
      </p:pic>
      <p:pic>
        <p:nvPicPr>
          <p:cNvPr id="25" name="Picture 24" descr="Results.png"/>
          <p:cNvPicPr>
            <a:picLocks noChangeAspect="1"/>
          </p:cNvPicPr>
          <p:nvPr/>
        </p:nvPicPr>
        <p:blipFill>
          <a:blip r:embed="rId18"/>
          <a:srcRect/>
          <a:stretch>
            <a:fillRect/>
          </a:stretch>
        </p:blipFill>
        <p:spPr bwMode="auto">
          <a:xfrm>
            <a:off x="2300288" y="4702175"/>
            <a:ext cx="1433512" cy="1644650"/>
          </a:xfrm>
          <a:prstGeom prst="rect">
            <a:avLst/>
          </a:prstGeom>
          <a:noFill/>
          <a:ln w="9525">
            <a:noFill/>
            <a:miter lim="800000"/>
            <a:headEnd/>
            <a:tailEnd/>
          </a:ln>
        </p:spPr>
      </p:pic>
      <p:pic>
        <p:nvPicPr>
          <p:cNvPr id="26" name="Picture 25" descr="Interpretations.png"/>
          <p:cNvPicPr>
            <a:picLocks noChangeAspect="1"/>
          </p:cNvPicPr>
          <p:nvPr/>
        </p:nvPicPr>
        <p:blipFill>
          <a:blip r:embed="rId19"/>
          <a:srcRect/>
          <a:stretch>
            <a:fillRect/>
          </a:stretch>
        </p:blipFill>
        <p:spPr bwMode="auto">
          <a:xfrm>
            <a:off x="1198563" y="3533775"/>
            <a:ext cx="1512887" cy="1673225"/>
          </a:xfrm>
          <a:prstGeom prst="rect">
            <a:avLst/>
          </a:prstGeom>
          <a:noFill/>
          <a:ln w="9525">
            <a:noFill/>
            <a:miter lim="800000"/>
            <a:headEnd/>
            <a:tailEnd/>
          </a:ln>
        </p:spPr>
      </p:pic>
      <p:pic>
        <p:nvPicPr>
          <p:cNvPr id="27" name="Picture 26" descr="Conclusions.png"/>
          <p:cNvPicPr>
            <a:picLocks noChangeAspect="1"/>
          </p:cNvPicPr>
          <p:nvPr/>
        </p:nvPicPr>
        <p:blipFill>
          <a:blip r:embed="rId20"/>
          <a:srcRect/>
          <a:stretch>
            <a:fillRect/>
          </a:stretch>
        </p:blipFill>
        <p:spPr bwMode="auto">
          <a:xfrm>
            <a:off x="2124075" y="1709738"/>
            <a:ext cx="784225" cy="881062"/>
          </a:xfrm>
          <a:prstGeom prst="rect">
            <a:avLst/>
          </a:prstGeom>
          <a:noFill/>
          <a:ln w="9525">
            <a:noFill/>
            <a:miter lim="800000"/>
            <a:headEnd/>
            <a:tailEnd/>
          </a:ln>
        </p:spPr>
      </p:pic>
      <p:pic>
        <p:nvPicPr>
          <p:cNvPr id="28" name="Picture 27" descr="ObservationTEXT.png"/>
          <p:cNvPicPr>
            <a:picLocks noChangeAspect="1"/>
          </p:cNvPicPr>
          <p:nvPr/>
        </p:nvPicPr>
        <p:blipFill>
          <a:blip r:embed="rId21"/>
          <a:srcRect/>
          <a:stretch>
            <a:fillRect/>
          </a:stretch>
        </p:blipFill>
        <p:spPr bwMode="auto">
          <a:xfrm>
            <a:off x="3951288" y="53975"/>
            <a:ext cx="1387475" cy="198438"/>
          </a:xfrm>
          <a:prstGeom prst="rect">
            <a:avLst/>
          </a:prstGeom>
          <a:noFill/>
          <a:ln w="9525">
            <a:noFill/>
            <a:miter lim="800000"/>
            <a:headEnd/>
            <a:tailEnd/>
          </a:ln>
        </p:spPr>
      </p:pic>
      <p:pic>
        <p:nvPicPr>
          <p:cNvPr id="29" name="Picture 28" descr="ConclusionTEXT.png"/>
          <p:cNvPicPr>
            <a:picLocks noChangeAspect="1"/>
          </p:cNvPicPr>
          <p:nvPr/>
        </p:nvPicPr>
        <p:blipFill>
          <a:blip r:embed="rId22"/>
          <a:srcRect/>
          <a:stretch>
            <a:fillRect/>
          </a:stretch>
        </p:blipFill>
        <p:spPr bwMode="auto">
          <a:xfrm>
            <a:off x="1450975" y="1163638"/>
            <a:ext cx="703263" cy="1174750"/>
          </a:xfrm>
          <a:prstGeom prst="rect">
            <a:avLst/>
          </a:prstGeom>
          <a:noFill/>
          <a:ln w="9525">
            <a:noFill/>
            <a:miter lim="800000"/>
            <a:headEnd/>
            <a:tailEnd/>
          </a:ln>
        </p:spPr>
      </p:pic>
      <p:pic>
        <p:nvPicPr>
          <p:cNvPr id="31" name="Picture 30" descr="EYES.png"/>
          <p:cNvPicPr>
            <a:picLocks noChangeAspect="1"/>
          </p:cNvPicPr>
          <p:nvPr/>
        </p:nvPicPr>
        <p:blipFill>
          <a:blip r:embed="rId23"/>
          <a:srcRect/>
          <a:stretch>
            <a:fillRect/>
          </a:stretch>
        </p:blipFill>
        <p:spPr bwMode="auto">
          <a:xfrm>
            <a:off x="3248025" y="615950"/>
            <a:ext cx="974725" cy="804863"/>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par>
                                <p:cTn id="13" presetID="10" presetClass="entr" presetSubtype="0" fill="hold" nodeType="with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fade">
                                      <p:cBhvr>
                                        <p:cTn id="15" dur="500"/>
                                        <p:tgtEl>
                                          <p:spTgt spid="28"/>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10" presetClass="entr" presetSubtype="0" fill="hold" nodeType="click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fade">
                                      <p:cBhvr>
                                        <p:cTn id="20" dur="500"/>
                                        <p:tgtEl>
                                          <p:spTgt spid="4"/>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10" presetClass="entr" presetSubtype="0" fill="hold" nodeType="click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fade">
                                      <p:cBhvr>
                                        <p:cTn id="25" dur="500"/>
                                        <p:tgtEl>
                                          <p:spTgt spid="22"/>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10" presetClass="entr" presetSubtype="0" fill="hold" nodeType="clickEffect">
                                  <p:stCondLst>
                                    <p:cond delay="0"/>
                                  </p:stCondLst>
                                  <p:childTnLst>
                                    <p:set>
                                      <p:cBhvr>
                                        <p:cTn id="29" dur="1" fill="hold">
                                          <p:stCondLst>
                                            <p:cond delay="0"/>
                                          </p:stCondLst>
                                        </p:cTn>
                                        <p:tgtEl>
                                          <p:spTgt spid="23"/>
                                        </p:tgtEl>
                                        <p:attrNameLst>
                                          <p:attrName>style.visibility</p:attrName>
                                        </p:attrNameLst>
                                      </p:cBhvr>
                                      <p:to>
                                        <p:strVal val="visible"/>
                                      </p:to>
                                    </p:set>
                                    <p:animEffect transition="in" filter="fade">
                                      <p:cBhvr>
                                        <p:cTn id="30" dur="500"/>
                                        <p:tgtEl>
                                          <p:spTgt spid="23"/>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10" presetClass="entr" presetSubtype="0" fill="hold" nodeType="click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fade">
                                      <p:cBhvr>
                                        <p:cTn id="35" dur="500"/>
                                        <p:tgtEl>
                                          <p:spTgt spid="24"/>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10" presetClass="entr" presetSubtype="0" fill="hold" nodeType="clickEffect">
                                  <p:stCondLst>
                                    <p:cond delay="0"/>
                                  </p:stCondLst>
                                  <p:childTnLst>
                                    <p:set>
                                      <p:cBhvr>
                                        <p:cTn id="39" dur="1" fill="hold">
                                          <p:stCondLst>
                                            <p:cond delay="0"/>
                                          </p:stCondLst>
                                        </p:cTn>
                                        <p:tgtEl>
                                          <p:spTgt spid="25"/>
                                        </p:tgtEl>
                                        <p:attrNameLst>
                                          <p:attrName>style.visibility</p:attrName>
                                        </p:attrNameLst>
                                      </p:cBhvr>
                                      <p:to>
                                        <p:strVal val="visible"/>
                                      </p:to>
                                    </p:set>
                                    <p:animEffect transition="in" filter="fade">
                                      <p:cBhvr>
                                        <p:cTn id="40" dur="500"/>
                                        <p:tgtEl>
                                          <p:spTgt spid="25"/>
                                        </p:tgtEl>
                                      </p:cBhvr>
                                    </p:animEffect>
                                  </p:childTnLst>
                                </p:cTn>
                              </p:par>
                            </p:childTnLst>
                          </p:cTn>
                        </p:par>
                      </p:childTnLst>
                    </p:cTn>
                  </p:par>
                  <p:par>
                    <p:cTn id="41" fill="hold" nodeType="clickPar">
                      <p:stCondLst>
                        <p:cond delay="indefinite"/>
                      </p:stCondLst>
                      <p:childTnLst>
                        <p:par>
                          <p:cTn id="42" fill="hold" nodeType="withGroup">
                            <p:stCondLst>
                              <p:cond delay="0"/>
                            </p:stCondLst>
                            <p:childTnLst>
                              <p:par>
                                <p:cTn id="43" presetID="10" presetClass="entr" presetSubtype="0" fill="hold" nodeType="clickEffect">
                                  <p:stCondLst>
                                    <p:cond delay="0"/>
                                  </p:stCondLst>
                                  <p:childTnLst>
                                    <p:set>
                                      <p:cBhvr>
                                        <p:cTn id="44" dur="1" fill="hold">
                                          <p:stCondLst>
                                            <p:cond delay="0"/>
                                          </p:stCondLst>
                                        </p:cTn>
                                        <p:tgtEl>
                                          <p:spTgt spid="26"/>
                                        </p:tgtEl>
                                        <p:attrNameLst>
                                          <p:attrName>style.visibility</p:attrName>
                                        </p:attrNameLst>
                                      </p:cBhvr>
                                      <p:to>
                                        <p:strVal val="visible"/>
                                      </p:to>
                                    </p:set>
                                    <p:animEffect transition="in" filter="fade">
                                      <p:cBhvr>
                                        <p:cTn id="45" dur="500"/>
                                        <p:tgtEl>
                                          <p:spTgt spid="26"/>
                                        </p:tgtEl>
                                      </p:cBhvr>
                                    </p:animEffect>
                                  </p:childTnLst>
                                </p:cTn>
                              </p:par>
                            </p:childTnLst>
                          </p:cTn>
                        </p:par>
                      </p:childTnLst>
                    </p:cTn>
                  </p:par>
                  <p:par>
                    <p:cTn id="46" fill="hold" nodeType="clickPar">
                      <p:stCondLst>
                        <p:cond delay="indefinite"/>
                      </p:stCondLst>
                      <p:childTnLst>
                        <p:par>
                          <p:cTn id="47" fill="hold" nodeType="withGroup">
                            <p:stCondLst>
                              <p:cond delay="0"/>
                            </p:stCondLst>
                            <p:childTnLst>
                              <p:par>
                                <p:cTn id="48" presetID="10" presetClass="entr" presetSubtype="0" fill="hold" nodeType="clickEffect">
                                  <p:stCondLst>
                                    <p:cond delay="0"/>
                                  </p:stCondLst>
                                  <p:childTnLst>
                                    <p:set>
                                      <p:cBhvr>
                                        <p:cTn id="49" dur="1" fill="hold">
                                          <p:stCondLst>
                                            <p:cond delay="0"/>
                                          </p:stCondLst>
                                        </p:cTn>
                                        <p:tgtEl>
                                          <p:spTgt spid="27"/>
                                        </p:tgtEl>
                                        <p:attrNameLst>
                                          <p:attrName>style.visibility</p:attrName>
                                        </p:attrNameLst>
                                      </p:cBhvr>
                                      <p:to>
                                        <p:strVal val="visible"/>
                                      </p:to>
                                    </p:set>
                                    <p:animEffect transition="in" filter="fade">
                                      <p:cBhvr>
                                        <p:cTn id="50" dur="500"/>
                                        <p:tgtEl>
                                          <p:spTgt spid="27"/>
                                        </p:tgtEl>
                                      </p:cBhvr>
                                    </p:animEffect>
                                  </p:childTnLst>
                                </p:cTn>
                              </p:par>
                              <p:par>
                                <p:cTn id="51" presetID="10" presetClass="entr" presetSubtype="0" fill="hold" nodeType="withEffect">
                                  <p:stCondLst>
                                    <p:cond delay="0"/>
                                  </p:stCondLst>
                                  <p:childTnLst>
                                    <p:set>
                                      <p:cBhvr>
                                        <p:cTn id="52" dur="1" fill="hold">
                                          <p:stCondLst>
                                            <p:cond delay="0"/>
                                          </p:stCondLst>
                                        </p:cTn>
                                        <p:tgtEl>
                                          <p:spTgt spid="29"/>
                                        </p:tgtEl>
                                        <p:attrNameLst>
                                          <p:attrName>style.visibility</p:attrName>
                                        </p:attrNameLst>
                                      </p:cBhvr>
                                      <p:to>
                                        <p:strVal val="visible"/>
                                      </p:to>
                                    </p:set>
                                    <p:animEffect transition="in" filter="fade">
                                      <p:cBhvr>
                                        <p:cTn id="53" dur="500"/>
                                        <p:tgtEl>
                                          <p:spTgt spid="29"/>
                                        </p:tgtEl>
                                      </p:cBhvr>
                                    </p:animEffect>
                                  </p:childTnLst>
                                </p:cTn>
                              </p:par>
                            </p:childTnLst>
                          </p:cTn>
                        </p:par>
                      </p:childTnLst>
                    </p:cTn>
                  </p:par>
                  <p:par>
                    <p:cTn id="54" fill="hold" nodeType="clickPar">
                      <p:stCondLst>
                        <p:cond delay="indefinite"/>
                      </p:stCondLst>
                      <p:childTnLst>
                        <p:par>
                          <p:cTn id="55" fill="hold" nodeType="withGroup">
                            <p:stCondLst>
                              <p:cond delay="0"/>
                            </p:stCondLst>
                            <p:childTnLst>
                              <p:par>
                                <p:cTn id="56" presetID="10" presetClass="entr" presetSubtype="0" fill="hold" nodeType="clickEffect">
                                  <p:stCondLst>
                                    <p:cond delay="0"/>
                                  </p:stCondLst>
                                  <p:childTnLst>
                                    <p:set>
                                      <p:cBhvr>
                                        <p:cTn id="57" dur="1" fill="hold">
                                          <p:stCondLst>
                                            <p:cond delay="0"/>
                                          </p:stCondLst>
                                        </p:cTn>
                                        <p:tgtEl>
                                          <p:spTgt spid="30"/>
                                        </p:tgtEl>
                                        <p:attrNameLst>
                                          <p:attrName>style.visibility</p:attrName>
                                        </p:attrNameLst>
                                      </p:cBhvr>
                                      <p:to>
                                        <p:strVal val="visible"/>
                                      </p:to>
                                    </p:set>
                                    <p:animEffect transition="in" filter="fade">
                                      <p:cBhvr>
                                        <p:cTn id="58" dur="500"/>
                                        <p:tgtEl>
                                          <p:spTgt spid="30"/>
                                        </p:tgtEl>
                                      </p:cBhvr>
                                    </p:animEffect>
                                  </p:childTnLst>
                                </p:cTn>
                              </p:par>
                              <p:par>
                                <p:cTn id="59" presetID="10" presetClass="exit" presetSubtype="0" fill="hold" nodeType="withEffect">
                                  <p:stCondLst>
                                    <p:cond delay="0"/>
                                  </p:stCondLst>
                                  <p:childTnLst>
                                    <p:animEffect transition="out" filter="fade">
                                      <p:cBhvr>
                                        <p:cTn id="60" dur="1000"/>
                                        <p:tgtEl>
                                          <p:spTgt spid="2"/>
                                        </p:tgtEl>
                                      </p:cBhvr>
                                    </p:animEffect>
                                    <p:set>
                                      <p:cBhvr>
                                        <p:cTn id="61" dur="1" fill="hold">
                                          <p:stCondLst>
                                            <p:cond delay="999"/>
                                          </p:stCondLst>
                                        </p:cTn>
                                        <p:tgtEl>
                                          <p:spTgt spid="2"/>
                                        </p:tgtEl>
                                        <p:attrNameLst>
                                          <p:attrName>style.visibility</p:attrName>
                                        </p:attrNameLst>
                                      </p:cBhvr>
                                      <p:to>
                                        <p:strVal val="hidden"/>
                                      </p:to>
                                    </p:set>
                                  </p:childTnLst>
                                </p:cTn>
                              </p:par>
                              <p:par>
                                <p:cTn id="62" presetID="10" presetClass="exit" presetSubtype="0" fill="hold" nodeType="withEffect">
                                  <p:stCondLst>
                                    <p:cond delay="0"/>
                                  </p:stCondLst>
                                  <p:childTnLst>
                                    <p:animEffect transition="out" filter="fade">
                                      <p:cBhvr>
                                        <p:cTn id="63" dur="1000"/>
                                        <p:tgtEl>
                                          <p:spTgt spid="21"/>
                                        </p:tgtEl>
                                      </p:cBhvr>
                                    </p:animEffect>
                                    <p:set>
                                      <p:cBhvr>
                                        <p:cTn id="64" dur="1" fill="hold">
                                          <p:stCondLst>
                                            <p:cond delay="999"/>
                                          </p:stCondLst>
                                        </p:cTn>
                                        <p:tgtEl>
                                          <p:spTgt spid="21"/>
                                        </p:tgtEl>
                                        <p:attrNameLst>
                                          <p:attrName>style.visibility</p:attrName>
                                        </p:attrNameLst>
                                      </p:cBhvr>
                                      <p:to>
                                        <p:strVal val="hidden"/>
                                      </p:to>
                                    </p:set>
                                  </p:childTnLst>
                                </p:cTn>
                              </p:par>
                              <p:par>
                                <p:cTn id="65" presetID="10" presetClass="exit" presetSubtype="0" fill="hold" nodeType="withEffect">
                                  <p:stCondLst>
                                    <p:cond delay="0"/>
                                  </p:stCondLst>
                                  <p:childTnLst>
                                    <p:animEffect transition="out" filter="fade">
                                      <p:cBhvr>
                                        <p:cTn id="66" dur="500"/>
                                        <p:tgtEl>
                                          <p:spTgt spid="3"/>
                                        </p:tgtEl>
                                      </p:cBhvr>
                                    </p:animEffect>
                                    <p:set>
                                      <p:cBhvr>
                                        <p:cTn id="67" dur="1" fill="hold">
                                          <p:stCondLst>
                                            <p:cond delay="499"/>
                                          </p:stCondLst>
                                        </p:cTn>
                                        <p:tgtEl>
                                          <p:spTgt spid="3"/>
                                        </p:tgtEl>
                                        <p:attrNameLst>
                                          <p:attrName>style.visibility</p:attrName>
                                        </p:attrNameLst>
                                      </p:cBhvr>
                                      <p:to>
                                        <p:strVal val="hidden"/>
                                      </p:to>
                                    </p:set>
                                  </p:childTnLst>
                                </p:cTn>
                              </p:par>
                              <p:par>
                                <p:cTn id="68" presetID="10" presetClass="exit" presetSubtype="0" fill="hold" nodeType="withEffect">
                                  <p:stCondLst>
                                    <p:cond delay="0"/>
                                  </p:stCondLst>
                                  <p:childTnLst>
                                    <p:animEffect transition="out" filter="fade">
                                      <p:cBhvr>
                                        <p:cTn id="69" dur="500"/>
                                        <p:tgtEl>
                                          <p:spTgt spid="28"/>
                                        </p:tgtEl>
                                      </p:cBhvr>
                                    </p:animEffect>
                                    <p:set>
                                      <p:cBhvr>
                                        <p:cTn id="70" dur="1" fill="hold">
                                          <p:stCondLst>
                                            <p:cond delay="499"/>
                                          </p:stCondLst>
                                        </p:cTn>
                                        <p:tgtEl>
                                          <p:spTgt spid="28"/>
                                        </p:tgtEl>
                                        <p:attrNameLst>
                                          <p:attrName>style.visibility</p:attrName>
                                        </p:attrNameLst>
                                      </p:cBhvr>
                                      <p:to>
                                        <p:strVal val="hidden"/>
                                      </p:to>
                                    </p:set>
                                  </p:childTnLst>
                                </p:cTn>
                              </p:par>
                              <p:par>
                                <p:cTn id="71" presetID="10" presetClass="exit" presetSubtype="0" fill="hold" nodeType="withEffect">
                                  <p:stCondLst>
                                    <p:cond delay="0"/>
                                  </p:stCondLst>
                                  <p:childTnLst>
                                    <p:animEffect transition="out" filter="fade">
                                      <p:cBhvr>
                                        <p:cTn id="72" dur="500"/>
                                        <p:tgtEl>
                                          <p:spTgt spid="29"/>
                                        </p:tgtEl>
                                      </p:cBhvr>
                                    </p:animEffect>
                                    <p:set>
                                      <p:cBhvr>
                                        <p:cTn id="73" dur="1" fill="hold">
                                          <p:stCondLst>
                                            <p:cond delay="499"/>
                                          </p:stCondLst>
                                        </p:cTn>
                                        <p:tgtEl>
                                          <p:spTgt spid="29"/>
                                        </p:tgtEl>
                                        <p:attrNameLst>
                                          <p:attrName>style.visibility</p:attrName>
                                        </p:attrNameLst>
                                      </p:cBhvr>
                                      <p:to>
                                        <p:strVal val="hidden"/>
                                      </p:to>
                                    </p:set>
                                  </p:childTnLst>
                                </p:cTn>
                              </p:par>
                              <p:par>
                                <p:cTn id="74" presetID="0" presetClass="path" presetSubtype="0" accel="50000" decel="50000" fill="hold" nodeType="withEffect">
                                  <p:stCondLst>
                                    <p:cond delay="0"/>
                                  </p:stCondLst>
                                  <p:childTnLst>
                                    <p:animMotion origin="layout" path="M -3.61111E-6 4.07407E-6 C 0.0033 -0.00649 0.01094 -0.02662 0.01962 -0.03866 C 0.0283 -0.0507 0.03976 -0.06112 0.05191 -0.07199 C 0.06407 -0.08287 0.08386 -0.09769 0.09219 -0.1044 " pathEditMode="relative" rAng="0" ptsTypes="aaaa">
                                      <p:cBhvr>
                                        <p:cTn id="75" dur="2000" fill="hold"/>
                                        <p:tgtEl>
                                          <p:spTgt spid="27"/>
                                        </p:tgtEl>
                                        <p:attrNameLst>
                                          <p:attrName>ppt_x</p:attrName>
                                          <p:attrName>ppt_y</p:attrName>
                                        </p:attrNameLst>
                                      </p:cBhvr>
                                      <p:rCtr x="4600" y="-5200"/>
                                    </p:animMotion>
                                  </p:childTnLst>
                                </p:cTn>
                              </p:par>
                              <p:par>
                                <p:cTn id="76" presetID="10" presetClass="entr" presetSubtype="0" fill="hold" nodeType="withEffect">
                                  <p:stCondLst>
                                    <p:cond delay="2000"/>
                                  </p:stCondLst>
                                  <p:childTnLst>
                                    <p:set>
                                      <p:cBhvr>
                                        <p:cTn id="77" dur="1" fill="hold">
                                          <p:stCondLst>
                                            <p:cond delay="0"/>
                                          </p:stCondLst>
                                        </p:cTn>
                                        <p:tgtEl>
                                          <p:spTgt spid="31"/>
                                        </p:tgtEl>
                                        <p:attrNameLst>
                                          <p:attrName>style.visibility</p:attrName>
                                        </p:attrNameLst>
                                      </p:cBhvr>
                                      <p:to>
                                        <p:strVal val="visible"/>
                                      </p:to>
                                    </p:set>
                                    <p:animEffect transition="in" filter="fade">
                                      <p:cBhvr>
                                        <p:cTn id="78" dur="1000"/>
                                        <p:tgtEl>
                                          <p:spTgt spid="31"/>
                                        </p:tgtEl>
                                      </p:cBhvr>
                                    </p:animEffect>
                                  </p:childTnLst>
                                </p:cTn>
                              </p:par>
                            </p:childTnLst>
                          </p:cTn>
                        </p:par>
                      </p:childTnLst>
                    </p:cTn>
                  </p:par>
                  <p:par>
                    <p:cTn id="79" fill="hold" nodeType="clickPar">
                      <p:stCondLst>
                        <p:cond delay="indefinite"/>
                      </p:stCondLst>
                      <p:childTnLst>
                        <p:par>
                          <p:cTn id="80" fill="hold" nodeType="withGroup">
                            <p:stCondLst>
                              <p:cond delay="0"/>
                            </p:stCondLst>
                            <p:childTnLst>
                              <p:par>
                                <p:cTn id="81" presetID="49" presetClass="entr" presetSubtype="0" decel="100000" fill="hold" nodeType="clickEffect">
                                  <p:stCondLst>
                                    <p:cond delay="0"/>
                                  </p:stCondLst>
                                  <p:childTnLst>
                                    <p:set>
                                      <p:cBhvr>
                                        <p:cTn id="82" dur="1" fill="hold">
                                          <p:stCondLst>
                                            <p:cond delay="0"/>
                                          </p:stCondLst>
                                        </p:cTn>
                                        <p:tgtEl>
                                          <p:spTgt spid="32"/>
                                        </p:tgtEl>
                                        <p:attrNameLst>
                                          <p:attrName>style.visibility</p:attrName>
                                        </p:attrNameLst>
                                      </p:cBhvr>
                                      <p:to>
                                        <p:strVal val="visible"/>
                                      </p:to>
                                    </p:set>
                                    <p:anim calcmode="lin" valueType="num">
                                      <p:cBhvr>
                                        <p:cTn id="83" dur="2000" fill="hold"/>
                                        <p:tgtEl>
                                          <p:spTgt spid="32"/>
                                        </p:tgtEl>
                                        <p:attrNameLst>
                                          <p:attrName>ppt_w</p:attrName>
                                        </p:attrNameLst>
                                      </p:cBhvr>
                                      <p:tavLst>
                                        <p:tav tm="0">
                                          <p:val>
                                            <p:fltVal val="0"/>
                                          </p:val>
                                        </p:tav>
                                        <p:tav tm="100000">
                                          <p:val>
                                            <p:strVal val="#ppt_w"/>
                                          </p:val>
                                        </p:tav>
                                      </p:tavLst>
                                    </p:anim>
                                    <p:anim calcmode="lin" valueType="num">
                                      <p:cBhvr>
                                        <p:cTn id="84" dur="2000" fill="hold"/>
                                        <p:tgtEl>
                                          <p:spTgt spid="32"/>
                                        </p:tgtEl>
                                        <p:attrNameLst>
                                          <p:attrName>ppt_h</p:attrName>
                                        </p:attrNameLst>
                                      </p:cBhvr>
                                      <p:tavLst>
                                        <p:tav tm="0">
                                          <p:val>
                                            <p:fltVal val="0"/>
                                          </p:val>
                                        </p:tav>
                                        <p:tav tm="100000">
                                          <p:val>
                                            <p:strVal val="#ppt_h"/>
                                          </p:val>
                                        </p:tav>
                                      </p:tavLst>
                                    </p:anim>
                                    <p:anim calcmode="lin" valueType="num">
                                      <p:cBhvr>
                                        <p:cTn id="85" dur="2000" fill="hold"/>
                                        <p:tgtEl>
                                          <p:spTgt spid="32"/>
                                        </p:tgtEl>
                                        <p:attrNameLst>
                                          <p:attrName>style.rotation</p:attrName>
                                        </p:attrNameLst>
                                      </p:cBhvr>
                                      <p:tavLst>
                                        <p:tav tm="0">
                                          <p:val>
                                            <p:fltVal val="360"/>
                                          </p:val>
                                        </p:tav>
                                        <p:tav tm="100000">
                                          <p:val>
                                            <p:fltVal val="0"/>
                                          </p:val>
                                        </p:tav>
                                      </p:tavLst>
                                    </p:anim>
                                    <p:animEffect transition="in" filter="fade">
                                      <p:cBhvr>
                                        <p:cTn id="86" dur="2000"/>
                                        <p:tgtEl>
                                          <p:spTgt spid="32"/>
                                        </p:tgtEl>
                                      </p:cBhvr>
                                    </p:animEffect>
                                  </p:childTnLst>
                                </p:cTn>
                              </p:par>
                              <p:par>
                                <p:cTn id="87" presetID="10" presetClass="exit" presetSubtype="0" fill="hold" grpId="1" nodeType="withEffect">
                                  <p:stCondLst>
                                    <p:cond delay="0"/>
                                  </p:stCondLst>
                                  <p:childTnLst>
                                    <p:animEffect transition="out" filter="fade">
                                      <p:cBhvr>
                                        <p:cTn id="88" dur="500"/>
                                        <p:tgtEl>
                                          <p:spTgt spid="13"/>
                                        </p:tgtEl>
                                      </p:cBhvr>
                                    </p:animEffect>
                                    <p:set>
                                      <p:cBhvr>
                                        <p:cTn id="89" dur="1" fill="hold">
                                          <p:stCondLst>
                                            <p:cond delay="499"/>
                                          </p:stCondLst>
                                        </p:cTn>
                                        <p:tgtEl>
                                          <p:spTgt spid="13"/>
                                        </p:tgtEl>
                                        <p:attrNameLst>
                                          <p:attrName>style.visibility</p:attrName>
                                        </p:attrNameLst>
                                      </p:cBhvr>
                                      <p:to>
                                        <p:strVal val="hidden"/>
                                      </p:to>
                                    </p:set>
                                  </p:childTnLst>
                                </p:cTn>
                              </p:par>
                            </p:childTnLst>
                          </p:cTn>
                        </p:par>
                      </p:childTnLst>
                    </p:cTn>
                  </p:par>
                  <p:par>
                    <p:cTn id="90" fill="hold" nodeType="clickPar">
                      <p:stCondLst>
                        <p:cond delay="indefinite"/>
                      </p:stCondLst>
                      <p:childTnLst>
                        <p:par>
                          <p:cTn id="91" fill="hold" nodeType="withGroup">
                            <p:stCondLst>
                              <p:cond delay="0"/>
                            </p:stCondLst>
                            <p:childTnLst>
                              <p:par>
                                <p:cTn id="92" presetID="10" presetClass="exit" presetSubtype="0" fill="hold" nodeType="clickEffect">
                                  <p:stCondLst>
                                    <p:cond delay="0"/>
                                  </p:stCondLst>
                                  <p:childTnLst>
                                    <p:animEffect transition="out" filter="fade">
                                      <p:cBhvr>
                                        <p:cTn id="93" dur="500"/>
                                        <p:tgtEl>
                                          <p:spTgt spid="32"/>
                                        </p:tgtEl>
                                      </p:cBhvr>
                                    </p:animEffect>
                                    <p:set>
                                      <p:cBhvr>
                                        <p:cTn id="94" dur="1" fill="hold">
                                          <p:stCondLst>
                                            <p:cond delay="499"/>
                                          </p:stCondLst>
                                        </p:cTn>
                                        <p:tgtEl>
                                          <p:spTgt spid="32"/>
                                        </p:tgtEl>
                                        <p:attrNameLst>
                                          <p:attrName>style.visibility</p:attrName>
                                        </p:attrNameLst>
                                      </p:cBhvr>
                                      <p:to>
                                        <p:strVal val="hidden"/>
                                      </p:to>
                                    </p:set>
                                  </p:childTnLst>
                                </p:cTn>
                              </p:par>
                              <p:par>
                                <p:cTn id="95" presetID="10" presetClass="entr" presetSubtype="0" fill="hold" grpId="2" nodeType="withEffect">
                                  <p:stCondLst>
                                    <p:cond delay="0"/>
                                  </p:stCondLst>
                                  <p:childTnLst>
                                    <p:set>
                                      <p:cBhvr>
                                        <p:cTn id="96" dur="1" fill="hold">
                                          <p:stCondLst>
                                            <p:cond delay="0"/>
                                          </p:stCondLst>
                                        </p:cTn>
                                        <p:tgtEl>
                                          <p:spTgt spid="13"/>
                                        </p:tgtEl>
                                        <p:attrNameLst>
                                          <p:attrName>style.visibility</p:attrName>
                                        </p:attrNameLst>
                                      </p:cBhvr>
                                      <p:to>
                                        <p:strVal val="visible"/>
                                      </p:to>
                                    </p:set>
                                    <p:animEffect transition="in" filter="fade">
                                      <p:cBhvr>
                                        <p:cTn id="9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3" grpId="1"/>
      <p:bldP spid="13" grpId="2"/>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3" name="Picture 3" descr="ScientificMethodQuadrant.jpg"/>
          <p:cNvPicPr>
            <a:picLocks noChangeAspect="1"/>
          </p:cNvPicPr>
          <p:nvPr/>
        </p:nvPicPr>
        <p:blipFill>
          <a:blip r:embed="rId3"/>
          <a:srcRect/>
          <a:stretch>
            <a:fillRect/>
          </a:stretch>
        </p:blipFill>
        <p:spPr bwMode="auto">
          <a:xfrm>
            <a:off x="1155700" y="0"/>
            <a:ext cx="6823075" cy="6858000"/>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60400"/>
            <a:ext cx="8229600" cy="1985963"/>
          </a:xfrm>
        </p:spPr>
        <p:txBody>
          <a:bodyPr>
            <a:normAutofit fontScale="90000"/>
          </a:bodyPr>
          <a:lstStyle/>
          <a:p>
            <a:r>
              <a:rPr lang="en-US" sz="4900" dirty="0">
                <a:solidFill>
                  <a:srgbClr val="12919C"/>
                </a:solidFill>
                <a:latin typeface="Arial"/>
                <a:cs typeface="Arial"/>
              </a:rPr>
              <a:t>Experimental Design</a:t>
            </a:r>
            <a:r>
              <a:rPr lang="en-US" sz="4000" dirty="0">
                <a:solidFill>
                  <a:srgbClr val="12919C"/>
                </a:solidFill>
                <a:latin typeface="Arial"/>
                <a:cs typeface="Arial"/>
              </a:rPr>
              <a:t/>
            </a:r>
            <a:br>
              <a:rPr lang="en-US" sz="4000" dirty="0">
                <a:solidFill>
                  <a:srgbClr val="12919C"/>
                </a:solidFill>
                <a:latin typeface="Arial"/>
                <a:cs typeface="Arial"/>
              </a:rPr>
            </a:br>
            <a:r>
              <a:rPr lang="en-US" sz="4000" i="1" dirty="0">
                <a:solidFill>
                  <a:schemeClr val="tx1">
                    <a:lumMod val="75000"/>
                    <a:lumOff val="25000"/>
                  </a:schemeClr>
                </a:solidFill>
                <a:latin typeface="Arial"/>
                <a:cs typeface="Arial"/>
              </a:rPr>
              <a:t>Independent Variable</a:t>
            </a:r>
            <a:br>
              <a:rPr lang="en-US" sz="4000" i="1" dirty="0">
                <a:solidFill>
                  <a:schemeClr val="tx1">
                    <a:lumMod val="75000"/>
                    <a:lumOff val="25000"/>
                  </a:schemeClr>
                </a:solidFill>
                <a:latin typeface="Arial"/>
                <a:cs typeface="Arial"/>
              </a:rPr>
            </a:br>
            <a:r>
              <a:rPr lang="en-US" sz="4000" b="1" dirty="0">
                <a:solidFill>
                  <a:srgbClr val="12919C"/>
                </a:solidFill>
                <a:latin typeface="Arial"/>
                <a:cs typeface="Arial"/>
              </a:rPr>
              <a:t/>
            </a:r>
            <a:br>
              <a:rPr lang="en-US" sz="4000" b="1" dirty="0">
                <a:solidFill>
                  <a:srgbClr val="12919C"/>
                </a:solidFill>
                <a:latin typeface="Arial"/>
                <a:cs typeface="Arial"/>
              </a:rPr>
            </a:br>
            <a:endParaRPr lang="en-US" sz="4000" dirty="0">
              <a:solidFill>
                <a:srgbClr val="12919C"/>
              </a:solidFill>
              <a:latin typeface="Arial"/>
              <a:cs typeface="Arial"/>
            </a:endParaRPr>
          </a:p>
        </p:txBody>
      </p:sp>
      <p:sp>
        <p:nvSpPr>
          <p:cNvPr id="5" name="Content Placeholder 4"/>
          <p:cNvSpPr>
            <a:spLocks noGrp="1"/>
          </p:cNvSpPr>
          <p:nvPr>
            <p:ph idx="1"/>
          </p:nvPr>
        </p:nvSpPr>
        <p:spPr>
          <a:xfrm>
            <a:off x="457200" y="1574800"/>
            <a:ext cx="8686800" cy="4525963"/>
          </a:xfrm>
        </p:spPr>
        <p:txBody>
          <a:bodyPr>
            <a:normAutofit/>
          </a:bodyPr>
          <a:lstStyle/>
          <a:p>
            <a:pPr>
              <a:lnSpc>
                <a:spcPct val="90000"/>
              </a:lnSpc>
              <a:buFont typeface="Arial" charset="0"/>
              <a:buNone/>
            </a:pPr>
            <a:endParaRPr lang="en-US" b="1" dirty="0">
              <a:latin typeface="Calibri" charset="0"/>
            </a:endParaRPr>
          </a:p>
          <a:p>
            <a:pPr>
              <a:lnSpc>
                <a:spcPct val="90000"/>
              </a:lnSpc>
              <a:buFont typeface="Arial" charset="0"/>
              <a:buNone/>
            </a:pPr>
            <a:r>
              <a:rPr lang="en-US" dirty="0">
                <a:latin typeface="Arial"/>
                <a:cs typeface="Arial"/>
              </a:rPr>
              <a:t>What is the Source/Sample?</a:t>
            </a:r>
          </a:p>
          <a:p>
            <a:r>
              <a:rPr lang="en-US" sz="2400" dirty="0">
                <a:latin typeface="Arial"/>
                <a:cs typeface="Arial"/>
              </a:rPr>
              <a:t>Are we answering questions about a type of cell, a genetic element, or a signaling molecule?</a:t>
            </a:r>
          </a:p>
          <a:p>
            <a:r>
              <a:rPr lang="en-US" sz="2400" dirty="0">
                <a:latin typeface="Arial"/>
                <a:cs typeface="Arial"/>
              </a:rPr>
              <a:t>What is the origin of the source material?</a:t>
            </a:r>
          </a:p>
          <a:p>
            <a:r>
              <a:rPr lang="en-US" sz="2400" dirty="0">
                <a:latin typeface="Arial"/>
                <a:cs typeface="Arial"/>
              </a:rPr>
              <a:t>Does timing matter?</a:t>
            </a:r>
          </a:p>
          <a:p>
            <a:r>
              <a:rPr lang="en-US" sz="2400" dirty="0">
                <a:latin typeface="Arial"/>
                <a:cs typeface="Arial"/>
              </a:rPr>
              <a:t>Do we need to manipulate the original source? </a:t>
            </a:r>
          </a:p>
          <a:p>
            <a:r>
              <a:rPr lang="en-US" sz="2400" dirty="0">
                <a:latin typeface="Arial"/>
                <a:cs typeface="Arial"/>
              </a:rPr>
              <a:t>What happens to the original source?</a:t>
            </a:r>
          </a:p>
          <a:p>
            <a:r>
              <a:rPr lang="en-US" sz="2400" dirty="0">
                <a:latin typeface="Arial"/>
                <a:cs typeface="Arial"/>
              </a:rPr>
              <a:t>What is the sample size; what are the criteria for inclusion and exclusion? </a:t>
            </a:r>
          </a:p>
          <a:p>
            <a:pPr>
              <a:lnSpc>
                <a:spcPct val="90000"/>
              </a:lnSpc>
            </a:pPr>
            <a:endParaRPr lang="en-US" dirty="0">
              <a:latin typeface="Arial"/>
              <a:cs typeface="Arial"/>
            </a:endParaRPr>
          </a:p>
        </p:txBody>
      </p:sp>
    </p:spTree>
    <p:extLst>
      <p:ext uri="{BB962C8B-B14F-4D97-AF65-F5344CB8AC3E}">
        <p14:creationId xmlns:p14="http://schemas.microsoft.com/office/powerpoint/2010/main" val="178858903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Effect transition="in" filter="fade">
                                      <p:cBhvr>
                                        <p:cTn id="7" dur="2000"/>
                                        <p:tgtEl>
                                          <p:spTgt spid="5">
                                            <p:txEl>
                                              <p:pRg st="1" end="1"/>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2" end="2"/>
                                            </p:txEl>
                                          </p:spTgt>
                                        </p:tgtEl>
                                        <p:attrNameLst>
                                          <p:attrName>style.visibility</p:attrName>
                                        </p:attrNameLst>
                                      </p:cBhvr>
                                      <p:to>
                                        <p:strVal val="visible"/>
                                      </p:to>
                                    </p:set>
                                    <p:animEffect transition="in" filter="fade">
                                      <p:cBhvr>
                                        <p:cTn id="12" dur="2000"/>
                                        <p:tgtEl>
                                          <p:spTgt spid="5">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xEl>
                                              <p:pRg st="3" end="3"/>
                                            </p:txEl>
                                          </p:spTgt>
                                        </p:tgtEl>
                                        <p:attrNameLst>
                                          <p:attrName>style.visibility</p:attrName>
                                        </p:attrNameLst>
                                      </p:cBhvr>
                                      <p:to>
                                        <p:strVal val="visible"/>
                                      </p:to>
                                    </p:set>
                                    <p:animEffect transition="in" filter="fade">
                                      <p:cBhvr>
                                        <p:cTn id="17" dur="2000"/>
                                        <p:tgtEl>
                                          <p:spTgt spid="5">
                                            <p:txEl>
                                              <p:pRg st="3" end="3"/>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
                                            <p:txEl>
                                              <p:pRg st="4" end="4"/>
                                            </p:txEl>
                                          </p:spTgt>
                                        </p:tgtEl>
                                        <p:attrNameLst>
                                          <p:attrName>style.visibility</p:attrName>
                                        </p:attrNameLst>
                                      </p:cBhvr>
                                      <p:to>
                                        <p:strVal val="visible"/>
                                      </p:to>
                                    </p:set>
                                    <p:animEffect transition="in" filter="fade">
                                      <p:cBhvr>
                                        <p:cTn id="22" dur="2000"/>
                                        <p:tgtEl>
                                          <p:spTgt spid="5">
                                            <p:txEl>
                                              <p:pRg st="4" end="4"/>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5">
                                            <p:txEl>
                                              <p:pRg st="5" end="5"/>
                                            </p:txEl>
                                          </p:spTgt>
                                        </p:tgtEl>
                                        <p:attrNameLst>
                                          <p:attrName>style.visibility</p:attrName>
                                        </p:attrNameLst>
                                      </p:cBhvr>
                                      <p:to>
                                        <p:strVal val="visible"/>
                                      </p:to>
                                    </p:set>
                                    <p:animEffect transition="in" filter="fade">
                                      <p:cBhvr>
                                        <p:cTn id="27" dur="2000"/>
                                        <p:tgtEl>
                                          <p:spTgt spid="5">
                                            <p:txEl>
                                              <p:pRg st="5" end="5"/>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5">
                                            <p:txEl>
                                              <p:pRg st="6" end="6"/>
                                            </p:txEl>
                                          </p:spTgt>
                                        </p:tgtEl>
                                        <p:attrNameLst>
                                          <p:attrName>style.visibility</p:attrName>
                                        </p:attrNameLst>
                                      </p:cBhvr>
                                      <p:to>
                                        <p:strVal val="visible"/>
                                      </p:to>
                                    </p:set>
                                    <p:animEffect transition="in" filter="fade">
                                      <p:cBhvr>
                                        <p:cTn id="32" dur="2000"/>
                                        <p:tgtEl>
                                          <p:spTgt spid="5">
                                            <p:txEl>
                                              <p:pRg st="6" end="6"/>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5">
                                            <p:txEl>
                                              <p:pRg st="7" end="7"/>
                                            </p:txEl>
                                          </p:spTgt>
                                        </p:tgtEl>
                                        <p:attrNameLst>
                                          <p:attrName>style.visibility</p:attrName>
                                        </p:attrNameLst>
                                      </p:cBhvr>
                                      <p:to>
                                        <p:strVal val="visible"/>
                                      </p:to>
                                    </p:set>
                                    <p:animEffect transition="in" filter="fade">
                                      <p:cBhvr>
                                        <p:cTn id="37" dur="2000"/>
                                        <p:tgtEl>
                                          <p:spTgt spid="5">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2493963"/>
          </a:xfrm>
        </p:spPr>
        <p:txBody>
          <a:bodyPr>
            <a:noAutofit/>
          </a:bodyPr>
          <a:lstStyle/>
          <a:p>
            <a:r>
              <a:rPr lang="en-US" dirty="0">
                <a:solidFill>
                  <a:srgbClr val="12919C"/>
                </a:solidFill>
                <a:latin typeface="Arial"/>
                <a:cs typeface="Arial"/>
              </a:rPr>
              <a:t>Experimental Design</a:t>
            </a:r>
            <a:br>
              <a:rPr lang="en-US" dirty="0">
                <a:solidFill>
                  <a:srgbClr val="12919C"/>
                </a:solidFill>
                <a:latin typeface="Arial"/>
                <a:cs typeface="Arial"/>
              </a:rPr>
            </a:br>
            <a:r>
              <a:rPr lang="en-US" sz="3200" i="1" dirty="0">
                <a:solidFill>
                  <a:srgbClr val="404040"/>
                </a:solidFill>
                <a:latin typeface="Arial"/>
                <a:cs typeface="Arial"/>
              </a:rPr>
              <a:t>Independent Variable</a:t>
            </a:r>
            <a:br>
              <a:rPr lang="en-US" sz="3200" i="1" dirty="0">
                <a:solidFill>
                  <a:srgbClr val="404040"/>
                </a:solidFill>
                <a:latin typeface="Arial"/>
                <a:cs typeface="Arial"/>
              </a:rPr>
            </a:br>
            <a:r>
              <a:rPr lang="en-US" sz="3200" b="1" dirty="0">
                <a:solidFill>
                  <a:srgbClr val="800040"/>
                </a:solidFill>
                <a:latin typeface="Arial"/>
                <a:cs typeface="Arial"/>
              </a:rPr>
              <a:t/>
            </a:r>
            <a:br>
              <a:rPr lang="en-US" sz="3200" b="1" dirty="0">
                <a:solidFill>
                  <a:srgbClr val="800040"/>
                </a:solidFill>
                <a:latin typeface="Arial"/>
                <a:cs typeface="Arial"/>
              </a:rPr>
            </a:br>
            <a:endParaRPr lang="en-US" sz="3200" dirty="0">
              <a:latin typeface="Arial"/>
              <a:cs typeface="Arial"/>
            </a:endParaRPr>
          </a:p>
        </p:txBody>
      </p:sp>
      <p:sp>
        <p:nvSpPr>
          <p:cNvPr id="5" name="Content Placeholder 4"/>
          <p:cNvSpPr>
            <a:spLocks noGrp="1"/>
          </p:cNvSpPr>
          <p:nvPr>
            <p:ph idx="1"/>
          </p:nvPr>
        </p:nvSpPr>
        <p:spPr>
          <a:xfrm>
            <a:off x="457200" y="1346200"/>
            <a:ext cx="8686800" cy="5283200"/>
          </a:xfrm>
        </p:spPr>
        <p:txBody>
          <a:bodyPr>
            <a:normAutofit fontScale="92500"/>
          </a:bodyPr>
          <a:lstStyle/>
          <a:p>
            <a:pPr>
              <a:buFont typeface="Arial" charset="0"/>
              <a:buNone/>
            </a:pPr>
            <a:endParaRPr lang="en-US" b="1" dirty="0">
              <a:latin typeface="Calibri" charset="0"/>
            </a:endParaRPr>
          </a:p>
          <a:p>
            <a:pPr>
              <a:lnSpc>
                <a:spcPct val="110000"/>
              </a:lnSpc>
              <a:buFont typeface="Arial" charset="0"/>
              <a:buNone/>
            </a:pPr>
            <a:r>
              <a:rPr lang="en-US" b="1" dirty="0">
                <a:latin typeface="Arial"/>
                <a:cs typeface="Arial"/>
              </a:rPr>
              <a:t>What is the Manipulation?</a:t>
            </a:r>
            <a:endParaRPr lang="en-US" dirty="0">
              <a:latin typeface="Arial"/>
              <a:cs typeface="Arial"/>
            </a:endParaRPr>
          </a:p>
          <a:p>
            <a:pPr>
              <a:lnSpc>
                <a:spcPct val="110000"/>
              </a:lnSpc>
            </a:pPr>
            <a:r>
              <a:rPr lang="en-US" sz="2400" dirty="0">
                <a:latin typeface="Arial"/>
                <a:cs typeface="Arial"/>
              </a:rPr>
              <a:t>For the source of cells, was a manipulation involved (FACS, </a:t>
            </a:r>
            <a:r>
              <a:rPr lang="en-US" sz="2400" dirty="0" err="1">
                <a:latin typeface="Arial"/>
                <a:cs typeface="Arial"/>
              </a:rPr>
              <a:t>etc</a:t>
            </a:r>
            <a:r>
              <a:rPr lang="en-US" sz="2400" dirty="0">
                <a:latin typeface="Arial"/>
                <a:cs typeface="Arial"/>
              </a:rPr>
              <a:t>)?</a:t>
            </a:r>
          </a:p>
          <a:p>
            <a:pPr>
              <a:lnSpc>
                <a:spcPct val="110000"/>
              </a:lnSpc>
            </a:pPr>
            <a:r>
              <a:rPr lang="en-US" sz="2400" dirty="0">
                <a:latin typeface="Arial"/>
                <a:cs typeface="Arial"/>
              </a:rPr>
              <a:t>What is the sequencing of the manipulations?</a:t>
            </a:r>
          </a:p>
          <a:p>
            <a:pPr>
              <a:lnSpc>
                <a:spcPct val="110000"/>
              </a:lnSpc>
            </a:pPr>
            <a:r>
              <a:rPr lang="en-US" sz="2400" dirty="0">
                <a:latin typeface="Arial"/>
                <a:cs typeface="Arial"/>
              </a:rPr>
              <a:t> Does timing matter?</a:t>
            </a:r>
          </a:p>
          <a:p>
            <a:pPr>
              <a:lnSpc>
                <a:spcPct val="110000"/>
              </a:lnSpc>
            </a:pPr>
            <a:r>
              <a:rPr lang="en-US" sz="2400" dirty="0">
                <a:latin typeface="Arial"/>
                <a:cs typeface="Arial"/>
              </a:rPr>
              <a:t> What technology is being used? </a:t>
            </a:r>
          </a:p>
          <a:p>
            <a:pPr>
              <a:lnSpc>
                <a:spcPct val="110000"/>
              </a:lnSpc>
            </a:pPr>
            <a:r>
              <a:rPr lang="en-US" sz="2400" dirty="0">
                <a:latin typeface="Arial"/>
                <a:cs typeface="Arial"/>
              </a:rPr>
              <a:t>Were the manipulations conducted in vitro or in vivo?</a:t>
            </a:r>
          </a:p>
          <a:p>
            <a:pPr lvl="1">
              <a:lnSpc>
                <a:spcPct val="110000"/>
              </a:lnSpc>
            </a:pPr>
            <a:r>
              <a:rPr lang="en-US" sz="2000" dirty="0">
                <a:latin typeface="Arial"/>
                <a:cs typeface="Arial"/>
              </a:rPr>
              <a:t>If in vivo, what is the organism? How many in the sample size? How many different organisms in the manipulation?</a:t>
            </a:r>
          </a:p>
          <a:p>
            <a:pPr lvl="1">
              <a:lnSpc>
                <a:spcPct val="110000"/>
              </a:lnSpc>
            </a:pPr>
            <a:r>
              <a:rPr lang="en-US" sz="2000" dirty="0">
                <a:latin typeface="Arial"/>
                <a:cs typeface="Arial"/>
              </a:rPr>
              <a:t>If in vitro, is it cell culture? If cell culture, what is the nature of the culture?</a:t>
            </a:r>
          </a:p>
          <a:p>
            <a:pPr>
              <a:lnSpc>
                <a:spcPct val="110000"/>
              </a:lnSpc>
            </a:pPr>
            <a:r>
              <a:rPr lang="en-US" sz="2400" dirty="0">
                <a:latin typeface="Arial"/>
                <a:cs typeface="Arial"/>
              </a:rPr>
              <a:t>What variables are being controlled and how?</a:t>
            </a:r>
          </a:p>
          <a:p>
            <a:pPr>
              <a:lnSpc>
                <a:spcPct val="110000"/>
              </a:lnSpc>
            </a:pPr>
            <a:endParaRPr lang="en-US" sz="2400" dirty="0">
              <a:latin typeface="Arial"/>
              <a:cs typeface="Arial"/>
            </a:endParaRPr>
          </a:p>
          <a:p>
            <a:endParaRPr lang="en-US" dirty="0">
              <a:latin typeface="Calibri" charset="0"/>
            </a:endParaRPr>
          </a:p>
        </p:txBody>
      </p:sp>
    </p:spTree>
    <p:extLst>
      <p:ext uri="{BB962C8B-B14F-4D97-AF65-F5344CB8AC3E}">
        <p14:creationId xmlns:p14="http://schemas.microsoft.com/office/powerpoint/2010/main" val="316357662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Effect transition="in" filter="fade">
                                      <p:cBhvr>
                                        <p:cTn id="7" dur="2000"/>
                                        <p:tgtEl>
                                          <p:spTgt spid="5">
                                            <p:txEl>
                                              <p:pRg st="1" end="1"/>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2" end="2"/>
                                            </p:txEl>
                                          </p:spTgt>
                                        </p:tgtEl>
                                        <p:attrNameLst>
                                          <p:attrName>style.visibility</p:attrName>
                                        </p:attrNameLst>
                                      </p:cBhvr>
                                      <p:to>
                                        <p:strVal val="visible"/>
                                      </p:to>
                                    </p:set>
                                    <p:animEffect transition="in" filter="fade">
                                      <p:cBhvr>
                                        <p:cTn id="12" dur="2000"/>
                                        <p:tgtEl>
                                          <p:spTgt spid="5">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xEl>
                                              <p:pRg st="3" end="3"/>
                                            </p:txEl>
                                          </p:spTgt>
                                        </p:tgtEl>
                                        <p:attrNameLst>
                                          <p:attrName>style.visibility</p:attrName>
                                        </p:attrNameLst>
                                      </p:cBhvr>
                                      <p:to>
                                        <p:strVal val="visible"/>
                                      </p:to>
                                    </p:set>
                                    <p:animEffect transition="in" filter="fade">
                                      <p:cBhvr>
                                        <p:cTn id="17" dur="2000"/>
                                        <p:tgtEl>
                                          <p:spTgt spid="5">
                                            <p:txEl>
                                              <p:pRg st="3" end="3"/>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
                                            <p:txEl>
                                              <p:pRg st="4" end="4"/>
                                            </p:txEl>
                                          </p:spTgt>
                                        </p:tgtEl>
                                        <p:attrNameLst>
                                          <p:attrName>style.visibility</p:attrName>
                                        </p:attrNameLst>
                                      </p:cBhvr>
                                      <p:to>
                                        <p:strVal val="visible"/>
                                      </p:to>
                                    </p:set>
                                    <p:animEffect transition="in" filter="fade">
                                      <p:cBhvr>
                                        <p:cTn id="22" dur="2000"/>
                                        <p:tgtEl>
                                          <p:spTgt spid="5">
                                            <p:txEl>
                                              <p:pRg st="4" end="4"/>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5">
                                            <p:txEl>
                                              <p:pRg st="5" end="5"/>
                                            </p:txEl>
                                          </p:spTgt>
                                        </p:tgtEl>
                                        <p:attrNameLst>
                                          <p:attrName>style.visibility</p:attrName>
                                        </p:attrNameLst>
                                      </p:cBhvr>
                                      <p:to>
                                        <p:strVal val="visible"/>
                                      </p:to>
                                    </p:set>
                                    <p:animEffect transition="in" filter="fade">
                                      <p:cBhvr>
                                        <p:cTn id="27" dur="2000"/>
                                        <p:tgtEl>
                                          <p:spTgt spid="5">
                                            <p:txEl>
                                              <p:pRg st="5" end="5"/>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5">
                                            <p:txEl>
                                              <p:pRg st="6" end="6"/>
                                            </p:txEl>
                                          </p:spTgt>
                                        </p:tgtEl>
                                        <p:attrNameLst>
                                          <p:attrName>style.visibility</p:attrName>
                                        </p:attrNameLst>
                                      </p:cBhvr>
                                      <p:to>
                                        <p:strVal val="visible"/>
                                      </p:to>
                                    </p:set>
                                    <p:animEffect transition="in" filter="fade">
                                      <p:cBhvr>
                                        <p:cTn id="32" dur="2000"/>
                                        <p:tgtEl>
                                          <p:spTgt spid="5">
                                            <p:txEl>
                                              <p:pRg st="6" end="6"/>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7" end="7"/>
                                            </p:txEl>
                                          </p:spTgt>
                                        </p:tgtEl>
                                        <p:attrNameLst>
                                          <p:attrName>style.visibility</p:attrName>
                                        </p:attrNameLst>
                                      </p:cBhvr>
                                      <p:to>
                                        <p:strVal val="visible"/>
                                      </p:to>
                                    </p:set>
                                    <p:animEffect transition="in" filter="fade">
                                      <p:cBhvr>
                                        <p:cTn id="35" dur="2000"/>
                                        <p:tgtEl>
                                          <p:spTgt spid="5">
                                            <p:txEl>
                                              <p:pRg st="7" end="7"/>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5">
                                            <p:txEl>
                                              <p:pRg st="8" end="8"/>
                                            </p:txEl>
                                          </p:spTgt>
                                        </p:tgtEl>
                                        <p:attrNameLst>
                                          <p:attrName>style.visibility</p:attrName>
                                        </p:attrNameLst>
                                      </p:cBhvr>
                                      <p:to>
                                        <p:strVal val="visible"/>
                                      </p:to>
                                    </p:set>
                                    <p:animEffect transition="in" filter="fade">
                                      <p:cBhvr>
                                        <p:cTn id="38" dur="2000"/>
                                        <p:tgtEl>
                                          <p:spTgt spid="5">
                                            <p:txEl>
                                              <p:pRg st="8" end="8"/>
                                            </p:txEl>
                                          </p:spTgt>
                                        </p:tgtEl>
                                      </p:cBhvr>
                                    </p:animEffect>
                                  </p:childTnLst>
                                </p:cTn>
                              </p:par>
                            </p:childTnLst>
                          </p:cTn>
                        </p:par>
                      </p:childTnLst>
                    </p:cTn>
                  </p:par>
                  <p:par>
                    <p:cTn id="39" fill="hold" nodeType="clickPar">
                      <p:stCondLst>
                        <p:cond delay="indefinite"/>
                      </p:stCondLst>
                      <p:childTnLst>
                        <p:par>
                          <p:cTn id="40" fill="hold" nodeType="withGroup">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5">
                                            <p:txEl>
                                              <p:pRg st="9" end="9"/>
                                            </p:txEl>
                                          </p:spTgt>
                                        </p:tgtEl>
                                        <p:attrNameLst>
                                          <p:attrName>style.visibility</p:attrName>
                                        </p:attrNameLst>
                                      </p:cBhvr>
                                      <p:to>
                                        <p:strVal val="visible"/>
                                      </p:to>
                                    </p:set>
                                    <p:animEffect transition="in" filter="fade">
                                      <p:cBhvr>
                                        <p:cTn id="43" dur="2000"/>
                                        <p:tgtEl>
                                          <p:spTgt spid="5">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53218"/>
            <a:ext cx="8229600" cy="1985963"/>
          </a:xfrm>
        </p:spPr>
        <p:txBody>
          <a:bodyPr>
            <a:normAutofit fontScale="90000"/>
          </a:bodyPr>
          <a:lstStyle/>
          <a:p>
            <a:r>
              <a:rPr lang="en-US" sz="4900" dirty="0">
                <a:solidFill>
                  <a:srgbClr val="12919C"/>
                </a:solidFill>
                <a:latin typeface="Arial"/>
                <a:cs typeface="Arial"/>
              </a:rPr>
              <a:t>Experimental Design</a:t>
            </a:r>
            <a:br>
              <a:rPr lang="en-US" sz="4900" dirty="0">
                <a:solidFill>
                  <a:srgbClr val="12919C"/>
                </a:solidFill>
                <a:latin typeface="Arial"/>
                <a:cs typeface="Arial"/>
              </a:rPr>
            </a:br>
            <a:r>
              <a:rPr lang="en-US" sz="3600" i="1" dirty="0">
                <a:solidFill>
                  <a:srgbClr val="404040"/>
                </a:solidFill>
                <a:latin typeface="Arial"/>
                <a:cs typeface="Arial"/>
              </a:rPr>
              <a:t>Dependent Variable</a:t>
            </a:r>
            <a:br>
              <a:rPr lang="en-US" sz="3600" i="1" dirty="0">
                <a:solidFill>
                  <a:srgbClr val="404040"/>
                </a:solidFill>
                <a:latin typeface="Arial"/>
                <a:cs typeface="Arial"/>
              </a:rPr>
            </a:br>
            <a:r>
              <a:rPr lang="en-US" sz="4000" dirty="0">
                <a:solidFill>
                  <a:srgbClr val="12919C"/>
                </a:solidFill>
                <a:latin typeface="Arial"/>
                <a:cs typeface="Arial"/>
              </a:rPr>
              <a:t/>
            </a:r>
            <a:br>
              <a:rPr lang="en-US" sz="4000" dirty="0">
                <a:solidFill>
                  <a:srgbClr val="12919C"/>
                </a:solidFill>
                <a:latin typeface="Arial"/>
                <a:cs typeface="Arial"/>
              </a:rPr>
            </a:br>
            <a:endParaRPr lang="en-US" sz="4000" dirty="0">
              <a:solidFill>
                <a:srgbClr val="12919C"/>
              </a:solidFill>
              <a:latin typeface="Arial"/>
              <a:cs typeface="Arial"/>
            </a:endParaRPr>
          </a:p>
        </p:txBody>
      </p:sp>
      <p:sp>
        <p:nvSpPr>
          <p:cNvPr id="5" name="Content Placeholder 4"/>
          <p:cNvSpPr>
            <a:spLocks noGrp="1"/>
          </p:cNvSpPr>
          <p:nvPr>
            <p:ph idx="1"/>
          </p:nvPr>
        </p:nvSpPr>
        <p:spPr>
          <a:xfrm>
            <a:off x="177800" y="1346200"/>
            <a:ext cx="8686800" cy="5511800"/>
          </a:xfrm>
        </p:spPr>
        <p:txBody>
          <a:bodyPr>
            <a:normAutofit lnSpcReduction="10000"/>
          </a:bodyPr>
          <a:lstStyle/>
          <a:p>
            <a:pPr>
              <a:lnSpc>
                <a:spcPct val="90000"/>
              </a:lnSpc>
              <a:buFont typeface="Arial" charset="0"/>
              <a:buNone/>
            </a:pPr>
            <a:endParaRPr lang="en-US" sz="2700" b="1" dirty="0">
              <a:latin typeface="Calibri" charset="0"/>
            </a:endParaRPr>
          </a:p>
          <a:p>
            <a:pPr>
              <a:buFont typeface="Arial" charset="0"/>
              <a:buNone/>
            </a:pPr>
            <a:r>
              <a:rPr lang="en-US" sz="2700" b="1" dirty="0">
                <a:latin typeface="Arial"/>
                <a:cs typeface="Arial"/>
              </a:rPr>
              <a:t>What is the Detection?</a:t>
            </a:r>
            <a:endParaRPr lang="en-US" sz="2700" dirty="0">
              <a:latin typeface="Arial"/>
              <a:cs typeface="Arial"/>
            </a:endParaRPr>
          </a:p>
          <a:p>
            <a:r>
              <a:rPr lang="en-US" sz="2000" dirty="0">
                <a:latin typeface="Arial"/>
                <a:cs typeface="Arial"/>
              </a:rPr>
              <a:t>How do the researchers detect outcomes, and does timing matter? (qualitative and quantitative)</a:t>
            </a:r>
          </a:p>
          <a:p>
            <a:r>
              <a:rPr lang="en-US" sz="2000" dirty="0">
                <a:latin typeface="Arial"/>
                <a:cs typeface="Arial"/>
              </a:rPr>
              <a:t>Is there a reference or standard for the outcome? What is the range of scoring? </a:t>
            </a:r>
          </a:p>
          <a:p>
            <a:r>
              <a:rPr lang="en-US" sz="2000" dirty="0">
                <a:latin typeface="Arial"/>
                <a:cs typeface="Arial"/>
              </a:rPr>
              <a:t>How do researchers visualize the invisible and at what level of scale? What technology is being used? </a:t>
            </a:r>
          </a:p>
          <a:p>
            <a:r>
              <a:rPr lang="en-US" sz="2000" dirty="0">
                <a:latin typeface="Arial"/>
                <a:cs typeface="Arial"/>
              </a:rPr>
              <a:t>Phenotypically: behavior, function, morphology, protein presence</a:t>
            </a:r>
          </a:p>
          <a:p>
            <a:r>
              <a:rPr lang="en-US" sz="2000" dirty="0" err="1">
                <a:latin typeface="Arial"/>
                <a:cs typeface="Arial"/>
              </a:rPr>
              <a:t>Genotypically</a:t>
            </a:r>
            <a:r>
              <a:rPr lang="en-US" sz="2000" dirty="0">
                <a:latin typeface="Arial"/>
                <a:cs typeface="Arial"/>
              </a:rPr>
              <a:t>; gene expression</a:t>
            </a:r>
          </a:p>
          <a:p>
            <a:pPr>
              <a:buFont typeface="Arial" charset="0"/>
              <a:buNone/>
            </a:pPr>
            <a:endParaRPr lang="en-US" sz="2000" b="1" dirty="0">
              <a:latin typeface="Arial"/>
              <a:cs typeface="Arial"/>
            </a:endParaRPr>
          </a:p>
          <a:p>
            <a:pPr>
              <a:buFont typeface="Arial" charset="0"/>
              <a:buNone/>
            </a:pPr>
            <a:r>
              <a:rPr lang="en-US" sz="2600" b="1" dirty="0">
                <a:latin typeface="Arial"/>
                <a:cs typeface="Arial"/>
              </a:rPr>
              <a:t>What is the Trace?</a:t>
            </a:r>
            <a:endParaRPr lang="en-US" sz="2600" dirty="0">
              <a:latin typeface="Arial"/>
              <a:cs typeface="Arial"/>
            </a:endParaRPr>
          </a:p>
          <a:p>
            <a:r>
              <a:rPr lang="en-US" sz="2000" dirty="0">
                <a:latin typeface="Arial"/>
                <a:cs typeface="Arial"/>
              </a:rPr>
              <a:t>If a transplant is involved, how do the researchers follow </a:t>
            </a:r>
            <a:r>
              <a:rPr lang="en-US" sz="2000" dirty="0" smtClean="0">
                <a:latin typeface="Arial"/>
                <a:cs typeface="Arial"/>
              </a:rPr>
              <a:t>the transplanted cells over </a:t>
            </a:r>
            <a:r>
              <a:rPr lang="en-US" sz="2000" dirty="0">
                <a:latin typeface="Arial"/>
                <a:cs typeface="Arial"/>
              </a:rPr>
              <a:t>time and space?</a:t>
            </a:r>
          </a:p>
          <a:p>
            <a:r>
              <a:rPr lang="en-US" sz="2000" dirty="0">
                <a:latin typeface="Arial"/>
                <a:cs typeface="Arial"/>
              </a:rPr>
              <a:t>Does it matter whether the transplant was autologous, </a:t>
            </a:r>
            <a:r>
              <a:rPr lang="en-US" sz="2000" dirty="0" err="1">
                <a:latin typeface="Arial"/>
                <a:cs typeface="Arial"/>
              </a:rPr>
              <a:t>allogenic</a:t>
            </a:r>
            <a:r>
              <a:rPr lang="en-US" sz="2000" dirty="0">
                <a:latin typeface="Arial"/>
                <a:cs typeface="Arial"/>
              </a:rPr>
              <a:t>, heterologous, or cross species</a:t>
            </a:r>
          </a:p>
          <a:p>
            <a:endParaRPr lang="en-US" sz="2000" dirty="0">
              <a:latin typeface="Arial"/>
              <a:cs typeface="Arial"/>
            </a:endParaRPr>
          </a:p>
          <a:p>
            <a:pPr>
              <a:lnSpc>
                <a:spcPct val="90000"/>
              </a:lnSpc>
            </a:pPr>
            <a:endParaRPr lang="en-US" sz="2000" dirty="0">
              <a:latin typeface="Calibri" charset="0"/>
            </a:endParaRPr>
          </a:p>
          <a:p>
            <a:pPr>
              <a:lnSpc>
                <a:spcPct val="90000"/>
              </a:lnSpc>
            </a:pPr>
            <a:endParaRPr lang="en-US" sz="2700" dirty="0">
              <a:latin typeface="Calibri" charset="0"/>
            </a:endParaRPr>
          </a:p>
        </p:txBody>
      </p:sp>
    </p:spTree>
    <p:extLst>
      <p:ext uri="{BB962C8B-B14F-4D97-AF65-F5344CB8AC3E}">
        <p14:creationId xmlns:p14="http://schemas.microsoft.com/office/powerpoint/2010/main" val="47688751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Effect transition="in" filter="fade">
                                      <p:cBhvr>
                                        <p:cTn id="7" dur="2000"/>
                                        <p:tgtEl>
                                          <p:spTgt spid="5">
                                            <p:txEl>
                                              <p:pRg st="1" end="1"/>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2" end="2"/>
                                            </p:txEl>
                                          </p:spTgt>
                                        </p:tgtEl>
                                        <p:attrNameLst>
                                          <p:attrName>style.visibility</p:attrName>
                                        </p:attrNameLst>
                                      </p:cBhvr>
                                      <p:to>
                                        <p:strVal val="visible"/>
                                      </p:to>
                                    </p:set>
                                    <p:animEffect transition="in" filter="fade">
                                      <p:cBhvr>
                                        <p:cTn id="12" dur="2000"/>
                                        <p:tgtEl>
                                          <p:spTgt spid="5">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xEl>
                                              <p:pRg st="3" end="3"/>
                                            </p:txEl>
                                          </p:spTgt>
                                        </p:tgtEl>
                                        <p:attrNameLst>
                                          <p:attrName>style.visibility</p:attrName>
                                        </p:attrNameLst>
                                      </p:cBhvr>
                                      <p:to>
                                        <p:strVal val="visible"/>
                                      </p:to>
                                    </p:set>
                                    <p:animEffect transition="in" filter="fade">
                                      <p:cBhvr>
                                        <p:cTn id="17" dur="2000"/>
                                        <p:tgtEl>
                                          <p:spTgt spid="5">
                                            <p:txEl>
                                              <p:pRg st="3" end="3"/>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
                                            <p:txEl>
                                              <p:pRg st="4" end="4"/>
                                            </p:txEl>
                                          </p:spTgt>
                                        </p:tgtEl>
                                        <p:attrNameLst>
                                          <p:attrName>style.visibility</p:attrName>
                                        </p:attrNameLst>
                                      </p:cBhvr>
                                      <p:to>
                                        <p:strVal val="visible"/>
                                      </p:to>
                                    </p:set>
                                    <p:animEffect transition="in" filter="fade">
                                      <p:cBhvr>
                                        <p:cTn id="22" dur="2000"/>
                                        <p:tgtEl>
                                          <p:spTgt spid="5">
                                            <p:txEl>
                                              <p:pRg st="4" end="4"/>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5">
                                            <p:txEl>
                                              <p:pRg st="5" end="5"/>
                                            </p:txEl>
                                          </p:spTgt>
                                        </p:tgtEl>
                                        <p:attrNameLst>
                                          <p:attrName>style.visibility</p:attrName>
                                        </p:attrNameLst>
                                      </p:cBhvr>
                                      <p:to>
                                        <p:strVal val="visible"/>
                                      </p:to>
                                    </p:set>
                                    <p:animEffect transition="in" filter="fade">
                                      <p:cBhvr>
                                        <p:cTn id="27" dur="2000"/>
                                        <p:tgtEl>
                                          <p:spTgt spid="5">
                                            <p:txEl>
                                              <p:pRg st="5" end="5"/>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5">
                                            <p:txEl>
                                              <p:pRg st="6" end="6"/>
                                            </p:txEl>
                                          </p:spTgt>
                                        </p:tgtEl>
                                        <p:attrNameLst>
                                          <p:attrName>style.visibility</p:attrName>
                                        </p:attrNameLst>
                                      </p:cBhvr>
                                      <p:to>
                                        <p:strVal val="visible"/>
                                      </p:to>
                                    </p:set>
                                    <p:animEffect transition="in" filter="fade">
                                      <p:cBhvr>
                                        <p:cTn id="32" dur="2000"/>
                                        <p:tgtEl>
                                          <p:spTgt spid="5">
                                            <p:txEl>
                                              <p:pRg st="6" end="6"/>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5">
                                            <p:txEl>
                                              <p:pRg st="8" end="8"/>
                                            </p:txEl>
                                          </p:spTgt>
                                        </p:tgtEl>
                                        <p:attrNameLst>
                                          <p:attrName>style.visibility</p:attrName>
                                        </p:attrNameLst>
                                      </p:cBhvr>
                                      <p:to>
                                        <p:strVal val="visible"/>
                                      </p:to>
                                    </p:set>
                                    <p:animEffect transition="in" filter="fade">
                                      <p:cBhvr>
                                        <p:cTn id="37" dur="2000"/>
                                        <p:tgtEl>
                                          <p:spTgt spid="5">
                                            <p:txEl>
                                              <p:pRg st="8" end="8"/>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5">
                                            <p:txEl>
                                              <p:pRg st="9" end="9"/>
                                            </p:txEl>
                                          </p:spTgt>
                                        </p:tgtEl>
                                        <p:attrNameLst>
                                          <p:attrName>style.visibility</p:attrName>
                                        </p:attrNameLst>
                                      </p:cBhvr>
                                      <p:to>
                                        <p:strVal val="visible"/>
                                      </p:to>
                                    </p:set>
                                    <p:animEffect transition="in" filter="fade">
                                      <p:cBhvr>
                                        <p:cTn id="42" dur="2000"/>
                                        <p:tgtEl>
                                          <p:spTgt spid="5">
                                            <p:txEl>
                                              <p:pRg st="9" end="9"/>
                                            </p:txEl>
                                          </p:spTgt>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5">
                                            <p:txEl>
                                              <p:pRg st="10" end="10"/>
                                            </p:txEl>
                                          </p:spTgt>
                                        </p:tgtEl>
                                        <p:attrNameLst>
                                          <p:attrName>style.visibility</p:attrName>
                                        </p:attrNameLst>
                                      </p:cBhvr>
                                      <p:to>
                                        <p:strVal val="visible"/>
                                      </p:to>
                                    </p:set>
                                    <p:animEffect transition="in" filter="fade">
                                      <p:cBhvr>
                                        <p:cTn id="47" dur="2000"/>
                                        <p:tgtEl>
                                          <p:spTgt spid="5">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675</TotalTime>
  <Words>1414</Words>
  <Application>Microsoft Macintosh PowerPoint</Application>
  <PresentationFormat>On-screen Show (4:3)</PresentationFormat>
  <Paragraphs>123</Paragraphs>
  <Slides>9</Slides>
  <Notes>5</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PowerPoint Presentation</vt:lpstr>
      <vt:lpstr>Scientific Method  </vt:lpstr>
      <vt:lpstr>Inductive Scientific Method Observations &amp; Question Generation </vt:lpstr>
      <vt:lpstr>Deductive Scientific Method Experiments/Manipulation of Variables </vt:lpstr>
      <vt:lpstr>PowerPoint Presentation</vt:lpstr>
      <vt:lpstr>PowerPoint Presentation</vt:lpstr>
      <vt:lpstr>Experimental Design Independent Variable  </vt:lpstr>
      <vt:lpstr>Experimental Design Independent Variable  </vt:lpstr>
      <vt:lpstr>Experimental Design Dependent Variable  </vt:lpstr>
    </vt:vector>
  </TitlesOfParts>
  <Company>New School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Nuclear Reprogramming Genes in Time and Space</dc:title>
  <dc:creator>Katayoun Chamany</dc:creator>
  <cp:lastModifiedBy>Katayoun Chamany</cp:lastModifiedBy>
  <cp:revision>17</cp:revision>
  <dcterms:created xsi:type="dcterms:W3CDTF">2013-03-04T14:51:16Z</dcterms:created>
  <dcterms:modified xsi:type="dcterms:W3CDTF">2016-03-03T13:46:08Z</dcterms:modified>
</cp:coreProperties>
</file>