
<file path=[Content_Types].xml><?xml version="1.0" encoding="utf-8"?>
<Types xmlns="http://schemas.openxmlformats.org/package/2006/content-types">
  <Default Extension="xml" ContentType="application/xml"/>
  <Default Extension="jpeg" ContentType="image/jpeg"/>
  <Default Extension="tiff" ContentType="image/tiff"/>
  <Default Extension="emf" ContentType="image/x-emf"/>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9"/>
  </p:notesMasterIdLst>
  <p:sldIdLst>
    <p:sldId id="259" r:id="rId2"/>
    <p:sldId id="260" r:id="rId3"/>
    <p:sldId id="256" r:id="rId4"/>
    <p:sldId id="261" r:id="rId5"/>
    <p:sldId id="258" r:id="rId6"/>
    <p:sldId id="262" r:id="rId7"/>
    <p:sldId id="257" r:id="rId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1909C"/>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73" autoAdjust="0"/>
    <p:restoredTop sz="74385" autoAdjust="0"/>
  </p:normalViewPr>
  <p:slideViewPr>
    <p:cSldViewPr snapToGrid="0" snapToObjects="1">
      <p:cViewPr>
        <p:scale>
          <a:sx n="200" d="100"/>
          <a:sy n="200" d="100"/>
        </p:scale>
        <p:origin x="-80" y="306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presProps" Target="presProps.xml"/><Relationship Id="rId12" Type="http://schemas.openxmlformats.org/officeDocument/2006/relationships/viewProps" Target="viewProps.xml"/><Relationship Id="rId13" Type="http://schemas.openxmlformats.org/officeDocument/2006/relationships/theme" Target="theme/theme1.xml"/><Relationship Id="rId14"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notesMaster" Target="notesMasters/notesMaster1.xml"/><Relationship Id="rId10" Type="http://schemas.openxmlformats.org/officeDocument/2006/relationships/printerSettings" Target="printerSettings/printerSettings1.bin"/></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71F5B7D-74CC-CF47-A68B-462E760CC660}" type="datetimeFigureOut">
              <a:rPr lang="en-US" smtClean="0"/>
              <a:t>3/3/16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5CA22ED-502A-C948-845D-294AA47CC8B0}" type="slidenum">
              <a:rPr lang="en-US" smtClean="0"/>
              <a:t>‹#›</a:t>
            </a:fld>
            <a:endParaRPr lang="en-US"/>
          </a:p>
        </p:txBody>
      </p:sp>
    </p:spTree>
    <p:extLst>
      <p:ext uri="{BB962C8B-B14F-4D97-AF65-F5344CB8AC3E}">
        <p14:creationId xmlns:p14="http://schemas.microsoft.com/office/powerpoint/2010/main" val="28843892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 Id="rId3" Type="http://schemas.openxmlformats.org/officeDocument/2006/relationships/hyperlink" Target="http://www.sundancechannel.com/series/seduce-me/videos/noahs-ark-seduce-me-season-2" TargetMode="Externa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news.bbc.co.uk/2/hi/health/7323298.stm" TargetMode="External"/><Relationship Id="rId4" Type="http://schemas.openxmlformats.org/officeDocument/2006/relationships/hyperlink" Target="http://www.youtube.com/watch?v=sdd8i1j_7RM" TargetMode="External"/><Relationship Id="rId5" Type="http://schemas.openxmlformats.org/officeDocument/2006/relationships/hyperlink" Target="http://www.nationalreview.com/articles/222428/cybrids-hybrids-chimeras/father-thomas-berg" TargetMode="External"/><Relationship Id="rId6" Type="http://schemas.openxmlformats.org/officeDocument/2006/relationships/hyperlink" Target="http://newswire.rockefeller.edu/index.php?page=engine&amp;id=510" TargetMode="External"/><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news.bbc.co.uk/2/hi/health/7323298.stm" TargetMode="External"/><Relationship Id="rId4" Type="http://schemas.openxmlformats.org/officeDocument/2006/relationships/hyperlink" Target="http://www.youtube.com/watch?v=sdd8i1j_7RM" TargetMode="External"/><Relationship Id="rId5" Type="http://schemas.openxmlformats.org/officeDocument/2006/relationships/hyperlink" Target="http://www.nationalreview.com/articles/222428/cybrids-hybrids-chimeras/father-thomas-berg" TargetMode="External"/><Relationship Id="rId6" Type="http://schemas.openxmlformats.org/officeDocument/2006/relationships/hyperlink" Target="http://newswire.rockefeller.edu/index.php?page=engine&amp;id=510" TargetMode="External"/><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5C61D8-F973-6D4C-B901-DA1CFC376FEA}" type="slidenum">
              <a:rPr lang="en-US" smtClean="0"/>
              <a:t>1</a:t>
            </a:fld>
            <a:endParaRPr lang="en-US"/>
          </a:p>
        </p:txBody>
      </p:sp>
    </p:spTree>
    <p:extLst>
      <p:ext uri="{BB962C8B-B14F-4D97-AF65-F5344CB8AC3E}">
        <p14:creationId xmlns:p14="http://schemas.microsoft.com/office/powerpoint/2010/main" val="6817532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Reference:</a:t>
            </a:r>
            <a:r>
              <a:rPr lang="en-US" b="1" baseline="0" dirty="0" smtClean="0"/>
              <a:t> </a:t>
            </a:r>
          </a:p>
          <a:p>
            <a:endParaRPr lang="en-US" baseline="0" dirty="0" smtClean="0"/>
          </a:p>
          <a:p>
            <a:r>
              <a:rPr lang="en-US" baseline="0" dirty="0" smtClean="0"/>
              <a:t>1. </a:t>
            </a:r>
            <a:r>
              <a:rPr lang="en-US" b="1" baseline="0" dirty="0" smtClean="0"/>
              <a:t> Video: </a:t>
            </a:r>
            <a:r>
              <a:rPr lang="en-US" baseline="0" dirty="0" smtClean="0"/>
              <a:t>Isabella </a:t>
            </a:r>
            <a:r>
              <a:rPr lang="en-US" baseline="0" dirty="0" err="1" smtClean="0"/>
              <a:t>Rosselini</a:t>
            </a:r>
            <a:r>
              <a:rPr lang="en-US" baseline="0" dirty="0" smtClean="0"/>
              <a:t>. Noah’s ark. Seduce Me. Season 2. </a:t>
            </a:r>
            <a:r>
              <a:rPr lang="en-US" sz="1200" u="sng" kern="1200" dirty="0" smtClean="0">
                <a:solidFill>
                  <a:schemeClr val="tx1"/>
                </a:solidFill>
                <a:effectLst/>
                <a:latin typeface="+mn-lt"/>
                <a:ea typeface="+mn-ea"/>
                <a:cs typeface="+mn-cs"/>
                <a:hlinkClick r:id="rId3"/>
              </a:rPr>
              <a:t>http://www.sundancechannel.com/series/seduce-me/videos/noahs-ark-seduce-me-season-2</a:t>
            </a:r>
            <a:r>
              <a:rPr lang="en-US" sz="1200" kern="1200" dirty="0" smtClean="0">
                <a:solidFill>
                  <a:schemeClr val="tx1"/>
                </a:solidFill>
                <a:effectLst/>
                <a:latin typeface="+mn-lt"/>
                <a:ea typeface="+mn-ea"/>
                <a:cs typeface="+mn-cs"/>
              </a:rPr>
              <a:t> (2’:50”)</a:t>
            </a:r>
            <a:endParaRPr lang="en-US" dirty="0"/>
          </a:p>
        </p:txBody>
      </p:sp>
      <p:sp>
        <p:nvSpPr>
          <p:cNvPr id="4" name="Slide Number Placeholder 3"/>
          <p:cNvSpPr>
            <a:spLocks noGrp="1"/>
          </p:cNvSpPr>
          <p:nvPr>
            <p:ph type="sldNum" sz="quarter" idx="10"/>
          </p:nvPr>
        </p:nvSpPr>
        <p:spPr/>
        <p:txBody>
          <a:bodyPr/>
          <a:lstStyle/>
          <a:p>
            <a:fld id="{C5CA22ED-502A-C948-845D-294AA47CC8B0}" type="slidenum">
              <a:rPr lang="en-US" smtClean="0"/>
              <a:t>2</a:t>
            </a:fld>
            <a:endParaRPr lang="en-US"/>
          </a:p>
        </p:txBody>
      </p:sp>
    </p:spTree>
    <p:extLst>
      <p:ext uri="{BB962C8B-B14F-4D97-AF65-F5344CB8AC3E}">
        <p14:creationId xmlns:p14="http://schemas.microsoft.com/office/powerpoint/2010/main" val="9640364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In 2005, the U.S.  President’s Council on Bioethics asked </a:t>
            </a:r>
            <a:r>
              <a:rPr lang="en-US" sz="1200" kern="1200" dirty="0" err="1" smtClean="0">
                <a:solidFill>
                  <a:schemeClr val="tx1"/>
                </a:solidFill>
                <a:effectLst/>
                <a:latin typeface="+mn-lt"/>
                <a:ea typeface="+mn-ea"/>
                <a:cs typeface="+mn-cs"/>
              </a:rPr>
              <a:t>Jaenisch</a:t>
            </a:r>
            <a:r>
              <a:rPr lang="en-US" sz="1200" kern="1200" dirty="0" smtClean="0">
                <a:solidFill>
                  <a:schemeClr val="tx1"/>
                </a:solidFill>
                <a:effectLst/>
                <a:latin typeface="+mn-lt"/>
                <a:ea typeface="+mn-ea"/>
                <a:cs typeface="+mn-cs"/>
              </a:rPr>
              <a:t> &amp; </a:t>
            </a:r>
            <a:r>
              <a:rPr lang="en-US" sz="1200" kern="1200" dirty="0" err="1" smtClean="0">
                <a:solidFill>
                  <a:schemeClr val="tx1"/>
                </a:solidFill>
                <a:effectLst/>
                <a:latin typeface="+mn-lt"/>
                <a:ea typeface="+mn-ea"/>
                <a:cs typeface="+mn-cs"/>
              </a:rPr>
              <a:t>Meissner</a:t>
            </a:r>
            <a:r>
              <a:rPr lang="en-US" sz="1200" kern="1200" dirty="0" smtClean="0">
                <a:solidFill>
                  <a:schemeClr val="tx1"/>
                </a:solidFill>
                <a:effectLst/>
                <a:latin typeface="+mn-lt"/>
                <a:ea typeface="+mn-ea"/>
                <a:cs typeface="+mn-cs"/>
              </a:rPr>
              <a:t> to conduct a proof-of-concept experiment in mice in which they genetically altered a gene essential for </a:t>
            </a:r>
            <a:r>
              <a:rPr lang="en-US" sz="1200" kern="1200" dirty="0" err="1" smtClean="0">
                <a:solidFill>
                  <a:schemeClr val="tx1"/>
                </a:solidFill>
                <a:effectLst/>
                <a:latin typeface="+mn-lt"/>
                <a:ea typeface="+mn-ea"/>
                <a:cs typeface="+mn-cs"/>
              </a:rPr>
              <a:t>trophoblast</a:t>
            </a:r>
            <a:r>
              <a:rPr lang="en-US" sz="1200" kern="1200" dirty="0" smtClean="0">
                <a:solidFill>
                  <a:schemeClr val="tx1"/>
                </a:solidFill>
                <a:effectLst/>
                <a:latin typeface="+mn-lt"/>
                <a:ea typeface="+mn-ea"/>
                <a:cs typeface="+mn-cs"/>
              </a:rPr>
              <a:t> development (CDX2).  Because a placenta cannot form, the ANT clone is incapable of implantation in a uterus, and by some, not considered a potential life.  The video</a:t>
            </a:r>
            <a:r>
              <a:rPr lang="en-US" sz="1200" kern="1200" baseline="0" dirty="0" smtClean="0">
                <a:solidFill>
                  <a:schemeClr val="tx1"/>
                </a:solidFill>
                <a:effectLst/>
                <a:latin typeface="+mn-lt"/>
                <a:ea typeface="+mn-ea"/>
                <a:cs typeface="+mn-cs"/>
              </a:rPr>
              <a:t> series The Lines that Divide has short video clips representing this approach and the ethical implications as represented by William </a:t>
            </a:r>
            <a:r>
              <a:rPr lang="en-US" sz="1200" kern="1200" baseline="0" dirty="0" err="1" smtClean="0">
                <a:solidFill>
                  <a:schemeClr val="tx1"/>
                </a:solidFill>
                <a:effectLst/>
                <a:latin typeface="+mn-lt"/>
                <a:ea typeface="+mn-ea"/>
                <a:cs typeface="+mn-cs"/>
              </a:rPr>
              <a:t>Hurlbut</a:t>
            </a:r>
            <a:r>
              <a:rPr lang="en-US" sz="1200" kern="1200" baseline="0" dirty="0" smtClean="0">
                <a:solidFill>
                  <a:schemeClr val="tx1"/>
                </a:solidFill>
                <a:effectLst/>
                <a:latin typeface="+mn-lt"/>
                <a:ea typeface="+mn-ea"/>
                <a:cs typeface="+mn-cs"/>
              </a:rPr>
              <a:t>  from Stanford University – first clip. The second clip (red on the right column) though a bit dated, addresses the need for many human oocytes to create human cloned patient specific cell lines and the potential for exploitation or appropriate compensation or payment for their time and effort.  </a:t>
            </a:r>
          </a:p>
          <a:p>
            <a:endParaRPr lang="en-US" sz="1200" b="1"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References:</a:t>
            </a:r>
          </a:p>
          <a:p>
            <a:pPr marL="228600" indent="-228600">
              <a:buFont typeface="+mj-lt"/>
              <a:buAutoNum type="arabicPeriod"/>
            </a:pPr>
            <a:endParaRPr lang="en-US" sz="1200" kern="1200" dirty="0" smtClean="0">
              <a:solidFill>
                <a:schemeClr val="tx1"/>
              </a:solidFill>
              <a:effectLst/>
              <a:latin typeface="+mn-lt"/>
              <a:ea typeface="+mn-ea"/>
              <a:cs typeface="+mn-cs"/>
            </a:endParaRPr>
          </a:p>
          <a:p>
            <a:pPr marL="228600" indent="-228600">
              <a:buFont typeface="+mj-lt"/>
              <a:buAutoNum type="arabicPeriod"/>
            </a:pPr>
            <a:r>
              <a:rPr lang="en-US" sz="1200" b="1" kern="1200" dirty="0" smtClean="0">
                <a:solidFill>
                  <a:schemeClr val="tx1"/>
                </a:solidFill>
                <a:effectLst/>
                <a:latin typeface="+mn-lt"/>
                <a:ea typeface="+mn-ea"/>
                <a:cs typeface="+mn-cs"/>
              </a:rPr>
              <a:t>News: </a:t>
            </a:r>
            <a:r>
              <a:rPr lang="en-US" sz="1200" kern="1200" dirty="0" smtClean="0">
                <a:solidFill>
                  <a:schemeClr val="tx1"/>
                </a:solidFill>
                <a:effectLst/>
                <a:latin typeface="+mn-lt"/>
                <a:ea typeface="+mn-ea"/>
                <a:cs typeface="+mn-cs"/>
              </a:rPr>
              <a:t>Park, A.  May 16, 2013. Scientists Report</a:t>
            </a:r>
            <a:r>
              <a:rPr lang="en-US" sz="1200" kern="1200" baseline="0" dirty="0" smtClean="0">
                <a:solidFill>
                  <a:schemeClr val="tx1"/>
                </a:solidFill>
                <a:effectLst/>
                <a:latin typeface="+mn-lt"/>
                <a:ea typeface="+mn-ea"/>
                <a:cs typeface="+mn-cs"/>
              </a:rPr>
              <a:t> First Success in Cloning Human Stem Cells. CNN. http://</a:t>
            </a:r>
            <a:r>
              <a:rPr lang="en-US" sz="1200" kern="1200" baseline="0" dirty="0" err="1" smtClean="0">
                <a:solidFill>
                  <a:schemeClr val="tx1"/>
                </a:solidFill>
                <a:effectLst/>
                <a:latin typeface="+mn-lt"/>
                <a:ea typeface="+mn-ea"/>
                <a:cs typeface="+mn-cs"/>
              </a:rPr>
              <a:t>www.cnn.com</a:t>
            </a:r>
            <a:r>
              <a:rPr lang="en-US" sz="1200" kern="1200" baseline="0" dirty="0" smtClean="0">
                <a:solidFill>
                  <a:schemeClr val="tx1"/>
                </a:solidFill>
                <a:effectLst/>
                <a:latin typeface="+mn-lt"/>
                <a:ea typeface="+mn-ea"/>
                <a:cs typeface="+mn-cs"/>
              </a:rPr>
              <a:t>/2013/05/15/health/time-cloning-stem-cells/ (4’:16”)</a:t>
            </a:r>
          </a:p>
          <a:p>
            <a:pPr marL="228600" indent="-228600">
              <a:buFont typeface="+mj-lt"/>
              <a:buAutoNum type="arabicPeriod"/>
            </a:pPr>
            <a:r>
              <a:rPr lang="en-US" sz="1200" b="1" kern="1200" dirty="0" smtClean="0">
                <a:solidFill>
                  <a:schemeClr val="tx1"/>
                </a:solidFill>
                <a:effectLst/>
                <a:latin typeface="+mn-lt"/>
                <a:ea typeface="+mn-ea"/>
                <a:cs typeface="+mn-cs"/>
              </a:rPr>
              <a:t>News: </a:t>
            </a:r>
            <a:r>
              <a:rPr lang="en-US" sz="1200" kern="1200" dirty="0" smtClean="0">
                <a:solidFill>
                  <a:schemeClr val="tx1"/>
                </a:solidFill>
                <a:effectLst/>
                <a:latin typeface="+mn-lt"/>
                <a:ea typeface="+mn-ea"/>
                <a:cs typeface="+mn-cs"/>
              </a:rPr>
              <a:t>Tittle, L.</a:t>
            </a:r>
            <a:r>
              <a:rPr lang="en-US" sz="1200" kern="1200" baseline="0" dirty="0" smtClean="0">
                <a:solidFill>
                  <a:schemeClr val="tx1"/>
                </a:solidFill>
                <a:effectLst/>
                <a:latin typeface="+mn-lt"/>
                <a:ea typeface="+mn-ea"/>
                <a:cs typeface="+mn-cs"/>
              </a:rPr>
              <a:t> May 16, 2013. Stem Cells Made from Cloned Embryos, Now What? http://</a:t>
            </a:r>
            <a:r>
              <a:rPr lang="en-US" sz="1200" kern="1200" baseline="0" dirty="0" err="1" smtClean="0">
                <a:solidFill>
                  <a:schemeClr val="tx1"/>
                </a:solidFill>
                <a:effectLst/>
                <a:latin typeface="+mn-lt"/>
                <a:ea typeface="+mn-ea"/>
                <a:cs typeface="+mn-cs"/>
              </a:rPr>
              <a:t>www.newsy.com</a:t>
            </a:r>
            <a:r>
              <a:rPr lang="en-US" sz="1200" kern="1200" baseline="0" dirty="0" smtClean="0">
                <a:solidFill>
                  <a:schemeClr val="tx1"/>
                </a:solidFill>
                <a:effectLst/>
                <a:latin typeface="+mn-lt"/>
                <a:ea typeface="+mn-ea"/>
                <a:cs typeface="+mn-cs"/>
              </a:rPr>
              <a:t>/videos/stem-cells-made-from-cloned-embryos-now-what/ (1’:15”) </a:t>
            </a:r>
            <a:endParaRPr lang="en-US" sz="1200" kern="1200" dirty="0" smtClean="0">
              <a:solidFill>
                <a:schemeClr val="tx1"/>
              </a:solidFill>
              <a:effectLst/>
              <a:latin typeface="+mn-lt"/>
              <a:ea typeface="+mn-ea"/>
              <a:cs typeface="+mn-cs"/>
            </a:endParaRPr>
          </a:p>
          <a:p>
            <a:pPr marL="228600" indent="-228600">
              <a:buFont typeface="+mj-lt"/>
              <a:buAutoNum type="arabicPeriod"/>
            </a:pPr>
            <a:r>
              <a:rPr lang="en-US" sz="1200" b="1" kern="1200" dirty="0" smtClean="0">
                <a:solidFill>
                  <a:schemeClr val="tx1"/>
                </a:solidFill>
                <a:effectLst/>
                <a:latin typeface="+mn-lt"/>
                <a:ea typeface="+mn-ea"/>
                <a:cs typeface="+mn-cs"/>
              </a:rPr>
              <a:t>Video: </a:t>
            </a:r>
            <a:r>
              <a:rPr lang="en-US" sz="1200" kern="1200" dirty="0" err="1" smtClean="0">
                <a:solidFill>
                  <a:schemeClr val="tx1"/>
                </a:solidFill>
                <a:effectLst/>
                <a:latin typeface="+mn-lt"/>
                <a:ea typeface="+mn-ea"/>
                <a:cs typeface="+mn-cs"/>
              </a:rPr>
              <a:t>Lahl</a:t>
            </a:r>
            <a:r>
              <a:rPr lang="en-US" sz="1200" kern="1200" dirty="0" smtClean="0">
                <a:solidFill>
                  <a:schemeClr val="tx1"/>
                </a:solidFill>
                <a:effectLst/>
                <a:latin typeface="+mn-lt"/>
                <a:ea typeface="+mn-ea"/>
                <a:cs typeface="+mn-cs"/>
              </a:rPr>
              <a:t>,</a:t>
            </a:r>
            <a:r>
              <a:rPr lang="en-US" sz="1200" kern="1200" baseline="0" dirty="0" smtClean="0">
                <a:solidFill>
                  <a:schemeClr val="tx1"/>
                </a:solidFill>
                <a:effectLst/>
                <a:latin typeface="+mn-lt"/>
                <a:ea typeface="+mn-ea"/>
                <a:cs typeface="+mn-cs"/>
              </a:rPr>
              <a:t> J. 2009. The Lines That Divide. </a:t>
            </a:r>
            <a:r>
              <a:rPr lang="en-US" sz="1200" kern="1200" dirty="0" smtClean="0">
                <a:solidFill>
                  <a:schemeClr val="tx1"/>
                </a:solidFill>
                <a:effectLst/>
                <a:latin typeface="+mn-lt"/>
                <a:ea typeface="+mn-ea"/>
                <a:cs typeface="+mn-cs"/>
              </a:rPr>
              <a:t>http://</a:t>
            </a:r>
            <a:r>
              <a:rPr lang="en-US" sz="1200" kern="1200" dirty="0" err="1" smtClean="0">
                <a:solidFill>
                  <a:schemeClr val="tx1"/>
                </a:solidFill>
                <a:effectLst/>
                <a:latin typeface="+mn-lt"/>
                <a:ea typeface="+mn-ea"/>
                <a:cs typeface="+mn-cs"/>
              </a:rPr>
              <a:t>www.linesthatdivide.com</a:t>
            </a:r>
            <a:r>
              <a:rPr lang="en-US" sz="1200" kern="1200" dirty="0" smtClean="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C5CA22ED-502A-C948-845D-294AA47CC8B0}" type="slidenum">
              <a:rPr lang="en-US" smtClean="0"/>
              <a:t>4</a:t>
            </a:fld>
            <a:endParaRPr lang="en-US"/>
          </a:p>
        </p:txBody>
      </p:sp>
    </p:spTree>
    <p:extLst>
      <p:ext uri="{BB962C8B-B14F-4D97-AF65-F5344CB8AC3E}">
        <p14:creationId xmlns:p14="http://schemas.microsoft.com/office/powerpoint/2010/main" val="8216245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In 2005, the U.S.  President’s Council on Bioethics asked </a:t>
            </a:r>
            <a:r>
              <a:rPr lang="en-US" sz="1200" kern="1200" dirty="0" err="1" smtClean="0">
                <a:solidFill>
                  <a:schemeClr val="tx1"/>
                </a:solidFill>
                <a:effectLst/>
                <a:latin typeface="+mn-lt"/>
                <a:ea typeface="+mn-ea"/>
                <a:cs typeface="+mn-cs"/>
              </a:rPr>
              <a:t>Jaenisch</a:t>
            </a:r>
            <a:r>
              <a:rPr lang="en-US" sz="1200" kern="1200" dirty="0" smtClean="0">
                <a:solidFill>
                  <a:schemeClr val="tx1"/>
                </a:solidFill>
                <a:effectLst/>
                <a:latin typeface="+mn-lt"/>
                <a:ea typeface="+mn-ea"/>
                <a:cs typeface="+mn-cs"/>
              </a:rPr>
              <a:t> &amp; </a:t>
            </a:r>
            <a:r>
              <a:rPr lang="en-US" sz="1200" kern="1200" dirty="0" err="1" smtClean="0">
                <a:solidFill>
                  <a:schemeClr val="tx1"/>
                </a:solidFill>
                <a:effectLst/>
                <a:latin typeface="+mn-lt"/>
                <a:ea typeface="+mn-ea"/>
                <a:cs typeface="+mn-cs"/>
              </a:rPr>
              <a:t>Meissner</a:t>
            </a:r>
            <a:r>
              <a:rPr lang="en-US" sz="1200" kern="1200" dirty="0" smtClean="0">
                <a:solidFill>
                  <a:schemeClr val="tx1"/>
                </a:solidFill>
                <a:effectLst/>
                <a:latin typeface="+mn-lt"/>
                <a:ea typeface="+mn-ea"/>
                <a:cs typeface="+mn-cs"/>
              </a:rPr>
              <a:t> to conduct a proof-of-concept experiment in mice in which they genetically altered a gene essential for </a:t>
            </a:r>
            <a:r>
              <a:rPr lang="en-US" sz="1200" kern="1200" dirty="0" err="1" smtClean="0">
                <a:solidFill>
                  <a:schemeClr val="tx1"/>
                </a:solidFill>
                <a:effectLst/>
                <a:latin typeface="+mn-lt"/>
                <a:ea typeface="+mn-ea"/>
                <a:cs typeface="+mn-cs"/>
              </a:rPr>
              <a:t>trophoblast</a:t>
            </a:r>
            <a:r>
              <a:rPr lang="en-US" sz="1200" kern="1200" dirty="0" smtClean="0">
                <a:solidFill>
                  <a:schemeClr val="tx1"/>
                </a:solidFill>
                <a:effectLst/>
                <a:latin typeface="+mn-lt"/>
                <a:ea typeface="+mn-ea"/>
                <a:cs typeface="+mn-cs"/>
              </a:rPr>
              <a:t> development (CDX2).  Because a placenta cannot form, the ANT clone is incapable of implantation in a uterus, and by some, not considered a potential life.  The video</a:t>
            </a:r>
            <a:r>
              <a:rPr lang="en-US" sz="1200" kern="1200" baseline="0" dirty="0" smtClean="0">
                <a:solidFill>
                  <a:schemeClr val="tx1"/>
                </a:solidFill>
                <a:effectLst/>
                <a:latin typeface="+mn-lt"/>
                <a:ea typeface="+mn-ea"/>
                <a:cs typeface="+mn-cs"/>
              </a:rPr>
              <a:t> series The Lines that Divide has short video clips representing this approach and the ethical implications as represented by William </a:t>
            </a:r>
            <a:r>
              <a:rPr lang="en-US" sz="1200" kern="1200" baseline="0" dirty="0" err="1" smtClean="0">
                <a:solidFill>
                  <a:schemeClr val="tx1"/>
                </a:solidFill>
                <a:effectLst/>
                <a:latin typeface="+mn-lt"/>
                <a:ea typeface="+mn-ea"/>
                <a:cs typeface="+mn-cs"/>
              </a:rPr>
              <a:t>Hurlbut</a:t>
            </a:r>
            <a:r>
              <a:rPr lang="en-US" sz="1200" kern="1200" baseline="0" dirty="0" smtClean="0">
                <a:solidFill>
                  <a:schemeClr val="tx1"/>
                </a:solidFill>
                <a:effectLst/>
                <a:latin typeface="+mn-lt"/>
                <a:ea typeface="+mn-ea"/>
                <a:cs typeface="+mn-cs"/>
              </a:rPr>
              <a:t>  from Stanford University – first clip. The second clip (red on the right column) though a bit dated, addresses the need for many human oocytes to create human cloned patient specific cell lines and the potential for exploitation or appropriate compensation or payment for their time and effort.  </a:t>
            </a:r>
          </a:p>
          <a:p>
            <a:endParaRPr lang="en-US" sz="1200" b="1"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References:</a:t>
            </a:r>
          </a:p>
          <a:p>
            <a:endParaRPr lang="en-US" sz="1200" b="1" kern="1200" dirty="0" smtClean="0">
              <a:solidFill>
                <a:schemeClr val="tx1"/>
              </a:solidFill>
              <a:effectLst/>
              <a:latin typeface="+mn-lt"/>
              <a:ea typeface="+mn-ea"/>
              <a:cs typeface="+mn-cs"/>
            </a:endParaRPr>
          </a:p>
          <a:p>
            <a:pPr marL="228600" indent="-228600">
              <a:buFont typeface="+mj-lt"/>
              <a:buAutoNum type="arabicPeriod"/>
            </a:pPr>
            <a:r>
              <a:rPr lang="en-US" sz="1200" b="1" kern="1200" dirty="0" smtClean="0">
                <a:solidFill>
                  <a:schemeClr val="tx1"/>
                </a:solidFill>
                <a:effectLst/>
                <a:latin typeface="+mn-lt"/>
                <a:ea typeface="+mn-ea"/>
                <a:cs typeface="+mn-cs"/>
              </a:rPr>
              <a:t> Video: </a:t>
            </a:r>
            <a:r>
              <a:rPr lang="en-US" sz="1200" kern="1200" dirty="0" smtClean="0">
                <a:solidFill>
                  <a:schemeClr val="tx1"/>
                </a:solidFill>
                <a:effectLst/>
                <a:latin typeface="+mn-lt"/>
                <a:ea typeface="+mn-ea"/>
                <a:cs typeface="+mn-cs"/>
              </a:rPr>
              <a:t>Stem Cells Update</a:t>
            </a:r>
            <a:r>
              <a:rPr lang="en-US" sz="1200" kern="1200" baseline="0" dirty="0" smtClean="0">
                <a:solidFill>
                  <a:schemeClr val="tx1"/>
                </a:solidFill>
                <a:effectLst/>
                <a:latin typeface="+mn-lt"/>
                <a:ea typeface="+mn-ea"/>
                <a:cs typeface="+mn-cs"/>
              </a:rPr>
              <a:t> 2006. PBS. A review of the </a:t>
            </a:r>
            <a:r>
              <a:rPr lang="en-US" sz="1200" kern="1200" baseline="0" dirty="0" err="1" smtClean="0">
                <a:solidFill>
                  <a:schemeClr val="tx1"/>
                </a:solidFill>
                <a:effectLst/>
                <a:latin typeface="+mn-lt"/>
                <a:ea typeface="+mn-ea"/>
                <a:cs typeface="+mn-cs"/>
              </a:rPr>
              <a:t>Jaenisch</a:t>
            </a:r>
            <a:r>
              <a:rPr lang="en-US" sz="1200" kern="1200" baseline="0" dirty="0" smtClean="0">
                <a:solidFill>
                  <a:schemeClr val="tx1"/>
                </a:solidFill>
                <a:effectLst/>
                <a:latin typeface="+mn-lt"/>
                <a:ea typeface="+mn-ea"/>
                <a:cs typeface="+mn-cs"/>
              </a:rPr>
              <a:t> and </a:t>
            </a:r>
            <a:r>
              <a:rPr lang="en-US" sz="1200" kern="1200" baseline="0" dirty="0" err="1" smtClean="0">
                <a:solidFill>
                  <a:schemeClr val="tx1"/>
                </a:solidFill>
                <a:effectLst/>
                <a:latin typeface="+mn-lt"/>
                <a:ea typeface="+mn-ea"/>
                <a:cs typeface="+mn-cs"/>
              </a:rPr>
              <a:t>Meissner</a:t>
            </a:r>
            <a:r>
              <a:rPr lang="en-US" sz="1200" kern="1200" baseline="0" dirty="0" smtClean="0">
                <a:solidFill>
                  <a:schemeClr val="tx1"/>
                </a:solidFill>
                <a:effectLst/>
                <a:latin typeface="+mn-lt"/>
                <a:ea typeface="+mn-ea"/>
                <a:cs typeface="+mn-cs"/>
              </a:rPr>
              <a:t> experiment on altered somatic cell nuclear DNA transfer in mice suing the CDX2 knockout. http://</a:t>
            </a:r>
            <a:r>
              <a:rPr lang="en-US" sz="1200" kern="1200" baseline="0" dirty="0" err="1" smtClean="0">
                <a:solidFill>
                  <a:schemeClr val="tx1"/>
                </a:solidFill>
                <a:effectLst/>
                <a:latin typeface="+mn-lt"/>
                <a:ea typeface="+mn-ea"/>
                <a:cs typeface="+mn-cs"/>
              </a:rPr>
              <a:t>video.pbs.org</a:t>
            </a:r>
            <a:r>
              <a:rPr lang="en-US" sz="1200" kern="1200" baseline="0" dirty="0" smtClean="0">
                <a:solidFill>
                  <a:schemeClr val="tx1"/>
                </a:solidFill>
                <a:effectLst/>
                <a:latin typeface="+mn-lt"/>
                <a:ea typeface="+mn-ea"/>
                <a:cs typeface="+mn-cs"/>
              </a:rPr>
              <a:t>/video/1511335379/ (8’:17”)</a:t>
            </a:r>
            <a:endParaRPr lang="en-US" sz="1200" kern="1200" dirty="0" smtClean="0">
              <a:solidFill>
                <a:schemeClr val="tx1"/>
              </a:solidFill>
              <a:effectLst/>
              <a:latin typeface="+mn-lt"/>
              <a:ea typeface="+mn-ea"/>
              <a:cs typeface="+mn-cs"/>
            </a:endParaRPr>
          </a:p>
          <a:p>
            <a:pPr marL="228600" indent="-228600">
              <a:buFont typeface="+mj-lt"/>
              <a:buAutoNum type="arabicPeriod"/>
            </a:pPr>
            <a:r>
              <a:rPr lang="en-US" sz="1200" b="1" kern="1200" dirty="0" smtClean="0">
                <a:solidFill>
                  <a:schemeClr val="tx1"/>
                </a:solidFill>
                <a:effectLst/>
                <a:latin typeface="+mn-lt"/>
                <a:ea typeface="+mn-ea"/>
                <a:cs typeface="+mn-cs"/>
              </a:rPr>
              <a:t> Video: </a:t>
            </a:r>
            <a:r>
              <a:rPr lang="en-US" sz="1200" kern="1200" dirty="0" err="1" smtClean="0">
                <a:solidFill>
                  <a:schemeClr val="tx1"/>
                </a:solidFill>
                <a:effectLst/>
                <a:latin typeface="+mn-lt"/>
                <a:ea typeface="+mn-ea"/>
                <a:cs typeface="+mn-cs"/>
              </a:rPr>
              <a:t>Lahl</a:t>
            </a:r>
            <a:r>
              <a:rPr lang="en-US" sz="1200" kern="1200" dirty="0" smtClean="0">
                <a:solidFill>
                  <a:schemeClr val="tx1"/>
                </a:solidFill>
                <a:effectLst/>
                <a:latin typeface="+mn-lt"/>
                <a:ea typeface="+mn-ea"/>
                <a:cs typeface="+mn-cs"/>
              </a:rPr>
              <a:t>,</a:t>
            </a:r>
            <a:r>
              <a:rPr lang="en-US" sz="1200" kern="1200" baseline="0" dirty="0" smtClean="0">
                <a:solidFill>
                  <a:schemeClr val="tx1"/>
                </a:solidFill>
                <a:effectLst/>
                <a:latin typeface="+mn-lt"/>
                <a:ea typeface="+mn-ea"/>
                <a:cs typeface="+mn-cs"/>
              </a:rPr>
              <a:t> J. 2009. The Lines That Divide. </a:t>
            </a:r>
            <a:r>
              <a:rPr lang="en-US" sz="1200" kern="1200" dirty="0" smtClean="0">
                <a:solidFill>
                  <a:schemeClr val="tx1"/>
                </a:solidFill>
                <a:effectLst/>
                <a:latin typeface="+mn-lt"/>
                <a:ea typeface="+mn-ea"/>
                <a:cs typeface="+mn-cs"/>
              </a:rPr>
              <a:t>http://</a:t>
            </a:r>
            <a:r>
              <a:rPr lang="en-US" sz="1200" kern="1200" dirty="0" err="1" smtClean="0">
                <a:solidFill>
                  <a:schemeClr val="tx1"/>
                </a:solidFill>
                <a:effectLst/>
                <a:latin typeface="+mn-lt"/>
                <a:ea typeface="+mn-ea"/>
                <a:cs typeface="+mn-cs"/>
              </a:rPr>
              <a:t>www.linesthatdivide.com</a:t>
            </a:r>
            <a:r>
              <a:rPr lang="en-US" sz="1200" kern="1200" dirty="0" smtClean="0">
                <a:solidFill>
                  <a:schemeClr val="tx1"/>
                </a:solidFill>
                <a:effectLst/>
                <a:latin typeface="+mn-lt"/>
                <a:ea typeface="+mn-ea"/>
                <a:cs typeface="+mn-cs"/>
              </a:rPr>
              <a:t> ( video on the right side) </a:t>
            </a:r>
          </a:p>
          <a:p>
            <a:pPr marL="228600" indent="-228600">
              <a:buFont typeface="+mj-lt"/>
              <a:buAutoNum type="arabicPeriod"/>
            </a:pPr>
            <a:r>
              <a:rPr lang="en-US" sz="1200" b="1" kern="1200" dirty="0" smtClean="0">
                <a:solidFill>
                  <a:schemeClr val="tx1"/>
                </a:solidFill>
                <a:effectLst/>
                <a:latin typeface="+mn-lt"/>
                <a:ea typeface="+mn-ea"/>
                <a:cs typeface="+mn-cs"/>
              </a:rPr>
              <a:t> Video: </a:t>
            </a:r>
            <a:r>
              <a:rPr lang="en-US" sz="1200" kern="1200" dirty="0" smtClean="0">
                <a:solidFill>
                  <a:schemeClr val="tx1"/>
                </a:solidFill>
                <a:effectLst/>
                <a:latin typeface="+mn-lt"/>
                <a:ea typeface="+mn-ea"/>
                <a:cs typeface="+mn-cs"/>
              </a:rPr>
              <a:t>Riken CDB. Pluripotent Stem Cells in the Early Embryo. </a:t>
            </a:r>
            <a:r>
              <a:rPr lang="en-US" sz="1200" i="1" kern="1200" dirty="0" smtClean="0">
                <a:solidFill>
                  <a:schemeClr val="tx1"/>
                </a:solidFill>
                <a:effectLst/>
                <a:latin typeface="+mn-lt"/>
                <a:ea typeface="+mn-ea"/>
                <a:cs typeface="+mn-cs"/>
              </a:rPr>
              <a:t>In Stem Cells Building and Maintaining th</a:t>
            </a:r>
            <a:r>
              <a:rPr lang="en-US" sz="1200" i="1" kern="1200" baseline="0" dirty="0" smtClean="0">
                <a:solidFill>
                  <a:schemeClr val="tx1"/>
                </a:solidFill>
                <a:effectLst/>
                <a:latin typeface="+mn-lt"/>
                <a:ea typeface="+mn-ea"/>
                <a:cs typeface="+mn-cs"/>
              </a:rPr>
              <a:t>e Body.</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Arkitek</a:t>
            </a:r>
            <a:r>
              <a:rPr lang="en-US" sz="1200" kern="1200" dirty="0" smtClean="0">
                <a:solidFill>
                  <a:schemeClr val="tx1"/>
                </a:solidFill>
                <a:effectLst/>
                <a:latin typeface="+mn-lt"/>
                <a:ea typeface="+mn-ea"/>
                <a:cs typeface="+mn-cs"/>
              </a:rPr>
              <a:t> Studios.</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Stem Cells CDX2 and OCT3/4. </a:t>
            </a:r>
            <a:r>
              <a:rPr lang="en-US" sz="1200" u="sng" kern="1200" dirty="0" smtClean="0">
                <a:solidFill>
                  <a:schemeClr val="tx1"/>
                </a:solidFill>
                <a:effectLst/>
                <a:latin typeface="+mn-lt"/>
                <a:ea typeface="+mn-ea"/>
                <a:cs typeface="+mn-cs"/>
              </a:rPr>
              <a:t>http://</a:t>
            </a:r>
            <a:r>
              <a:rPr lang="en-US" sz="1200" u="sng" kern="1200" dirty="0" err="1" smtClean="0">
                <a:solidFill>
                  <a:schemeClr val="tx1"/>
                </a:solidFill>
                <a:effectLst/>
                <a:latin typeface="+mn-lt"/>
                <a:ea typeface="+mn-ea"/>
                <a:cs typeface="+mn-cs"/>
              </a:rPr>
              <a:t>www.cdb.riken.go.jp</a:t>
            </a:r>
            <a:r>
              <a:rPr lang="en-US" sz="1200" u="sng" kern="1200" dirty="0" smtClean="0">
                <a:solidFill>
                  <a:schemeClr val="tx1"/>
                </a:solidFill>
                <a:effectLst/>
                <a:latin typeface="+mn-lt"/>
                <a:ea typeface="+mn-ea"/>
                <a:cs typeface="+mn-cs"/>
              </a:rPr>
              <a:t>/en/05_development/0505_stemcells04.html </a:t>
            </a:r>
            <a:r>
              <a:rPr lang="en-US" sz="1200" kern="1200" dirty="0" smtClean="0">
                <a:solidFill>
                  <a:schemeClr val="tx1"/>
                </a:solidFill>
                <a:effectLst/>
                <a:latin typeface="+mn-lt"/>
                <a:ea typeface="+mn-ea"/>
                <a:cs typeface="+mn-cs"/>
              </a:rPr>
              <a:t>(Button#2)</a:t>
            </a:r>
          </a:p>
        </p:txBody>
      </p:sp>
      <p:sp>
        <p:nvSpPr>
          <p:cNvPr id="4" name="Slide Number Placeholder 3"/>
          <p:cNvSpPr>
            <a:spLocks noGrp="1"/>
          </p:cNvSpPr>
          <p:nvPr>
            <p:ph type="sldNum" sz="quarter" idx="10"/>
          </p:nvPr>
        </p:nvSpPr>
        <p:spPr/>
        <p:txBody>
          <a:bodyPr/>
          <a:lstStyle/>
          <a:p>
            <a:fld id="{C5CA22ED-502A-C948-845D-294AA47CC8B0}" type="slidenum">
              <a:rPr lang="en-US" smtClean="0"/>
              <a:t>5</a:t>
            </a:fld>
            <a:endParaRPr lang="en-US"/>
          </a:p>
        </p:txBody>
      </p:sp>
    </p:spTree>
    <p:extLst>
      <p:ext uri="{BB962C8B-B14F-4D97-AF65-F5344CB8AC3E}">
        <p14:creationId xmlns:p14="http://schemas.microsoft.com/office/powerpoint/2010/main" val="31921022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References:</a:t>
            </a:r>
          </a:p>
          <a:p>
            <a:endParaRPr lang="en-US" dirty="0" smtClean="0"/>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Video:</a:t>
            </a:r>
            <a:r>
              <a:rPr lang="en-US" sz="1200" kern="1200" dirty="0" err="1" smtClean="0">
                <a:solidFill>
                  <a:schemeClr val="tx1"/>
                </a:solidFill>
                <a:effectLst/>
                <a:latin typeface="+mn-lt"/>
                <a:ea typeface="+mn-ea"/>
                <a:cs typeface="+mn-cs"/>
              </a:rPr>
              <a:t>Walsh</a:t>
            </a:r>
            <a:r>
              <a:rPr lang="en-US" sz="1200" kern="1200" dirty="0" smtClean="0">
                <a:solidFill>
                  <a:schemeClr val="tx1"/>
                </a:solidFill>
                <a:effectLst/>
                <a:latin typeface="+mn-lt"/>
                <a:ea typeface="+mn-ea"/>
                <a:cs typeface="+mn-cs"/>
              </a:rPr>
              <a:t>, F. April 1, 2008. UK’s First Hybrid Embryos Created. BBC News. Text and Video. </a:t>
            </a:r>
            <a:r>
              <a:rPr lang="en-US" sz="1200" u="sng" kern="1200" dirty="0" smtClean="0">
                <a:solidFill>
                  <a:schemeClr val="tx1"/>
                </a:solidFill>
                <a:effectLst/>
                <a:latin typeface="+mn-lt"/>
                <a:ea typeface="+mn-ea"/>
                <a:cs typeface="+mn-cs"/>
                <a:hlinkClick r:id="rId3"/>
              </a:rPr>
              <a:t>http://news.bbc.co.uk/2/hi/health/7323298.stm</a:t>
            </a:r>
            <a:r>
              <a:rPr lang="en-US" sz="1200" kern="1200" dirty="0" smtClean="0">
                <a:solidFill>
                  <a:schemeClr val="tx1"/>
                </a:solidFill>
                <a:effectLst/>
                <a:latin typeface="+mn-lt"/>
                <a:ea typeface="+mn-ea"/>
                <a:cs typeface="+mn-cs"/>
              </a:rPr>
              <a:t>  but video easily downloadable from </a:t>
            </a:r>
            <a:r>
              <a:rPr lang="en-US" sz="1200" u="sng" kern="1200" dirty="0" smtClean="0">
                <a:solidFill>
                  <a:schemeClr val="tx1"/>
                </a:solidFill>
                <a:effectLst/>
                <a:latin typeface="+mn-lt"/>
                <a:ea typeface="+mn-ea"/>
                <a:cs typeface="+mn-cs"/>
                <a:hlinkClick r:id="rId4"/>
              </a:rPr>
              <a:t>http://www.youtube.com/watch?v=sdd8i1j_7RM</a:t>
            </a:r>
            <a:r>
              <a:rPr lang="en-US" sz="1200" kern="1200" dirty="0" smtClean="0">
                <a:solidFill>
                  <a:schemeClr val="tx1"/>
                </a:solidFill>
                <a:effectLst/>
                <a:latin typeface="+mn-lt"/>
                <a:ea typeface="+mn-ea"/>
                <a:cs typeface="+mn-cs"/>
              </a:rPr>
              <a:t> (5:54”)</a:t>
            </a: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sz="1200" b="1" kern="1200" dirty="0" smtClean="0">
                <a:solidFill>
                  <a:schemeClr val="tx1"/>
                </a:solidFill>
                <a:effectLst/>
                <a:latin typeface="+mn-lt"/>
                <a:ea typeface="+mn-ea"/>
                <a:cs typeface="+mn-cs"/>
              </a:rPr>
              <a:t> Research</a:t>
            </a:r>
            <a:r>
              <a:rPr lang="en-US" sz="1200" b="1" kern="1200" baseline="0" dirty="0" smtClean="0">
                <a:solidFill>
                  <a:schemeClr val="tx1"/>
                </a:solidFill>
                <a:effectLst/>
                <a:latin typeface="+mn-lt"/>
                <a:ea typeface="+mn-ea"/>
                <a:cs typeface="+mn-cs"/>
              </a:rPr>
              <a:t> Article: </a:t>
            </a:r>
            <a:r>
              <a:rPr lang="en-US" sz="1200" kern="1200" dirty="0" smtClean="0">
                <a:solidFill>
                  <a:schemeClr val="tx1"/>
                </a:solidFill>
                <a:effectLst/>
                <a:latin typeface="+mn-lt"/>
                <a:ea typeface="+mn-ea"/>
                <a:cs typeface="+mn-cs"/>
              </a:rPr>
              <a:t>Chen, Y. 2003. Embryonic</a:t>
            </a:r>
            <a:r>
              <a:rPr lang="en-US" sz="1200" kern="1200" baseline="0" dirty="0" smtClean="0">
                <a:solidFill>
                  <a:schemeClr val="tx1"/>
                </a:solidFill>
                <a:effectLst/>
                <a:latin typeface="+mn-lt"/>
                <a:ea typeface="+mn-ea"/>
                <a:cs typeface="+mn-cs"/>
              </a:rPr>
              <a:t> stem cells generated by nuclear transfer of human somatic nuclei into rabbit oocytes. Cell Research. 13: 251-263. http://</a:t>
            </a:r>
            <a:r>
              <a:rPr lang="en-US" sz="1200" kern="1200" baseline="0" dirty="0" err="1" smtClean="0">
                <a:solidFill>
                  <a:schemeClr val="tx1"/>
                </a:solidFill>
                <a:effectLst/>
                <a:latin typeface="+mn-lt"/>
                <a:ea typeface="+mn-ea"/>
                <a:cs typeface="+mn-cs"/>
              </a:rPr>
              <a:t>www.nature.com</a:t>
            </a:r>
            <a:r>
              <a:rPr lang="en-US" sz="1200" kern="1200" baseline="0" dirty="0" smtClean="0">
                <a:solidFill>
                  <a:schemeClr val="tx1"/>
                </a:solidFill>
                <a:effectLst/>
                <a:latin typeface="+mn-lt"/>
                <a:ea typeface="+mn-ea"/>
                <a:cs typeface="+mn-cs"/>
              </a:rPr>
              <a:t>/</a:t>
            </a:r>
            <a:r>
              <a:rPr lang="en-US" sz="1200" kern="1200" baseline="0" dirty="0" err="1" smtClean="0">
                <a:solidFill>
                  <a:schemeClr val="tx1"/>
                </a:solidFill>
                <a:effectLst/>
                <a:latin typeface="+mn-lt"/>
                <a:ea typeface="+mn-ea"/>
                <a:cs typeface="+mn-cs"/>
              </a:rPr>
              <a:t>cr</a:t>
            </a:r>
            <a:r>
              <a:rPr lang="en-US" sz="1200" kern="1200" baseline="0" dirty="0" smtClean="0">
                <a:solidFill>
                  <a:schemeClr val="tx1"/>
                </a:solidFill>
                <a:effectLst/>
                <a:latin typeface="+mn-lt"/>
                <a:ea typeface="+mn-ea"/>
                <a:cs typeface="+mn-cs"/>
              </a:rPr>
              <a:t>/journal/v13/n4/abs/7290170a.html </a:t>
            </a:r>
            <a:endParaRPr lang="en-US" sz="1200" kern="1200" dirty="0" smtClean="0">
              <a:solidFill>
                <a:schemeClr val="tx1"/>
              </a:solidFill>
              <a:effectLst/>
              <a:latin typeface="+mn-lt"/>
              <a:ea typeface="+mn-ea"/>
              <a:cs typeface="+mn-cs"/>
            </a:endParaRP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sz="1200" b="1" kern="1200" dirty="0" smtClean="0">
                <a:solidFill>
                  <a:schemeClr val="tx1"/>
                </a:solidFill>
                <a:effectLst/>
                <a:latin typeface="+mn-lt"/>
                <a:ea typeface="+mn-ea"/>
                <a:cs typeface="+mn-cs"/>
              </a:rPr>
              <a:t>News: </a:t>
            </a:r>
            <a:r>
              <a:rPr lang="en-US" sz="1200" kern="1200" dirty="0" smtClean="0">
                <a:solidFill>
                  <a:schemeClr val="tx1"/>
                </a:solidFill>
                <a:effectLst/>
                <a:latin typeface="+mn-lt"/>
                <a:ea typeface="+mn-ea"/>
                <a:cs typeface="+mn-cs"/>
              </a:rPr>
              <a:t>BBC News. MPs Back</a:t>
            </a:r>
            <a:r>
              <a:rPr lang="en-US" sz="1200" kern="1200" baseline="0" dirty="0" smtClean="0">
                <a:solidFill>
                  <a:schemeClr val="tx1"/>
                </a:solidFill>
                <a:effectLst/>
                <a:latin typeface="+mn-lt"/>
                <a:ea typeface="+mn-ea"/>
                <a:cs typeface="+mn-cs"/>
              </a:rPr>
              <a:t> Hybrid Embryo Research. </a:t>
            </a:r>
            <a:r>
              <a:rPr lang="en-US" sz="1200" kern="1200" baseline="0" dirty="0" err="1" smtClean="0">
                <a:solidFill>
                  <a:schemeClr val="tx1"/>
                </a:solidFill>
                <a:effectLst/>
                <a:latin typeface="+mn-lt"/>
                <a:ea typeface="+mn-ea"/>
                <a:cs typeface="+mn-cs"/>
              </a:rPr>
              <a:t>BBCnewsonline</a:t>
            </a:r>
            <a:r>
              <a:rPr lang="en-US" sz="1200" kern="1200" baseline="0" dirty="0" smtClean="0">
                <a:solidFill>
                  <a:schemeClr val="tx1"/>
                </a:solidFill>
                <a:effectLst/>
                <a:latin typeface="+mn-lt"/>
                <a:ea typeface="+mn-ea"/>
                <a:cs typeface="+mn-cs"/>
              </a:rPr>
              <a:t>. http://</a:t>
            </a:r>
            <a:r>
              <a:rPr lang="en-US" sz="1200" kern="1200" baseline="0" dirty="0" err="1" smtClean="0">
                <a:solidFill>
                  <a:schemeClr val="tx1"/>
                </a:solidFill>
                <a:effectLst/>
                <a:latin typeface="+mn-lt"/>
                <a:ea typeface="+mn-ea"/>
                <a:cs typeface="+mn-cs"/>
              </a:rPr>
              <a:t>news.bbc.co.uk</a:t>
            </a:r>
            <a:r>
              <a:rPr lang="en-US" sz="1200" kern="1200" baseline="0" dirty="0" smtClean="0">
                <a:solidFill>
                  <a:schemeClr val="tx1"/>
                </a:solidFill>
                <a:effectLst/>
                <a:latin typeface="+mn-lt"/>
                <a:ea typeface="+mn-ea"/>
                <a:cs typeface="+mn-cs"/>
              </a:rPr>
              <a:t>/2/hi/</a:t>
            </a:r>
            <a:r>
              <a:rPr lang="en-US" sz="1200" kern="1200" baseline="0" dirty="0" err="1" smtClean="0">
                <a:solidFill>
                  <a:schemeClr val="tx1"/>
                </a:solidFill>
                <a:effectLst/>
                <a:latin typeface="+mn-lt"/>
                <a:ea typeface="+mn-ea"/>
                <a:cs typeface="+mn-cs"/>
              </a:rPr>
              <a:t>uk_news</a:t>
            </a:r>
            <a:r>
              <a:rPr lang="en-US" sz="1200" kern="1200" baseline="0" dirty="0" smtClean="0">
                <a:solidFill>
                  <a:schemeClr val="tx1"/>
                </a:solidFill>
                <a:effectLst/>
                <a:latin typeface="+mn-lt"/>
                <a:ea typeface="+mn-ea"/>
                <a:cs typeface="+mn-cs"/>
              </a:rPr>
              <a:t>/politics/7407589.stm  </a:t>
            </a:r>
            <a:endParaRPr lang="en-US" sz="1200" kern="1200" dirty="0" smtClean="0">
              <a:solidFill>
                <a:schemeClr val="tx1"/>
              </a:solidFill>
              <a:effectLst/>
              <a:latin typeface="+mn-lt"/>
              <a:ea typeface="+mn-ea"/>
              <a:cs typeface="+mn-cs"/>
            </a:endParaRPr>
          </a:p>
          <a:p>
            <a:pPr marL="228600" lvl="0" indent="-228600">
              <a:buFont typeface="+mj-lt"/>
              <a:buAutoNum type="arabicPeriod"/>
            </a:pPr>
            <a:r>
              <a:rPr lang="en-US" sz="1200" b="1" kern="1200" dirty="0" smtClean="0">
                <a:solidFill>
                  <a:schemeClr val="tx1"/>
                </a:solidFill>
                <a:effectLst/>
                <a:latin typeface="+mn-lt"/>
                <a:ea typeface="+mn-ea"/>
                <a:cs typeface="+mn-cs"/>
              </a:rPr>
              <a:t>Research</a:t>
            </a:r>
            <a:r>
              <a:rPr lang="en-US" sz="1200" b="1" kern="1200" baseline="0" dirty="0" smtClean="0">
                <a:solidFill>
                  <a:schemeClr val="tx1"/>
                </a:solidFill>
                <a:effectLst/>
                <a:latin typeface="+mn-lt"/>
                <a:ea typeface="+mn-ea"/>
                <a:cs typeface="+mn-cs"/>
              </a:rPr>
              <a:t> </a:t>
            </a:r>
            <a:r>
              <a:rPr lang="en-US" sz="1200" b="1" kern="1200" baseline="0" dirty="0" err="1" smtClean="0">
                <a:solidFill>
                  <a:schemeClr val="tx1"/>
                </a:solidFill>
                <a:effectLst/>
                <a:latin typeface="+mn-lt"/>
                <a:ea typeface="+mn-ea"/>
                <a:cs typeface="+mn-cs"/>
              </a:rPr>
              <a:t>Article</a:t>
            </a:r>
            <a:r>
              <a:rPr lang="en-US" sz="1200" kern="1200" dirty="0" err="1" smtClean="0">
                <a:solidFill>
                  <a:schemeClr val="tx1"/>
                </a:solidFill>
                <a:effectLst/>
                <a:latin typeface="+mn-lt"/>
                <a:ea typeface="+mn-ea"/>
                <a:cs typeface="+mn-cs"/>
              </a:rPr>
              <a:t>Baylis</a:t>
            </a:r>
            <a:r>
              <a:rPr lang="en-US" sz="1200" kern="1200" dirty="0" smtClean="0">
                <a:solidFill>
                  <a:schemeClr val="tx1"/>
                </a:solidFill>
                <a:effectLst/>
                <a:latin typeface="+mn-lt"/>
                <a:ea typeface="+mn-ea"/>
                <a:cs typeface="+mn-cs"/>
              </a:rPr>
              <a:t>, F. 2008. Animal eggs for stem cell research: A path not worth taking. American Journal of Bioethics.  8(12): 18-32. </a:t>
            </a:r>
          </a:p>
          <a:p>
            <a:pPr marL="228600" lvl="0" indent="-228600">
              <a:buFont typeface="+mj-lt"/>
              <a:buAutoNum type="arabicPeriod"/>
            </a:pPr>
            <a:r>
              <a:rPr lang="en-US" sz="1200" b="1" kern="1200" baseline="0" dirty="0" smtClean="0">
                <a:solidFill>
                  <a:schemeClr val="tx1"/>
                </a:solidFill>
                <a:effectLst/>
                <a:latin typeface="+mn-lt"/>
                <a:ea typeface="+mn-ea"/>
                <a:cs typeface="+mn-cs"/>
              </a:rPr>
              <a:t> Policy: </a:t>
            </a:r>
            <a:r>
              <a:rPr lang="en-US" sz="1200" kern="1200" dirty="0" smtClean="0">
                <a:solidFill>
                  <a:schemeClr val="tx1"/>
                </a:solidFill>
                <a:effectLst/>
                <a:latin typeface="+mn-lt"/>
                <a:ea typeface="+mn-ea"/>
                <a:cs typeface="+mn-cs"/>
              </a:rPr>
              <a:t>Berg, T. October 23,</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2007. Of </a:t>
            </a:r>
            <a:r>
              <a:rPr lang="en-US" sz="1200" kern="1200" dirty="0" err="1" smtClean="0">
                <a:solidFill>
                  <a:schemeClr val="tx1"/>
                </a:solidFill>
                <a:effectLst/>
                <a:latin typeface="+mn-lt"/>
                <a:ea typeface="+mn-ea"/>
                <a:cs typeface="+mn-cs"/>
              </a:rPr>
              <a:t>cybrids</a:t>
            </a:r>
            <a:r>
              <a:rPr lang="en-US" sz="1200" kern="1200" dirty="0" smtClean="0">
                <a:solidFill>
                  <a:schemeClr val="tx1"/>
                </a:solidFill>
                <a:effectLst/>
                <a:latin typeface="+mn-lt"/>
                <a:ea typeface="+mn-ea"/>
                <a:cs typeface="+mn-cs"/>
              </a:rPr>
              <a:t>, hybrids, &amp; chimeras. National Review Online. </a:t>
            </a:r>
            <a:r>
              <a:rPr lang="en-US" sz="1200" u="sng" kern="1200" dirty="0" smtClean="0">
                <a:solidFill>
                  <a:schemeClr val="tx1"/>
                </a:solidFill>
                <a:effectLst/>
                <a:latin typeface="+mn-lt"/>
                <a:ea typeface="+mn-ea"/>
                <a:cs typeface="+mn-cs"/>
                <a:hlinkClick r:id="rId5"/>
              </a:rPr>
              <a:t>http://www.nationalreview.com/articles/222428/cybrids-hybrids-chimeras/father-thomas-berg</a:t>
            </a:r>
            <a:endParaRPr lang="en-US" sz="1200" kern="1200" dirty="0" smtClean="0">
              <a:solidFill>
                <a:schemeClr val="tx1"/>
              </a:solidFill>
              <a:effectLst/>
              <a:latin typeface="+mn-lt"/>
              <a:ea typeface="+mn-ea"/>
              <a:cs typeface="+mn-cs"/>
            </a:endParaRPr>
          </a:p>
          <a:p>
            <a:pPr marL="228600" lvl="0" indent="-228600">
              <a:buFont typeface="+mj-lt"/>
              <a:buAutoNum type="arabicPeriod"/>
            </a:pPr>
            <a:r>
              <a:rPr lang="en-US" sz="1200" b="1" kern="1200" dirty="0" smtClean="0">
                <a:solidFill>
                  <a:schemeClr val="tx1"/>
                </a:solidFill>
                <a:effectLst/>
                <a:latin typeface="+mn-lt"/>
                <a:ea typeface="+mn-ea"/>
                <a:cs typeface="+mn-cs"/>
              </a:rPr>
              <a:t> Research News: </a:t>
            </a:r>
            <a:r>
              <a:rPr lang="en-US" sz="1200" kern="1200" dirty="0" smtClean="0">
                <a:solidFill>
                  <a:schemeClr val="tx1"/>
                </a:solidFill>
                <a:effectLst/>
                <a:latin typeface="+mn-lt"/>
                <a:ea typeface="+mn-ea"/>
                <a:cs typeface="+mn-cs"/>
              </a:rPr>
              <a:t>Bonner, J. July 13, 2006. Human stem cells can contribute to a developing mouse embryo, despite evolutionary differences. Rockefeller University Newswire. </a:t>
            </a:r>
            <a:r>
              <a:rPr lang="en-US" sz="1200" u="sng" kern="1200" dirty="0" smtClean="0">
                <a:solidFill>
                  <a:schemeClr val="tx1"/>
                </a:solidFill>
                <a:effectLst/>
                <a:latin typeface="+mn-lt"/>
                <a:ea typeface="+mn-ea"/>
                <a:cs typeface="+mn-cs"/>
                <a:hlinkClick r:id="rId6"/>
              </a:rPr>
              <a:t>http://newswire.rockefeller.edu/index.php?page=engine&amp;id=510</a:t>
            </a:r>
            <a:endParaRPr lang="en-US" sz="1200" kern="1200" dirty="0" smtClean="0">
              <a:solidFill>
                <a:schemeClr val="tx1"/>
              </a:solidFill>
              <a:effectLst/>
              <a:latin typeface="+mn-lt"/>
              <a:ea typeface="+mn-ea"/>
              <a:cs typeface="+mn-cs"/>
            </a:endParaRPr>
          </a:p>
          <a:p>
            <a:pPr marL="228600" lvl="0" indent="-228600">
              <a:buFont typeface="+mj-lt"/>
              <a:buAutoNum type="arabicPeriod"/>
            </a:pPr>
            <a:r>
              <a:rPr lang="en-US" sz="1200" b="1" kern="1200" dirty="0" smtClean="0">
                <a:solidFill>
                  <a:schemeClr val="tx1"/>
                </a:solidFill>
                <a:effectLst/>
                <a:latin typeface="+mn-lt"/>
                <a:ea typeface="+mn-ea"/>
                <a:cs typeface="+mn-cs"/>
              </a:rPr>
              <a:t> Policy:</a:t>
            </a:r>
            <a:r>
              <a:rPr lang="en-US" sz="1200" b="1"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Chapman A. 2008. Unscrambling the eggs: </a:t>
            </a:r>
            <a:r>
              <a:rPr lang="en-US" sz="1200" kern="1200" dirty="0" err="1" smtClean="0">
                <a:solidFill>
                  <a:schemeClr val="tx1"/>
                </a:solidFill>
                <a:effectLst/>
                <a:latin typeface="+mn-lt"/>
                <a:ea typeface="+mn-ea"/>
                <a:cs typeface="+mn-cs"/>
              </a:rPr>
              <a:t>cybrid</a:t>
            </a:r>
            <a:r>
              <a:rPr lang="en-US" sz="1200" kern="1200" dirty="0" smtClean="0">
                <a:solidFill>
                  <a:schemeClr val="tx1"/>
                </a:solidFill>
                <a:effectLst/>
                <a:latin typeface="+mn-lt"/>
                <a:ea typeface="+mn-ea"/>
                <a:cs typeface="+mn-cs"/>
              </a:rPr>
              <a:t> research through an embryonic stem cell research oversight committee (ESCRO) lens. American Journal of Bioethics. 8(12):44-46.</a:t>
            </a:r>
          </a:p>
          <a:p>
            <a:pPr marL="228600" indent="-228600">
              <a:buFont typeface="+mj-lt"/>
              <a:buAutoNum type="arabicPeriod"/>
            </a:pPr>
            <a:r>
              <a:rPr lang="en-US" sz="1200" b="1" kern="1200" dirty="0" smtClean="0">
                <a:solidFill>
                  <a:schemeClr val="tx1"/>
                </a:solidFill>
                <a:effectLst/>
                <a:latin typeface="+mn-lt"/>
                <a:ea typeface="+mn-ea"/>
                <a:cs typeface="+mn-cs"/>
              </a:rPr>
              <a:t>Book:</a:t>
            </a:r>
            <a:r>
              <a:rPr lang="en-US" sz="1200" b="1" kern="1200" baseline="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Skloot</a:t>
            </a:r>
            <a:r>
              <a:rPr lang="en-US" sz="1200" kern="1200" dirty="0" smtClean="0">
                <a:solidFill>
                  <a:schemeClr val="tx1"/>
                </a:solidFill>
                <a:effectLst/>
                <a:latin typeface="+mn-lt"/>
                <a:ea typeface="+mn-ea"/>
                <a:cs typeface="+mn-cs"/>
              </a:rPr>
              <a:t>, R. 2010. Chapter 18: The Strangest Hybrid. </a:t>
            </a:r>
            <a:r>
              <a:rPr lang="en-US" sz="1200" i="1" kern="1200" dirty="0" smtClean="0">
                <a:solidFill>
                  <a:schemeClr val="tx1"/>
                </a:solidFill>
                <a:effectLst/>
                <a:latin typeface="+mn-lt"/>
                <a:ea typeface="+mn-ea"/>
                <a:cs typeface="+mn-cs"/>
              </a:rPr>
              <a:t> In </a:t>
            </a:r>
            <a:r>
              <a:rPr lang="en-US" sz="1200" kern="1200" dirty="0" smtClean="0">
                <a:solidFill>
                  <a:schemeClr val="tx1"/>
                </a:solidFill>
                <a:effectLst/>
                <a:latin typeface="+mn-lt"/>
                <a:ea typeface="+mn-ea"/>
                <a:cs typeface="+mn-cs"/>
              </a:rPr>
              <a:t>The Immortal Life of Henrietta Lacks. </a:t>
            </a:r>
          </a:p>
          <a:p>
            <a:pPr marL="228600" indent="-228600">
              <a:buFont typeface="+mj-lt"/>
              <a:buAutoNum type="arabicPeriod"/>
            </a:pPr>
            <a:endParaRPr lang="en-US" dirty="0"/>
          </a:p>
        </p:txBody>
      </p:sp>
      <p:sp>
        <p:nvSpPr>
          <p:cNvPr id="4" name="Slide Number Placeholder 3"/>
          <p:cNvSpPr>
            <a:spLocks noGrp="1"/>
          </p:cNvSpPr>
          <p:nvPr>
            <p:ph type="sldNum" sz="quarter" idx="10"/>
          </p:nvPr>
        </p:nvSpPr>
        <p:spPr/>
        <p:txBody>
          <a:bodyPr/>
          <a:lstStyle/>
          <a:p>
            <a:fld id="{C5CA22ED-502A-C948-845D-294AA47CC8B0}" type="slidenum">
              <a:rPr lang="en-US" smtClean="0"/>
              <a:t>6</a:t>
            </a:fld>
            <a:endParaRPr lang="en-US"/>
          </a:p>
        </p:txBody>
      </p:sp>
    </p:spTree>
    <p:extLst>
      <p:ext uri="{BB962C8B-B14F-4D97-AF65-F5344CB8AC3E}">
        <p14:creationId xmlns:p14="http://schemas.microsoft.com/office/powerpoint/2010/main" val="37322695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References:</a:t>
            </a:r>
          </a:p>
          <a:p>
            <a:endParaRPr lang="en-US" dirty="0" smtClean="0"/>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Video:</a:t>
            </a:r>
            <a:r>
              <a:rPr lang="en-US" sz="1200" kern="1200" dirty="0" err="1" smtClean="0">
                <a:solidFill>
                  <a:schemeClr val="tx1"/>
                </a:solidFill>
                <a:effectLst/>
                <a:latin typeface="+mn-lt"/>
                <a:ea typeface="+mn-ea"/>
                <a:cs typeface="+mn-cs"/>
              </a:rPr>
              <a:t>Walsh</a:t>
            </a:r>
            <a:r>
              <a:rPr lang="en-US" sz="1200" kern="1200" dirty="0" smtClean="0">
                <a:solidFill>
                  <a:schemeClr val="tx1"/>
                </a:solidFill>
                <a:effectLst/>
                <a:latin typeface="+mn-lt"/>
                <a:ea typeface="+mn-ea"/>
                <a:cs typeface="+mn-cs"/>
              </a:rPr>
              <a:t>, F. April 1, 2008. UK’s First Hybrid Embryos Created. BBC News. Text and Video. </a:t>
            </a:r>
            <a:r>
              <a:rPr lang="en-US" sz="1200" u="sng" kern="1200" dirty="0" smtClean="0">
                <a:solidFill>
                  <a:schemeClr val="tx1"/>
                </a:solidFill>
                <a:effectLst/>
                <a:latin typeface="+mn-lt"/>
                <a:ea typeface="+mn-ea"/>
                <a:cs typeface="+mn-cs"/>
                <a:hlinkClick r:id="rId3"/>
              </a:rPr>
              <a:t>http://news.bbc.co.uk/2/hi/health/7323298.stm</a:t>
            </a:r>
            <a:r>
              <a:rPr lang="en-US" sz="1200" kern="1200" dirty="0" smtClean="0">
                <a:solidFill>
                  <a:schemeClr val="tx1"/>
                </a:solidFill>
                <a:effectLst/>
                <a:latin typeface="+mn-lt"/>
                <a:ea typeface="+mn-ea"/>
                <a:cs typeface="+mn-cs"/>
              </a:rPr>
              <a:t>  but video easily downloadable from </a:t>
            </a:r>
            <a:r>
              <a:rPr lang="en-US" sz="1200" u="sng" kern="1200" dirty="0" smtClean="0">
                <a:solidFill>
                  <a:schemeClr val="tx1"/>
                </a:solidFill>
                <a:effectLst/>
                <a:latin typeface="+mn-lt"/>
                <a:ea typeface="+mn-ea"/>
                <a:cs typeface="+mn-cs"/>
                <a:hlinkClick r:id="rId4"/>
              </a:rPr>
              <a:t>http://www.youtube.com/watch?v=sdd8i1j_7RM</a:t>
            </a:r>
            <a:r>
              <a:rPr lang="en-US" sz="1200" kern="1200" dirty="0" smtClean="0">
                <a:solidFill>
                  <a:schemeClr val="tx1"/>
                </a:solidFill>
                <a:effectLst/>
                <a:latin typeface="+mn-lt"/>
                <a:ea typeface="+mn-ea"/>
                <a:cs typeface="+mn-cs"/>
              </a:rPr>
              <a:t> (5:54”)</a:t>
            </a: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sz="1200" b="1" kern="1200" dirty="0" smtClean="0">
                <a:solidFill>
                  <a:schemeClr val="tx1"/>
                </a:solidFill>
                <a:effectLst/>
                <a:latin typeface="+mn-lt"/>
                <a:ea typeface="+mn-ea"/>
                <a:cs typeface="+mn-cs"/>
              </a:rPr>
              <a:t> Research</a:t>
            </a:r>
            <a:r>
              <a:rPr lang="en-US" sz="1200" b="1" kern="1200" baseline="0" dirty="0" smtClean="0">
                <a:solidFill>
                  <a:schemeClr val="tx1"/>
                </a:solidFill>
                <a:effectLst/>
                <a:latin typeface="+mn-lt"/>
                <a:ea typeface="+mn-ea"/>
                <a:cs typeface="+mn-cs"/>
              </a:rPr>
              <a:t> Article: </a:t>
            </a:r>
            <a:r>
              <a:rPr lang="en-US" sz="1200" kern="1200" dirty="0" smtClean="0">
                <a:solidFill>
                  <a:schemeClr val="tx1"/>
                </a:solidFill>
                <a:effectLst/>
                <a:latin typeface="+mn-lt"/>
                <a:ea typeface="+mn-ea"/>
                <a:cs typeface="+mn-cs"/>
              </a:rPr>
              <a:t>Chen, Y. 2003. Embryonic</a:t>
            </a:r>
            <a:r>
              <a:rPr lang="en-US" sz="1200" kern="1200" baseline="0" dirty="0" smtClean="0">
                <a:solidFill>
                  <a:schemeClr val="tx1"/>
                </a:solidFill>
                <a:effectLst/>
                <a:latin typeface="+mn-lt"/>
                <a:ea typeface="+mn-ea"/>
                <a:cs typeface="+mn-cs"/>
              </a:rPr>
              <a:t> stem cells generated by nuclear transfer of human somatic nuclei into rabbit oocytes. Cell Research. 13: 251-263. http://</a:t>
            </a:r>
            <a:r>
              <a:rPr lang="en-US" sz="1200" kern="1200" baseline="0" dirty="0" err="1" smtClean="0">
                <a:solidFill>
                  <a:schemeClr val="tx1"/>
                </a:solidFill>
                <a:effectLst/>
                <a:latin typeface="+mn-lt"/>
                <a:ea typeface="+mn-ea"/>
                <a:cs typeface="+mn-cs"/>
              </a:rPr>
              <a:t>www.nature.com</a:t>
            </a:r>
            <a:r>
              <a:rPr lang="en-US" sz="1200" kern="1200" baseline="0" dirty="0" smtClean="0">
                <a:solidFill>
                  <a:schemeClr val="tx1"/>
                </a:solidFill>
                <a:effectLst/>
                <a:latin typeface="+mn-lt"/>
                <a:ea typeface="+mn-ea"/>
                <a:cs typeface="+mn-cs"/>
              </a:rPr>
              <a:t>/</a:t>
            </a:r>
            <a:r>
              <a:rPr lang="en-US" sz="1200" kern="1200" baseline="0" dirty="0" err="1" smtClean="0">
                <a:solidFill>
                  <a:schemeClr val="tx1"/>
                </a:solidFill>
                <a:effectLst/>
                <a:latin typeface="+mn-lt"/>
                <a:ea typeface="+mn-ea"/>
                <a:cs typeface="+mn-cs"/>
              </a:rPr>
              <a:t>cr</a:t>
            </a:r>
            <a:r>
              <a:rPr lang="en-US" sz="1200" kern="1200" baseline="0" dirty="0" smtClean="0">
                <a:solidFill>
                  <a:schemeClr val="tx1"/>
                </a:solidFill>
                <a:effectLst/>
                <a:latin typeface="+mn-lt"/>
                <a:ea typeface="+mn-ea"/>
                <a:cs typeface="+mn-cs"/>
              </a:rPr>
              <a:t>/journal/v13/n4/abs/7290170a.html </a:t>
            </a:r>
            <a:endParaRPr lang="en-US" sz="1200" kern="1200" dirty="0" smtClean="0">
              <a:solidFill>
                <a:schemeClr val="tx1"/>
              </a:solidFill>
              <a:effectLst/>
              <a:latin typeface="+mn-lt"/>
              <a:ea typeface="+mn-ea"/>
              <a:cs typeface="+mn-cs"/>
            </a:endParaRP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sz="1200" b="1" kern="1200" dirty="0" smtClean="0">
                <a:solidFill>
                  <a:schemeClr val="tx1"/>
                </a:solidFill>
                <a:effectLst/>
                <a:latin typeface="+mn-lt"/>
                <a:ea typeface="+mn-ea"/>
                <a:cs typeface="+mn-cs"/>
              </a:rPr>
              <a:t>News: </a:t>
            </a:r>
            <a:r>
              <a:rPr lang="en-US" sz="1200" kern="1200" dirty="0" smtClean="0">
                <a:solidFill>
                  <a:schemeClr val="tx1"/>
                </a:solidFill>
                <a:effectLst/>
                <a:latin typeface="+mn-lt"/>
                <a:ea typeface="+mn-ea"/>
                <a:cs typeface="+mn-cs"/>
              </a:rPr>
              <a:t>BBC News. MPs Back</a:t>
            </a:r>
            <a:r>
              <a:rPr lang="en-US" sz="1200" kern="1200" baseline="0" dirty="0" smtClean="0">
                <a:solidFill>
                  <a:schemeClr val="tx1"/>
                </a:solidFill>
                <a:effectLst/>
                <a:latin typeface="+mn-lt"/>
                <a:ea typeface="+mn-ea"/>
                <a:cs typeface="+mn-cs"/>
              </a:rPr>
              <a:t> Hybrid Embryo Research. </a:t>
            </a:r>
            <a:r>
              <a:rPr lang="en-US" sz="1200" kern="1200" baseline="0" dirty="0" err="1" smtClean="0">
                <a:solidFill>
                  <a:schemeClr val="tx1"/>
                </a:solidFill>
                <a:effectLst/>
                <a:latin typeface="+mn-lt"/>
                <a:ea typeface="+mn-ea"/>
                <a:cs typeface="+mn-cs"/>
              </a:rPr>
              <a:t>BBCnewsonline</a:t>
            </a:r>
            <a:r>
              <a:rPr lang="en-US" sz="1200" kern="1200" baseline="0" dirty="0" smtClean="0">
                <a:solidFill>
                  <a:schemeClr val="tx1"/>
                </a:solidFill>
                <a:effectLst/>
                <a:latin typeface="+mn-lt"/>
                <a:ea typeface="+mn-ea"/>
                <a:cs typeface="+mn-cs"/>
              </a:rPr>
              <a:t>. http://</a:t>
            </a:r>
            <a:r>
              <a:rPr lang="en-US" sz="1200" kern="1200" baseline="0" dirty="0" err="1" smtClean="0">
                <a:solidFill>
                  <a:schemeClr val="tx1"/>
                </a:solidFill>
                <a:effectLst/>
                <a:latin typeface="+mn-lt"/>
                <a:ea typeface="+mn-ea"/>
                <a:cs typeface="+mn-cs"/>
              </a:rPr>
              <a:t>news.bbc.co.uk</a:t>
            </a:r>
            <a:r>
              <a:rPr lang="en-US" sz="1200" kern="1200" baseline="0" dirty="0" smtClean="0">
                <a:solidFill>
                  <a:schemeClr val="tx1"/>
                </a:solidFill>
                <a:effectLst/>
                <a:latin typeface="+mn-lt"/>
                <a:ea typeface="+mn-ea"/>
                <a:cs typeface="+mn-cs"/>
              </a:rPr>
              <a:t>/2/hi/</a:t>
            </a:r>
            <a:r>
              <a:rPr lang="en-US" sz="1200" kern="1200" baseline="0" dirty="0" err="1" smtClean="0">
                <a:solidFill>
                  <a:schemeClr val="tx1"/>
                </a:solidFill>
                <a:effectLst/>
                <a:latin typeface="+mn-lt"/>
                <a:ea typeface="+mn-ea"/>
                <a:cs typeface="+mn-cs"/>
              </a:rPr>
              <a:t>uk_news</a:t>
            </a:r>
            <a:r>
              <a:rPr lang="en-US" sz="1200" kern="1200" baseline="0" dirty="0" smtClean="0">
                <a:solidFill>
                  <a:schemeClr val="tx1"/>
                </a:solidFill>
                <a:effectLst/>
                <a:latin typeface="+mn-lt"/>
                <a:ea typeface="+mn-ea"/>
                <a:cs typeface="+mn-cs"/>
              </a:rPr>
              <a:t>/politics/7407589.stm  </a:t>
            </a:r>
            <a:endParaRPr lang="en-US" sz="1200" kern="1200" dirty="0" smtClean="0">
              <a:solidFill>
                <a:schemeClr val="tx1"/>
              </a:solidFill>
              <a:effectLst/>
              <a:latin typeface="+mn-lt"/>
              <a:ea typeface="+mn-ea"/>
              <a:cs typeface="+mn-cs"/>
            </a:endParaRPr>
          </a:p>
          <a:p>
            <a:pPr marL="228600" lvl="0" indent="-228600">
              <a:buFont typeface="+mj-lt"/>
              <a:buAutoNum type="arabicPeriod"/>
            </a:pPr>
            <a:r>
              <a:rPr lang="en-US" sz="1200" b="1" kern="1200" dirty="0" smtClean="0">
                <a:solidFill>
                  <a:schemeClr val="tx1"/>
                </a:solidFill>
                <a:effectLst/>
                <a:latin typeface="+mn-lt"/>
                <a:ea typeface="+mn-ea"/>
                <a:cs typeface="+mn-cs"/>
              </a:rPr>
              <a:t>Research</a:t>
            </a:r>
            <a:r>
              <a:rPr lang="en-US" sz="1200" b="1" kern="1200" baseline="0" dirty="0" smtClean="0">
                <a:solidFill>
                  <a:schemeClr val="tx1"/>
                </a:solidFill>
                <a:effectLst/>
                <a:latin typeface="+mn-lt"/>
                <a:ea typeface="+mn-ea"/>
                <a:cs typeface="+mn-cs"/>
              </a:rPr>
              <a:t> </a:t>
            </a:r>
            <a:r>
              <a:rPr lang="en-US" sz="1200" b="1" kern="1200" baseline="0" dirty="0" err="1" smtClean="0">
                <a:solidFill>
                  <a:schemeClr val="tx1"/>
                </a:solidFill>
                <a:effectLst/>
                <a:latin typeface="+mn-lt"/>
                <a:ea typeface="+mn-ea"/>
                <a:cs typeface="+mn-cs"/>
              </a:rPr>
              <a:t>Article</a:t>
            </a:r>
            <a:r>
              <a:rPr lang="en-US" sz="1200" kern="1200" dirty="0" err="1" smtClean="0">
                <a:solidFill>
                  <a:schemeClr val="tx1"/>
                </a:solidFill>
                <a:effectLst/>
                <a:latin typeface="+mn-lt"/>
                <a:ea typeface="+mn-ea"/>
                <a:cs typeface="+mn-cs"/>
              </a:rPr>
              <a:t>Baylis</a:t>
            </a:r>
            <a:r>
              <a:rPr lang="en-US" sz="1200" kern="1200" dirty="0" smtClean="0">
                <a:solidFill>
                  <a:schemeClr val="tx1"/>
                </a:solidFill>
                <a:effectLst/>
                <a:latin typeface="+mn-lt"/>
                <a:ea typeface="+mn-ea"/>
                <a:cs typeface="+mn-cs"/>
              </a:rPr>
              <a:t>, F. 2008. Animal eggs for stem cell research: A path not worth taking. American Journal of Bioethics.  8(12): 18-32. </a:t>
            </a:r>
          </a:p>
          <a:p>
            <a:pPr marL="228600" lvl="0" indent="-228600">
              <a:buFont typeface="+mj-lt"/>
              <a:buAutoNum type="arabicPeriod"/>
            </a:pPr>
            <a:r>
              <a:rPr lang="en-US" sz="1200" b="1" kern="1200" baseline="0" dirty="0" smtClean="0">
                <a:solidFill>
                  <a:schemeClr val="tx1"/>
                </a:solidFill>
                <a:effectLst/>
                <a:latin typeface="+mn-lt"/>
                <a:ea typeface="+mn-ea"/>
                <a:cs typeface="+mn-cs"/>
              </a:rPr>
              <a:t> Policy: </a:t>
            </a:r>
            <a:r>
              <a:rPr lang="en-US" sz="1200" kern="1200" dirty="0" smtClean="0">
                <a:solidFill>
                  <a:schemeClr val="tx1"/>
                </a:solidFill>
                <a:effectLst/>
                <a:latin typeface="+mn-lt"/>
                <a:ea typeface="+mn-ea"/>
                <a:cs typeface="+mn-cs"/>
              </a:rPr>
              <a:t>Berg, T. October 23,</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2007. Of </a:t>
            </a:r>
            <a:r>
              <a:rPr lang="en-US" sz="1200" kern="1200" dirty="0" err="1" smtClean="0">
                <a:solidFill>
                  <a:schemeClr val="tx1"/>
                </a:solidFill>
                <a:effectLst/>
                <a:latin typeface="+mn-lt"/>
                <a:ea typeface="+mn-ea"/>
                <a:cs typeface="+mn-cs"/>
              </a:rPr>
              <a:t>cybrids</a:t>
            </a:r>
            <a:r>
              <a:rPr lang="en-US" sz="1200" kern="1200" dirty="0" smtClean="0">
                <a:solidFill>
                  <a:schemeClr val="tx1"/>
                </a:solidFill>
                <a:effectLst/>
                <a:latin typeface="+mn-lt"/>
                <a:ea typeface="+mn-ea"/>
                <a:cs typeface="+mn-cs"/>
              </a:rPr>
              <a:t>, hybrids, &amp; chimeras. National Review Online. </a:t>
            </a:r>
            <a:r>
              <a:rPr lang="en-US" sz="1200" u="sng" kern="1200" dirty="0" smtClean="0">
                <a:solidFill>
                  <a:schemeClr val="tx1"/>
                </a:solidFill>
                <a:effectLst/>
                <a:latin typeface="+mn-lt"/>
                <a:ea typeface="+mn-ea"/>
                <a:cs typeface="+mn-cs"/>
                <a:hlinkClick r:id="rId5"/>
              </a:rPr>
              <a:t>http://www.nationalreview.com/articles/222428/cybrids-hybrids-chimeras/father-thomas-berg</a:t>
            </a:r>
            <a:endParaRPr lang="en-US" sz="1200" kern="1200" dirty="0" smtClean="0">
              <a:solidFill>
                <a:schemeClr val="tx1"/>
              </a:solidFill>
              <a:effectLst/>
              <a:latin typeface="+mn-lt"/>
              <a:ea typeface="+mn-ea"/>
              <a:cs typeface="+mn-cs"/>
            </a:endParaRPr>
          </a:p>
          <a:p>
            <a:pPr marL="228600" lvl="0" indent="-228600">
              <a:buFont typeface="+mj-lt"/>
              <a:buAutoNum type="arabicPeriod"/>
            </a:pPr>
            <a:r>
              <a:rPr lang="en-US" sz="1200" b="1" kern="1200" dirty="0" smtClean="0">
                <a:solidFill>
                  <a:schemeClr val="tx1"/>
                </a:solidFill>
                <a:effectLst/>
                <a:latin typeface="+mn-lt"/>
                <a:ea typeface="+mn-ea"/>
                <a:cs typeface="+mn-cs"/>
              </a:rPr>
              <a:t> Research News: </a:t>
            </a:r>
            <a:r>
              <a:rPr lang="en-US" sz="1200" kern="1200" dirty="0" smtClean="0">
                <a:solidFill>
                  <a:schemeClr val="tx1"/>
                </a:solidFill>
                <a:effectLst/>
                <a:latin typeface="+mn-lt"/>
                <a:ea typeface="+mn-ea"/>
                <a:cs typeface="+mn-cs"/>
              </a:rPr>
              <a:t>Bonner, J. July 13, 2006. Human stem cells can contribute to a developing mouse embryo, despite evolutionary differences. Rockefeller University Newswire. </a:t>
            </a:r>
            <a:r>
              <a:rPr lang="en-US" sz="1200" u="sng" kern="1200" dirty="0" smtClean="0">
                <a:solidFill>
                  <a:schemeClr val="tx1"/>
                </a:solidFill>
                <a:effectLst/>
                <a:latin typeface="+mn-lt"/>
                <a:ea typeface="+mn-ea"/>
                <a:cs typeface="+mn-cs"/>
                <a:hlinkClick r:id="rId6"/>
              </a:rPr>
              <a:t>http://newswire.rockefeller.edu/index.php?page=engine&amp;id=510</a:t>
            </a:r>
            <a:endParaRPr lang="en-US" sz="1200" kern="1200" dirty="0" smtClean="0">
              <a:solidFill>
                <a:schemeClr val="tx1"/>
              </a:solidFill>
              <a:effectLst/>
              <a:latin typeface="+mn-lt"/>
              <a:ea typeface="+mn-ea"/>
              <a:cs typeface="+mn-cs"/>
            </a:endParaRPr>
          </a:p>
          <a:p>
            <a:pPr marL="228600" lvl="0" indent="-228600">
              <a:buFont typeface="+mj-lt"/>
              <a:buAutoNum type="arabicPeriod"/>
            </a:pPr>
            <a:r>
              <a:rPr lang="en-US" sz="1200" b="1" kern="1200" dirty="0" smtClean="0">
                <a:solidFill>
                  <a:schemeClr val="tx1"/>
                </a:solidFill>
                <a:effectLst/>
                <a:latin typeface="+mn-lt"/>
                <a:ea typeface="+mn-ea"/>
                <a:cs typeface="+mn-cs"/>
              </a:rPr>
              <a:t> Policy:</a:t>
            </a:r>
            <a:r>
              <a:rPr lang="en-US" sz="1200" b="1"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Chapman A. 2008. Unscrambling the eggs: </a:t>
            </a:r>
            <a:r>
              <a:rPr lang="en-US" sz="1200" kern="1200" dirty="0" err="1" smtClean="0">
                <a:solidFill>
                  <a:schemeClr val="tx1"/>
                </a:solidFill>
                <a:effectLst/>
                <a:latin typeface="+mn-lt"/>
                <a:ea typeface="+mn-ea"/>
                <a:cs typeface="+mn-cs"/>
              </a:rPr>
              <a:t>cybrid</a:t>
            </a:r>
            <a:r>
              <a:rPr lang="en-US" sz="1200" kern="1200" dirty="0" smtClean="0">
                <a:solidFill>
                  <a:schemeClr val="tx1"/>
                </a:solidFill>
                <a:effectLst/>
                <a:latin typeface="+mn-lt"/>
                <a:ea typeface="+mn-ea"/>
                <a:cs typeface="+mn-cs"/>
              </a:rPr>
              <a:t> research through an embryonic stem cell research oversight committee (ESCRO) lens. American Journal of Bioethics. 8(12):44-46.</a:t>
            </a:r>
          </a:p>
          <a:p>
            <a:pPr marL="228600" indent="-228600">
              <a:buFont typeface="+mj-lt"/>
              <a:buAutoNum type="arabicPeriod"/>
            </a:pPr>
            <a:r>
              <a:rPr lang="en-US" sz="1200" b="1" kern="1200" dirty="0" smtClean="0">
                <a:solidFill>
                  <a:schemeClr val="tx1"/>
                </a:solidFill>
                <a:effectLst/>
                <a:latin typeface="+mn-lt"/>
                <a:ea typeface="+mn-ea"/>
                <a:cs typeface="+mn-cs"/>
              </a:rPr>
              <a:t>Book:</a:t>
            </a:r>
            <a:r>
              <a:rPr lang="en-US" sz="1200" b="1" kern="1200" baseline="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Skloot</a:t>
            </a:r>
            <a:r>
              <a:rPr lang="en-US" sz="1200" kern="1200" dirty="0" smtClean="0">
                <a:solidFill>
                  <a:schemeClr val="tx1"/>
                </a:solidFill>
                <a:effectLst/>
                <a:latin typeface="+mn-lt"/>
                <a:ea typeface="+mn-ea"/>
                <a:cs typeface="+mn-cs"/>
              </a:rPr>
              <a:t>, R. 2010. Chapter 18: The Strangest Hybrid. </a:t>
            </a:r>
            <a:r>
              <a:rPr lang="en-US" sz="1200" i="1" kern="1200" dirty="0" smtClean="0">
                <a:solidFill>
                  <a:schemeClr val="tx1"/>
                </a:solidFill>
                <a:effectLst/>
                <a:latin typeface="+mn-lt"/>
                <a:ea typeface="+mn-ea"/>
                <a:cs typeface="+mn-cs"/>
              </a:rPr>
              <a:t> </a:t>
            </a:r>
            <a:r>
              <a:rPr lang="en-US" sz="1200" i="1" kern="1200" smtClean="0">
                <a:solidFill>
                  <a:schemeClr val="tx1"/>
                </a:solidFill>
                <a:effectLst/>
                <a:latin typeface="+mn-lt"/>
                <a:ea typeface="+mn-ea"/>
                <a:cs typeface="+mn-cs"/>
              </a:rPr>
              <a:t>In </a:t>
            </a:r>
            <a:r>
              <a:rPr lang="en-US" sz="1200" kern="1200" smtClean="0">
                <a:solidFill>
                  <a:schemeClr val="tx1"/>
                </a:solidFill>
                <a:effectLst/>
                <a:latin typeface="+mn-lt"/>
                <a:ea typeface="+mn-ea"/>
                <a:cs typeface="+mn-cs"/>
              </a:rPr>
              <a:t>The Immortal Life of Henrietta Lacks. </a:t>
            </a:r>
          </a:p>
          <a:p>
            <a:pPr marL="228600" indent="-228600">
              <a:buFont typeface="+mj-lt"/>
              <a:buAutoNum type="arabicPeriod"/>
            </a:pPr>
            <a:endParaRPr lang="en-US" dirty="0"/>
          </a:p>
        </p:txBody>
      </p:sp>
      <p:sp>
        <p:nvSpPr>
          <p:cNvPr id="4" name="Slide Number Placeholder 3"/>
          <p:cNvSpPr>
            <a:spLocks noGrp="1"/>
          </p:cNvSpPr>
          <p:nvPr>
            <p:ph type="sldNum" sz="quarter" idx="10"/>
          </p:nvPr>
        </p:nvSpPr>
        <p:spPr/>
        <p:txBody>
          <a:bodyPr/>
          <a:lstStyle/>
          <a:p>
            <a:fld id="{C5CA22ED-502A-C948-845D-294AA47CC8B0}" type="slidenum">
              <a:rPr lang="en-US" smtClean="0"/>
              <a:t>7</a:t>
            </a:fld>
            <a:endParaRPr lang="en-US"/>
          </a:p>
        </p:txBody>
      </p:sp>
    </p:spTree>
    <p:extLst>
      <p:ext uri="{BB962C8B-B14F-4D97-AF65-F5344CB8AC3E}">
        <p14:creationId xmlns:p14="http://schemas.microsoft.com/office/powerpoint/2010/main" val="5450339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571EEC3-C496-1442-A428-C99A5836DF5A}" type="datetimeFigureOut">
              <a:rPr lang="en-US" smtClean="0"/>
              <a:t>3/3/16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19531170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571EEC3-C496-1442-A428-C99A5836DF5A}" type="datetimeFigureOut">
              <a:rPr lang="en-US" smtClean="0"/>
              <a:t>3/3/16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37786644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571EEC3-C496-1442-A428-C99A5836DF5A}" type="datetimeFigureOut">
              <a:rPr lang="en-US" smtClean="0"/>
              <a:t>3/3/16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16389400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571EEC3-C496-1442-A428-C99A5836DF5A}" type="datetimeFigureOut">
              <a:rPr lang="en-US" smtClean="0"/>
              <a:t>3/3/16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5546736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571EEC3-C496-1442-A428-C99A5836DF5A}" type="datetimeFigureOut">
              <a:rPr lang="en-US" smtClean="0"/>
              <a:t>3/3/16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12902686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571EEC3-C496-1442-A428-C99A5836DF5A}" type="datetimeFigureOut">
              <a:rPr lang="en-US" smtClean="0"/>
              <a:t>3/3/16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30292252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571EEC3-C496-1442-A428-C99A5836DF5A}" type="datetimeFigureOut">
              <a:rPr lang="en-US" smtClean="0"/>
              <a:t>3/3/16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41784800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571EEC3-C496-1442-A428-C99A5836DF5A}" type="datetimeFigureOut">
              <a:rPr lang="en-US" smtClean="0"/>
              <a:t>3/3/16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26148501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571EEC3-C496-1442-A428-C99A5836DF5A}" type="datetimeFigureOut">
              <a:rPr lang="en-US" smtClean="0"/>
              <a:t>3/3/16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24975691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571EEC3-C496-1442-A428-C99A5836DF5A}" type="datetimeFigureOut">
              <a:rPr lang="en-US" smtClean="0"/>
              <a:t>3/3/16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12181743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571EEC3-C496-1442-A428-C99A5836DF5A}" type="datetimeFigureOut">
              <a:rPr lang="en-US" smtClean="0"/>
              <a:t>3/3/16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3000475534"/>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71EEC3-C496-1442-A428-C99A5836DF5A}" type="datetimeFigureOut">
              <a:rPr lang="en-US" smtClean="0"/>
              <a:t>3/3/16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D43BA20-6E48-B742-BD60-C4F489D99535}" type="slidenum">
              <a:rPr lang="en-US" smtClean="0"/>
              <a:t>‹#›</a:t>
            </a:fld>
            <a:endParaRPr lang="en-US"/>
          </a:p>
        </p:txBody>
      </p:sp>
    </p:spTree>
    <p:extLst>
      <p:ext uri="{BB962C8B-B14F-4D97-AF65-F5344CB8AC3E}">
        <p14:creationId xmlns:p14="http://schemas.microsoft.com/office/powerpoint/2010/main" val="818533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hyperlink" Target="http://www.sundancechannel.com/series/seduce-me/videos/noahs-ark-seduce-me-season-2%20VIDEO" TargetMode="External"/><Relationship Id="rId6"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1" Type="http://schemas.openxmlformats.org/officeDocument/2006/relationships/image" Target="../media/image14.png"/><Relationship Id="rId12" Type="http://schemas.openxmlformats.org/officeDocument/2006/relationships/image" Target="../media/image15.png"/><Relationship Id="rId13" Type="http://schemas.openxmlformats.org/officeDocument/2006/relationships/image" Target="../media/image16.png"/><Relationship Id="rId14" Type="http://schemas.openxmlformats.org/officeDocument/2006/relationships/image" Target="../media/image17.png"/><Relationship Id="rId15" Type="http://schemas.openxmlformats.org/officeDocument/2006/relationships/image" Target="../media/image18.png"/><Relationship Id="rId16" Type="http://schemas.openxmlformats.org/officeDocument/2006/relationships/image" Target="../media/image2.png"/><Relationship Id="rId17" Type="http://schemas.openxmlformats.org/officeDocument/2006/relationships/image" Target="../media/image19.png"/><Relationship Id="rId1" Type="http://schemas.openxmlformats.org/officeDocument/2006/relationships/slideLayout" Target="../slideLayouts/slideLayout1.xml"/><Relationship Id="rId2" Type="http://schemas.openxmlformats.org/officeDocument/2006/relationships/image" Target="../media/image5.png"/><Relationship Id="rId3" Type="http://schemas.openxmlformats.org/officeDocument/2006/relationships/image" Target="../media/image6.png"/><Relationship Id="rId4" Type="http://schemas.openxmlformats.org/officeDocument/2006/relationships/image" Target="../media/image7.tiff"/><Relationship Id="rId5" Type="http://schemas.openxmlformats.org/officeDocument/2006/relationships/image" Target="../media/image8.png"/><Relationship Id="rId6" Type="http://schemas.openxmlformats.org/officeDocument/2006/relationships/image" Target="../media/image9.png"/><Relationship Id="rId7" Type="http://schemas.openxmlformats.org/officeDocument/2006/relationships/image" Target="../media/image10.png"/><Relationship Id="rId8" Type="http://schemas.openxmlformats.org/officeDocument/2006/relationships/image" Target="../media/image11.png"/><Relationship Id="rId9" Type="http://schemas.openxmlformats.org/officeDocument/2006/relationships/image" Target="../media/image12.png"/><Relationship Id="rId10"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hyperlink" Target="http://www.linesthatdivide.com" TargetMode="External"/><Relationship Id="rId5" Type="http://schemas.openxmlformats.org/officeDocument/2006/relationships/image" Target="../media/image4.png"/><Relationship Id="rId6" Type="http://schemas.openxmlformats.org/officeDocument/2006/relationships/hyperlink" Target="http://www.pbs.org/independentlens/stemcell/film.html" TargetMode="External"/><Relationship Id="rId7" Type="http://schemas.openxmlformats.org/officeDocument/2006/relationships/hyperlink" Target="http://www.newsy.com/videos/stem-cells-made-from-cloned-embryos-now-what/" TargetMode="External"/><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9" Type="http://schemas.openxmlformats.org/officeDocument/2006/relationships/image" Target="../media/image18.png"/><Relationship Id="rId20" Type="http://schemas.openxmlformats.org/officeDocument/2006/relationships/hyperlink" Target="http://video.pbs.org/video/1511335379/" TargetMode="External"/><Relationship Id="rId21" Type="http://schemas.openxmlformats.org/officeDocument/2006/relationships/image" Target="../media/image4.png"/><Relationship Id="rId22" Type="http://schemas.openxmlformats.org/officeDocument/2006/relationships/hyperlink" Target="http://www.cdb.riken.go.jp/en/05_development/0505_stemcells04.html" TargetMode="External"/><Relationship Id="rId23" Type="http://schemas.openxmlformats.org/officeDocument/2006/relationships/image" Target="../media/image19.png"/><Relationship Id="rId10" Type="http://schemas.openxmlformats.org/officeDocument/2006/relationships/image" Target="../media/image7.tiff"/><Relationship Id="rId11" Type="http://schemas.openxmlformats.org/officeDocument/2006/relationships/image" Target="../media/image8.png"/><Relationship Id="rId12" Type="http://schemas.openxmlformats.org/officeDocument/2006/relationships/image" Target="../media/image9.png"/><Relationship Id="rId13" Type="http://schemas.openxmlformats.org/officeDocument/2006/relationships/image" Target="../media/image24.png"/><Relationship Id="rId14" Type="http://schemas.openxmlformats.org/officeDocument/2006/relationships/image" Target="../media/image25.png"/><Relationship Id="rId15" Type="http://schemas.openxmlformats.org/officeDocument/2006/relationships/image" Target="../media/image12.png"/><Relationship Id="rId16" Type="http://schemas.openxmlformats.org/officeDocument/2006/relationships/image" Target="../media/image26.png"/><Relationship Id="rId17" Type="http://schemas.openxmlformats.org/officeDocument/2006/relationships/image" Target="../media/image27.png"/><Relationship Id="rId18" Type="http://schemas.openxmlformats.org/officeDocument/2006/relationships/image" Target="../media/image28.png"/><Relationship Id="rId19"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5.png"/><Relationship Id="rId4" Type="http://schemas.openxmlformats.org/officeDocument/2006/relationships/image" Target="../media/image20.png"/><Relationship Id="rId5" Type="http://schemas.openxmlformats.org/officeDocument/2006/relationships/image" Target="../media/image21.png"/><Relationship Id="rId6" Type="http://schemas.openxmlformats.org/officeDocument/2006/relationships/image" Target="../media/image22.png"/><Relationship Id="rId7" Type="http://schemas.openxmlformats.org/officeDocument/2006/relationships/image" Target="../media/image23.png"/><Relationship Id="rId8"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29.emf"/><Relationship Id="rId4" Type="http://schemas.openxmlformats.org/officeDocument/2006/relationships/image" Target="../media/image2.png"/><Relationship Id="rId5" Type="http://schemas.openxmlformats.org/officeDocument/2006/relationships/hyperlink" Target="http://www.youtube.com/watch?v=sdd8i1j_7RM" TargetMode="External"/><Relationship Id="rId6"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11" Type="http://schemas.openxmlformats.org/officeDocument/2006/relationships/image" Target="../media/image33.png"/><Relationship Id="rId12" Type="http://schemas.openxmlformats.org/officeDocument/2006/relationships/image" Target="../media/image34.png"/><Relationship Id="rId13" Type="http://schemas.openxmlformats.org/officeDocument/2006/relationships/image" Target="../media/image9.png"/><Relationship Id="rId14" Type="http://schemas.openxmlformats.org/officeDocument/2006/relationships/image" Target="../media/image7.tiff"/><Relationship Id="rId15" Type="http://schemas.openxmlformats.org/officeDocument/2006/relationships/image" Target="../media/image8.png"/><Relationship Id="rId16" Type="http://schemas.openxmlformats.org/officeDocument/2006/relationships/image" Target="../media/image35.png"/><Relationship Id="rId17" Type="http://schemas.openxmlformats.org/officeDocument/2006/relationships/image" Target="../media/image36.png"/><Relationship Id="rId18"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5.png"/><Relationship Id="rId4" Type="http://schemas.openxmlformats.org/officeDocument/2006/relationships/image" Target="../media/image30.png"/><Relationship Id="rId5" Type="http://schemas.openxmlformats.org/officeDocument/2006/relationships/image" Target="../media/image31.png"/><Relationship Id="rId6" Type="http://schemas.openxmlformats.org/officeDocument/2006/relationships/image" Target="../media/image32.png"/><Relationship Id="rId7" Type="http://schemas.openxmlformats.org/officeDocument/2006/relationships/image" Target="../media/image21.png"/><Relationship Id="rId8" Type="http://schemas.openxmlformats.org/officeDocument/2006/relationships/image" Target="../media/image22.png"/><Relationship Id="rId9" Type="http://schemas.openxmlformats.org/officeDocument/2006/relationships/image" Target="../media/image23.png"/><Relationship Id="rId10"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0" y="450535"/>
            <a:ext cx="9144000" cy="3447098"/>
          </a:xfrm>
          <a:prstGeom prst="rect">
            <a:avLst/>
          </a:prstGeom>
          <a:noFill/>
        </p:spPr>
        <p:txBody>
          <a:bodyPr wrap="square" rtlCol="0">
            <a:spAutoFit/>
          </a:bodyPr>
          <a:lstStyle/>
          <a:p>
            <a:pPr algn="ctr"/>
            <a:r>
              <a:rPr lang="en-US" sz="5400" dirty="0" smtClean="0">
                <a:solidFill>
                  <a:srgbClr val="11909C"/>
                </a:solidFill>
                <a:ea typeface="ＭＳ Ｐゴシック" charset="0"/>
                <a:cs typeface="Helvetica" charset="0"/>
              </a:rPr>
              <a:t>Cloning for Human Embryonic Stem Cells (</a:t>
            </a:r>
            <a:r>
              <a:rPr lang="en-US" sz="5400" dirty="0" err="1" smtClean="0">
                <a:solidFill>
                  <a:srgbClr val="11909C"/>
                </a:solidFill>
                <a:ea typeface="ＭＳ Ｐゴシック" charset="0"/>
                <a:cs typeface="Helvetica" charset="0"/>
              </a:rPr>
              <a:t>hESCs</a:t>
            </a:r>
            <a:r>
              <a:rPr lang="en-US" sz="5400" dirty="0" smtClean="0">
                <a:solidFill>
                  <a:srgbClr val="11909C"/>
                </a:solidFill>
                <a:ea typeface="ＭＳ Ｐゴシック" charset="0"/>
                <a:cs typeface="Helvetica" charset="0"/>
              </a:rPr>
              <a:t>)</a:t>
            </a:r>
          </a:p>
          <a:p>
            <a:pPr algn="ctr"/>
            <a:r>
              <a:rPr lang="en-US" sz="2800" i="1" dirty="0" err="1" smtClean="0">
                <a:solidFill>
                  <a:schemeClr val="tx1">
                    <a:lumMod val="50000"/>
                    <a:lumOff val="50000"/>
                  </a:schemeClr>
                </a:solidFill>
              </a:rPr>
              <a:t>Parthenotes</a:t>
            </a:r>
            <a:r>
              <a:rPr lang="en-US" sz="2800" i="1" dirty="0" smtClean="0">
                <a:solidFill>
                  <a:schemeClr val="tx1">
                    <a:lumMod val="50000"/>
                    <a:lumOff val="50000"/>
                  </a:schemeClr>
                </a:solidFill>
              </a:rPr>
              <a:t>, Clones, &amp; </a:t>
            </a:r>
            <a:r>
              <a:rPr lang="en-US" sz="2800" i="1" dirty="0" err="1" smtClean="0">
                <a:solidFill>
                  <a:schemeClr val="tx1">
                    <a:lumMod val="50000"/>
                    <a:lumOff val="50000"/>
                  </a:schemeClr>
                </a:solidFill>
              </a:rPr>
              <a:t>Cybrids</a:t>
            </a:r>
            <a:endParaRPr lang="en-US" sz="2800" i="1" dirty="0" smtClean="0">
              <a:solidFill>
                <a:schemeClr val="tx1">
                  <a:lumMod val="50000"/>
                  <a:lumOff val="50000"/>
                </a:schemeClr>
              </a:solidFill>
            </a:endParaRPr>
          </a:p>
          <a:p>
            <a:pPr algn="ctr"/>
            <a:endParaRPr lang="en-US" sz="2800" i="1" dirty="0">
              <a:solidFill>
                <a:schemeClr val="tx1">
                  <a:lumMod val="50000"/>
                  <a:lumOff val="50000"/>
                </a:schemeClr>
              </a:solidFill>
            </a:endParaRPr>
          </a:p>
        </p:txBody>
      </p:sp>
      <p:sp>
        <p:nvSpPr>
          <p:cNvPr id="4" name="TextBox 3"/>
          <p:cNvSpPr txBox="1"/>
          <p:nvPr/>
        </p:nvSpPr>
        <p:spPr>
          <a:xfrm>
            <a:off x="6235700" y="5308600"/>
            <a:ext cx="184666" cy="369332"/>
          </a:xfrm>
          <a:prstGeom prst="rect">
            <a:avLst/>
          </a:prstGeom>
          <a:noFill/>
        </p:spPr>
        <p:txBody>
          <a:bodyPr wrap="none" rtlCol="0">
            <a:spAutoFit/>
          </a:bodyPr>
          <a:lstStyle/>
          <a:p>
            <a:endParaRPr lang="en-US" dirty="0"/>
          </a:p>
        </p:txBody>
      </p:sp>
      <p:pic>
        <p:nvPicPr>
          <p:cNvPr id="6" name="Picture 5" descr="Logo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599" y="4945142"/>
            <a:ext cx="1572305" cy="238563"/>
          </a:xfrm>
          <a:prstGeom prst="rect">
            <a:avLst/>
          </a:prstGeom>
        </p:spPr>
      </p:pic>
      <p:sp>
        <p:nvSpPr>
          <p:cNvPr id="8" name="TextBox 7"/>
          <p:cNvSpPr txBox="1"/>
          <p:nvPr/>
        </p:nvSpPr>
        <p:spPr>
          <a:xfrm>
            <a:off x="2150527" y="4863509"/>
            <a:ext cx="6917273" cy="2377574"/>
          </a:xfrm>
          <a:prstGeom prst="rect">
            <a:avLst/>
          </a:prstGeom>
          <a:noFill/>
        </p:spPr>
        <p:txBody>
          <a:bodyPr wrap="square" rtlCol="0">
            <a:spAutoFit/>
          </a:bodyPr>
          <a:lstStyle/>
          <a:p>
            <a:r>
              <a:rPr lang="en-US" sz="1200" cap="small" dirty="0">
                <a:solidFill>
                  <a:srgbClr val="12919C"/>
                </a:solidFill>
                <a:latin typeface="+mj-lt"/>
              </a:rPr>
              <a:t>a</a:t>
            </a:r>
            <a:r>
              <a:rPr lang="en-US" sz="1200" cap="small" dirty="0" smtClean="0">
                <a:solidFill>
                  <a:srgbClr val="12919C"/>
                </a:solidFill>
                <a:latin typeface="+mj-lt"/>
              </a:rPr>
              <a:t>nimated </a:t>
            </a:r>
            <a:r>
              <a:rPr lang="en-US" sz="1200" cap="small" dirty="0">
                <a:solidFill>
                  <a:srgbClr val="12919C"/>
                </a:solidFill>
                <a:latin typeface="+mj-lt"/>
              </a:rPr>
              <a:t>p</a:t>
            </a:r>
            <a:r>
              <a:rPr lang="en-US" sz="1200" cap="small" dirty="0" smtClean="0">
                <a:solidFill>
                  <a:srgbClr val="12919C"/>
                </a:solidFill>
                <a:latin typeface="+mj-lt"/>
              </a:rPr>
              <a:t>resentation: </a:t>
            </a:r>
            <a:r>
              <a:rPr lang="en-US" sz="1200" cap="small" dirty="0" err="1" smtClean="0">
                <a:solidFill>
                  <a:srgbClr val="12919C"/>
                </a:solidFill>
                <a:latin typeface="+mj-lt"/>
              </a:rPr>
              <a:t>katayoun</a:t>
            </a:r>
            <a:r>
              <a:rPr lang="en-US" sz="1200" cap="small" dirty="0" smtClean="0">
                <a:solidFill>
                  <a:srgbClr val="12919C"/>
                </a:solidFill>
                <a:latin typeface="+mj-lt"/>
              </a:rPr>
              <a:t> </a:t>
            </a:r>
            <a:r>
              <a:rPr lang="en-US" sz="1200" cap="small" dirty="0" err="1" smtClean="0">
                <a:solidFill>
                  <a:srgbClr val="12919C"/>
                </a:solidFill>
                <a:latin typeface="+mj-lt"/>
              </a:rPr>
              <a:t>chamany</a:t>
            </a:r>
            <a:r>
              <a:rPr lang="en-US" sz="1200" cap="small" dirty="0" smtClean="0">
                <a:solidFill>
                  <a:srgbClr val="12919C"/>
                </a:solidFill>
                <a:latin typeface="+mj-lt"/>
              </a:rPr>
              <a:t> &amp; </a:t>
            </a:r>
            <a:r>
              <a:rPr lang="en-US" sz="1200" cap="small" dirty="0" err="1" smtClean="0">
                <a:solidFill>
                  <a:srgbClr val="12919C"/>
                </a:solidFill>
                <a:latin typeface="+mj-lt"/>
              </a:rPr>
              <a:t>emmanuel</a:t>
            </a:r>
            <a:r>
              <a:rPr lang="en-US" sz="1200" cap="small" dirty="0" smtClean="0">
                <a:solidFill>
                  <a:srgbClr val="12919C"/>
                </a:solidFill>
                <a:latin typeface="+mj-lt"/>
              </a:rPr>
              <a:t> </a:t>
            </a:r>
            <a:r>
              <a:rPr lang="en-US" sz="1200" cap="small" dirty="0" err="1" smtClean="0">
                <a:solidFill>
                  <a:srgbClr val="12919C"/>
                </a:solidFill>
                <a:latin typeface="+mj-lt"/>
              </a:rPr>
              <a:t>nunez</a:t>
            </a:r>
            <a:endParaRPr lang="en-US" sz="1200" cap="small" dirty="0" smtClean="0">
              <a:solidFill>
                <a:srgbClr val="12919C"/>
              </a:solidFill>
              <a:latin typeface="+mj-lt"/>
            </a:endParaRPr>
          </a:p>
          <a:p>
            <a:r>
              <a:rPr lang="en-US" sz="1200" cap="small" dirty="0" smtClean="0">
                <a:solidFill>
                  <a:srgbClr val="12919C"/>
                </a:solidFill>
                <a:latin typeface="+mj-lt"/>
              </a:rPr>
              <a:t>	</a:t>
            </a:r>
            <a:r>
              <a:rPr lang="en-US" sz="1200" cap="small" dirty="0" smtClean="0">
                <a:solidFill>
                  <a:srgbClr val="7F7F7F"/>
                </a:solidFill>
                <a:latin typeface="+mj-lt"/>
              </a:rPr>
              <a:t>adapted from </a:t>
            </a:r>
            <a:r>
              <a:rPr lang="en-US" sz="1200" cap="small" dirty="0" smtClean="0">
                <a:solidFill>
                  <a:srgbClr val="7F7F7F"/>
                </a:solidFill>
                <a:latin typeface="+mj-lt"/>
              </a:rPr>
              <a:t>“ </a:t>
            </a:r>
            <a:r>
              <a:rPr lang="en-US" sz="1200" cap="small" dirty="0" err="1">
                <a:solidFill>
                  <a:srgbClr val="7F7F7F"/>
                </a:solidFill>
                <a:latin typeface="+mj-lt"/>
              </a:rPr>
              <a:t>p</a:t>
            </a:r>
            <a:r>
              <a:rPr lang="en-US" sz="1200" cap="small" dirty="0" err="1" smtClean="0">
                <a:solidFill>
                  <a:srgbClr val="7F7F7F"/>
                </a:solidFill>
                <a:latin typeface="+mj-lt"/>
              </a:rPr>
              <a:t>arthenote</a:t>
            </a:r>
            <a:r>
              <a:rPr lang="en-US" sz="1200" cap="small" dirty="0" smtClean="0">
                <a:solidFill>
                  <a:srgbClr val="7F7F7F"/>
                </a:solidFill>
                <a:latin typeface="+mj-lt"/>
              </a:rPr>
              <a:t>” “</a:t>
            </a:r>
            <a:r>
              <a:rPr lang="en-US" sz="1200" cap="small" dirty="0" err="1" smtClean="0">
                <a:solidFill>
                  <a:srgbClr val="7F7F7F"/>
                </a:solidFill>
                <a:latin typeface="+mj-lt"/>
              </a:rPr>
              <a:t>scnt</a:t>
            </a:r>
            <a:r>
              <a:rPr lang="en-US" sz="1200" cap="small" dirty="0" smtClean="0">
                <a:solidFill>
                  <a:srgbClr val="7F7F7F"/>
                </a:solidFill>
                <a:latin typeface="+mj-lt"/>
              </a:rPr>
              <a:t>”  &amp; “</a:t>
            </a:r>
            <a:r>
              <a:rPr lang="en-US" sz="1200" cap="small" dirty="0" err="1" smtClean="0">
                <a:solidFill>
                  <a:srgbClr val="7F7F7F"/>
                </a:solidFill>
                <a:latin typeface="+mj-lt"/>
              </a:rPr>
              <a:t>cybrid</a:t>
            </a:r>
            <a:r>
              <a:rPr lang="en-US" sz="1200" cap="small" dirty="0" smtClean="0">
                <a:solidFill>
                  <a:srgbClr val="7F7F7F"/>
                </a:solidFill>
                <a:latin typeface="+mj-lt"/>
              </a:rPr>
              <a:t>” </a:t>
            </a:r>
            <a:r>
              <a:rPr lang="en-US" sz="1200" cap="small" dirty="0" err="1" smtClean="0">
                <a:solidFill>
                  <a:srgbClr val="7F7F7F"/>
                </a:solidFill>
                <a:latin typeface="+mj-lt"/>
              </a:rPr>
              <a:t>zoomgraphics</a:t>
            </a:r>
            <a:endParaRPr lang="en-US" sz="1200" cap="small" dirty="0" smtClean="0">
              <a:solidFill>
                <a:srgbClr val="7F7F7F"/>
              </a:solidFill>
              <a:latin typeface="+mj-lt"/>
            </a:endParaRPr>
          </a:p>
          <a:p>
            <a:r>
              <a:rPr lang="en-US" sz="1200" cap="small" dirty="0" smtClean="0">
                <a:solidFill>
                  <a:srgbClr val="7F7F7F"/>
                </a:solidFill>
                <a:latin typeface="+mj-lt"/>
              </a:rPr>
              <a:t>	content &amp; content flow: </a:t>
            </a:r>
            <a:r>
              <a:rPr lang="en-US" sz="1200" cap="small" dirty="0" err="1" smtClean="0">
                <a:solidFill>
                  <a:srgbClr val="7F7F7F"/>
                </a:solidFill>
                <a:latin typeface="+mj-lt"/>
              </a:rPr>
              <a:t>katayoun</a:t>
            </a:r>
            <a:r>
              <a:rPr lang="en-US" sz="1200" cap="small" dirty="0" smtClean="0">
                <a:solidFill>
                  <a:srgbClr val="7F7F7F"/>
                </a:solidFill>
                <a:latin typeface="+mj-lt"/>
              </a:rPr>
              <a:t> </a:t>
            </a:r>
            <a:r>
              <a:rPr lang="en-US" sz="1200" cap="small" dirty="0" err="1" smtClean="0">
                <a:solidFill>
                  <a:srgbClr val="7F7F7F"/>
                </a:solidFill>
                <a:latin typeface="+mj-lt"/>
              </a:rPr>
              <a:t>chamany</a:t>
            </a:r>
            <a:r>
              <a:rPr lang="en-US" sz="1200" cap="small" dirty="0" smtClean="0">
                <a:solidFill>
                  <a:srgbClr val="7F7F7F"/>
                </a:solidFill>
                <a:latin typeface="+mj-lt"/>
              </a:rPr>
              <a:t> &amp; </a:t>
            </a:r>
            <a:r>
              <a:rPr lang="en-US" sz="1200" cap="small" dirty="0" err="1" smtClean="0">
                <a:solidFill>
                  <a:srgbClr val="7F7F7F"/>
                </a:solidFill>
                <a:latin typeface="+mj-lt"/>
              </a:rPr>
              <a:t>lianna</a:t>
            </a:r>
            <a:r>
              <a:rPr lang="en-US" sz="1200" cap="small" dirty="0" smtClean="0">
                <a:solidFill>
                  <a:srgbClr val="7F7F7F"/>
                </a:solidFill>
                <a:latin typeface="+mj-lt"/>
              </a:rPr>
              <a:t> </a:t>
            </a:r>
            <a:r>
              <a:rPr lang="en-US" sz="1200" cap="small" dirty="0" err="1" smtClean="0">
                <a:solidFill>
                  <a:srgbClr val="7F7F7F"/>
                </a:solidFill>
                <a:latin typeface="+mj-lt"/>
              </a:rPr>
              <a:t>schwartz-orbach</a:t>
            </a:r>
            <a:endParaRPr lang="en-US" sz="1200" cap="small" dirty="0" smtClean="0">
              <a:solidFill>
                <a:srgbClr val="7F7F7F"/>
              </a:solidFill>
              <a:latin typeface="+mj-lt"/>
            </a:endParaRPr>
          </a:p>
          <a:p>
            <a:r>
              <a:rPr lang="en-US" sz="1200" cap="small" dirty="0">
                <a:solidFill>
                  <a:srgbClr val="7F7F7F"/>
                </a:solidFill>
                <a:latin typeface="+mj-lt"/>
              </a:rPr>
              <a:t>	</a:t>
            </a:r>
            <a:r>
              <a:rPr lang="en-US" sz="1200" cap="small" dirty="0" smtClean="0">
                <a:solidFill>
                  <a:srgbClr val="7F7F7F"/>
                </a:solidFill>
                <a:latin typeface="+mj-lt"/>
              </a:rPr>
              <a:t>design: art direction, information design, &amp; illustrations by </a:t>
            </a:r>
            <a:r>
              <a:rPr lang="en-US" sz="1200" cap="small" dirty="0" err="1" smtClean="0">
                <a:solidFill>
                  <a:srgbClr val="7F7F7F"/>
                </a:solidFill>
                <a:latin typeface="+mj-lt"/>
              </a:rPr>
              <a:t>julia</a:t>
            </a:r>
            <a:r>
              <a:rPr lang="en-US" sz="1200" cap="small" dirty="0" smtClean="0">
                <a:solidFill>
                  <a:srgbClr val="7F7F7F"/>
                </a:solidFill>
                <a:latin typeface="+mj-lt"/>
              </a:rPr>
              <a:t> </a:t>
            </a:r>
            <a:r>
              <a:rPr lang="en-US" sz="1200" cap="small" dirty="0" err="1" smtClean="0">
                <a:solidFill>
                  <a:srgbClr val="7F7F7F"/>
                </a:solidFill>
                <a:latin typeface="+mj-lt"/>
              </a:rPr>
              <a:t>wargaski</a:t>
            </a:r>
            <a:endParaRPr lang="en-US" sz="1200" cap="small" dirty="0" smtClean="0">
              <a:solidFill>
                <a:srgbClr val="7F7F7F"/>
              </a:solidFill>
              <a:latin typeface="+mj-lt"/>
            </a:endParaRPr>
          </a:p>
          <a:p>
            <a:r>
              <a:rPr lang="en-US" sz="1200" cap="small" dirty="0">
                <a:solidFill>
                  <a:srgbClr val="7F7F7F"/>
                </a:solidFill>
                <a:latin typeface="+mj-lt"/>
              </a:rPr>
              <a:t>	</a:t>
            </a:r>
            <a:r>
              <a:rPr lang="en-US" sz="1200" cap="small" dirty="0" smtClean="0">
                <a:solidFill>
                  <a:srgbClr val="7F7F7F"/>
                </a:solidFill>
                <a:latin typeface="+mj-lt"/>
              </a:rPr>
              <a:t>© </a:t>
            </a:r>
            <a:r>
              <a:rPr lang="en-US" sz="1200" cap="small" dirty="0" err="1" smtClean="0">
                <a:solidFill>
                  <a:srgbClr val="7F7F7F"/>
                </a:solidFill>
                <a:latin typeface="+mj-lt"/>
              </a:rPr>
              <a:t>julia</a:t>
            </a:r>
            <a:r>
              <a:rPr lang="en-US" sz="1200" cap="small" dirty="0" smtClean="0">
                <a:solidFill>
                  <a:srgbClr val="7F7F7F"/>
                </a:solidFill>
                <a:latin typeface="+mj-lt"/>
              </a:rPr>
              <a:t> </a:t>
            </a:r>
            <a:r>
              <a:rPr lang="en-US" sz="1200" cap="small" dirty="0" err="1" smtClean="0">
                <a:solidFill>
                  <a:srgbClr val="7F7F7F"/>
                </a:solidFill>
                <a:latin typeface="+mj-lt"/>
              </a:rPr>
              <a:t>wargaski</a:t>
            </a:r>
            <a:r>
              <a:rPr lang="en-US" sz="1200" cap="small" dirty="0" smtClean="0">
                <a:solidFill>
                  <a:srgbClr val="7F7F7F"/>
                </a:solidFill>
                <a:latin typeface="+mj-lt"/>
              </a:rPr>
              <a:t> &amp; </a:t>
            </a:r>
            <a:r>
              <a:rPr lang="en-US" sz="1200" cap="small" dirty="0" err="1" smtClean="0">
                <a:solidFill>
                  <a:srgbClr val="7F7F7F"/>
                </a:solidFill>
                <a:latin typeface="+mj-lt"/>
              </a:rPr>
              <a:t>katayoun</a:t>
            </a:r>
            <a:r>
              <a:rPr lang="en-US" sz="1200" cap="small" dirty="0" smtClean="0">
                <a:solidFill>
                  <a:srgbClr val="7F7F7F"/>
                </a:solidFill>
                <a:latin typeface="+mj-lt"/>
              </a:rPr>
              <a:t> </a:t>
            </a:r>
            <a:r>
              <a:rPr lang="en-US" sz="1200" cap="small" dirty="0" err="1" smtClean="0">
                <a:solidFill>
                  <a:srgbClr val="7F7F7F"/>
                </a:solidFill>
                <a:latin typeface="+mj-lt"/>
              </a:rPr>
              <a:t>chamany</a:t>
            </a:r>
            <a:endParaRPr lang="en-US" sz="1200" cap="small" dirty="0" smtClean="0">
              <a:solidFill>
                <a:srgbClr val="7F7F7F"/>
              </a:solidFill>
              <a:latin typeface="+mj-lt"/>
            </a:endParaRPr>
          </a:p>
          <a:p>
            <a:endParaRPr lang="en-US" sz="1200" cap="small" dirty="0" smtClean="0">
              <a:solidFill>
                <a:srgbClr val="7F7F7F"/>
              </a:solidFill>
              <a:latin typeface="+mj-lt"/>
            </a:endParaRPr>
          </a:p>
          <a:p>
            <a:r>
              <a:rPr lang="en-US" sz="1200" cap="small" dirty="0" err="1" smtClean="0">
                <a:solidFill>
                  <a:srgbClr val="12919C"/>
                </a:solidFill>
              </a:rPr>
              <a:t>february</a:t>
            </a:r>
            <a:r>
              <a:rPr lang="en-US" sz="1200" cap="small" dirty="0" smtClean="0">
                <a:solidFill>
                  <a:srgbClr val="12919C"/>
                </a:solidFill>
              </a:rPr>
              <a:t> 2016</a:t>
            </a:r>
            <a:r>
              <a:rPr lang="en-US" sz="1200" cap="small" dirty="0" smtClean="0">
                <a:solidFill>
                  <a:srgbClr val="7F7F7F"/>
                </a:solidFill>
                <a:latin typeface="+mj-lt"/>
              </a:rPr>
              <a:t>	</a:t>
            </a:r>
          </a:p>
          <a:p>
            <a:endParaRPr lang="en-US" sz="1200" cap="small" dirty="0">
              <a:solidFill>
                <a:srgbClr val="7F7F7F"/>
              </a:solidFill>
              <a:latin typeface="+mj-lt"/>
            </a:endParaRPr>
          </a:p>
          <a:p>
            <a:r>
              <a:rPr lang="en-US" sz="1050" cap="small" dirty="0" smtClean="0">
                <a:solidFill>
                  <a:srgbClr val="7F7F7F"/>
                </a:solidFill>
              </a:rPr>
              <a:t>opinions </a:t>
            </a:r>
            <a:r>
              <a:rPr lang="en-US" sz="1050" cap="small" dirty="0">
                <a:solidFill>
                  <a:srgbClr val="7F7F7F"/>
                </a:solidFill>
              </a:rPr>
              <a:t>expressed </a:t>
            </a:r>
            <a:r>
              <a:rPr lang="en-US" sz="1050" cap="small" dirty="0">
                <a:solidFill>
                  <a:schemeClr val="tx1">
                    <a:lumMod val="50000"/>
                    <a:lumOff val="50000"/>
                  </a:schemeClr>
                </a:solidFill>
              </a:rPr>
              <a:t>here are </a:t>
            </a:r>
            <a:r>
              <a:rPr lang="en-US" sz="1050" cap="small" dirty="0" smtClean="0">
                <a:solidFill>
                  <a:schemeClr val="tx1">
                    <a:lumMod val="50000"/>
                    <a:lumOff val="50000"/>
                  </a:schemeClr>
                </a:solidFill>
              </a:rPr>
              <a:t>solely </a:t>
            </a:r>
            <a:r>
              <a:rPr lang="en-US" sz="1050" cap="small" dirty="0">
                <a:solidFill>
                  <a:schemeClr val="tx1">
                    <a:lumMod val="50000"/>
                    <a:lumOff val="50000"/>
                  </a:schemeClr>
                </a:solidFill>
              </a:rPr>
              <a:t>those of the authors and do not necessarily reflect those </a:t>
            </a:r>
            <a:r>
              <a:rPr lang="en-US" sz="1050" cap="small" dirty="0" smtClean="0">
                <a:solidFill>
                  <a:schemeClr val="tx1">
                    <a:lumMod val="50000"/>
                    <a:lumOff val="50000"/>
                  </a:schemeClr>
                </a:solidFill>
              </a:rPr>
              <a:t>of</a:t>
            </a:r>
          </a:p>
          <a:p>
            <a:r>
              <a:rPr lang="en-US" sz="1050" cap="small" dirty="0" smtClean="0">
                <a:solidFill>
                  <a:schemeClr val="tx1">
                    <a:lumMod val="50000"/>
                    <a:lumOff val="50000"/>
                  </a:schemeClr>
                </a:solidFill>
              </a:rPr>
              <a:t>the empire state stem cell board </a:t>
            </a:r>
            <a:r>
              <a:rPr lang="en-US" sz="1050" cap="small" dirty="0">
                <a:solidFill>
                  <a:schemeClr val="tx1">
                    <a:lumMod val="50000"/>
                    <a:lumOff val="50000"/>
                  </a:schemeClr>
                </a:solidFill>
              </a:rPr>
              <a:t>the </a:t>
            </a:r>
            <a:r>
              <a:rPr lang="en-US" sz="1050" cap="small" dirty="0" smtClean="0">
                <a:solidFill>
                  <a:schemeClr val="tx1">
                    <a:lumMod val="50000"/>
                    <a:lumOff val="50000"/>
                  </a:schemeClr>
                </a:solidFill>
              </a:rPr>
              <a:t>new york state department </a:t>
            </a:r>
            <a:r>
              <a:rPr lang="en-US" sz="1050" cap="small" dirty="0">
                <a:solidFill>
                  <a:schemeClr val="tx1">
                    <a:lumMod val="50000"/>
                    <a:lumOff val="50000"/>
                  </a:schemeClr>
                </a:solidFill>
              </a:rPr>
              <a:t>of </a:t>
            </a:r>
            <a:r>
              <a:rPr lang="en-US" sz="1050" cap="small" dirty="0" smtClean="0">
                <a:solidFill>
                  <a:schemeClr val="tx1">
                    <a:lumMod val="50000"/>
                    <a:lumOff val="50000"/>
                  </a:schemeClr>
                </a:solidFill>
              </a:rPr>
              <a:t>health</a:t>
            </a:r>
            <a:r>
              <a:rPr lang="en-US" sz="1050" cap="small" dirty="0">
                <a:solidFill>
                  <a:schemeClr val="tx1">
                    <a:lumMod val="50000"/>
                    <a:lumOff val="50000"/>
                  </a:schemeClr>
                </a:solidFill>
              </a:rPr>
              <a:t>, or the </a:t>
            </a:r>
            <a:r>
              <a:rPr lang="en-US" sz="1050" cap="small" dirty="0" smtClean="0">
                <a:solidFill>
                  <a:schemeClr val="tx1">
                    <a:lumMod val="50000"/>
                    <a:lumOff val="50000"/>
                  </a:schemeClr>
                </a:solidFill>
              </a:rPr>
              <a:t>state </a:t>
            </a:r>
            <a:r>
              <a:rPr lang="en-US" sz="1050" cap="small" dirty="0">
                <a:solidFill>
                  <a:schemeClr val="tx1">
                    <a:lumMod val="50000"/>
                    <a:lumOff val="50000"/>
                  </a:schemeClr>
                </a:solidFill>
              </a:rPr>
              <a:t>of </a:t>
            </a:r>
            <a:r>
              <a:rPr lang="en-US" sz="1050" cap="small" dirty="0" smtClean="0">
                <a:solidFill>
                  <a:schemeClr val="tx1">
                    <a:lumMod val="50000"/>
                    <a:lumOff val="50000"/>
                  </a:schemeClr>
                </a:solidFill>
              </a:rPr>
              <a:t>new york</a:t>
            </a:r>
            <a:r>
              <a:rPr lang="en-US" sz="1050" cap="small" dirty="0">
                <a:solidFill>
                  <a:schemeClr val="tx1">
                    <a:lumMod val="50000"/>
                    <a:lumOff val="50000"/>
                  </a:schemeClr>
                </a:solidFill>
              </a:rPr>
              <a:t>. </a:t>
            </a:r>
          </a:p>
          <a:p>
            <a:endParaRPr lang="en-US" sz="1050" cap="small" dirty="0"/>
          </a:p>
          <a:p>
            <a:endParaRPr lang="en-US" sz="1050" cap="small" dirty="0" smtClean="0">
              <a:solidFill>
                <a:srgbClr val="7F7F7F"/>
              </a:solidFill>
              <a:latin typeface="+mj-lt"/>
            </a:endParaRPr>
          </a:p>
          <a:p>
            <a:r>
              <a:rPr lang="en-US" sz="1050" cap="all" dirty="0">
                <a:solidFill>
                  <a:schemeClr val="tx1">
                    <a:lumMod val="65000"/>
                    <a:lumOff val="35000"/>
                  </a:schemeClr>
                </a:solidFill>
                <a:latin typeface="+mj-lt"/>
              </a:rPr>
              <a:t>	</a:t>
            </a:r>
            <a:endParaRPr lang="en-US" sz="1050" cap="all" dirty="0" smtClean="0">
              <a:solidFill>
                <a:schemeClr val="tx1">
                  <a:lumMod val="65000"/>
                  <a:lumOff val="35000"/>
                </a:schemeClr>
              </a:solidFill>
              <a:latin typeface="+mj-lt"/>
            </a:endParaRPr>
          </a:p>
        </p:txBody>
      </p:sp>
    </p:spTree>
    <p:extLst>
      <p:ext uri="{BB962C8B-B14F-4D97-AF65-F5344CB8AC3E}">
        <p14:creationId xmlns:p14="http://schemas.microsoft.com/office/powerpoint/2010/main" val="639475590"/>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91529" y="128740"/>
            <a:ext cx="8581527" cy="461665"/>
          </a:xfrm>
          <a:prstGeom prst="rect">
            <a:avLst/>
          </a:prstGeom>
          <a:noFill/>
        </p:spPr>
        <p:txBody>
          <a:bodyPr wrap="square" rtlCol="0">
            <a:spAutoFit/>
          </a:bodyPr>
          <a:lstStyle/>
          <a:p>
            <a:r>
              <a:rPr lang="en-US" sz="2400" dirty="0" smtClean="0">
                <a:solidFill>
                  <a:srgbClr val="11909C"/>
                </a:solidFill>
              </a:rPr>
              <a:t>Embryo. Genetically Modified Embryo . </a:t>
            </a:r>
            <a:r>
              <a:rPr lang="en-US" sz="2400" dirty="0" err="1" smtClean="0">
                <a:solidFill>
                  <a:srgbClr val="11909C"/>
                </a:solidFill>
              </a:rPr>
              <a:t>Parthenote</a:t>
            </a:r>
            <a:endParaRPr lang="en-US" sz="2400" dirty="0">
              <a:solidFill>
                <a:srgbClr val="11909C"/>
              </a:solidFill>
            </a:endParaRPr>
          </a:p>
        </p:txBody>
      </p:sp>
      <p:sp>
        <p:nvSpPr>
          <p:cNvPr id="6" name="TextBox 5"/>
          <p:cNvSpPr txBox="1"/>
          <p:nvPr/>
        </p:nvSpPr>
        <p:spPr>
          <a:xfrm>
            <a:off x="6623788" y="546666"/>
            <a:ext cx="966170" cy="369332"/>
          </a:xfrm>
          <a:prstGeom prst="rect">
            <a:avLst/>
          </a:prstGeom>
          <a:noFill/>
        </p:spPr>
        <p:txBody>
          <a:bodyPr wrap="none" rtlCol="0">
            <a:spAutoFit/>
          </a:bodyPr>
          <a:lstStyle/>
          <a:p>
            <a:r>
              <a:rPr lang="en-US" i="1" dirty="0" smtClean="0">
                <a:solidFill>
                  <a:srgbClr val="12919C"/>
                </a:solidFill>
              </a:rPr>
              <a:t>In Vitro</a:t>
            </a:r>
          </a:p>
        </p:txBody>
      </p:sp>
      <p:sp>
        <p:nvSpPr>
          <p:cNvPr id="7" name="TextBox 6"/>
          <p:cNvSpPr txBox="1"/>
          <p:nvPr/>
        </p:nvSpPr>
        <p:spPr>
          <a:xfrm>
            <a:off x="492656" y="1390934"/>
            <a:ext cx="8280400" cy="1477328"/>
          </a:xfrm>
          <a:prstGeom prst="rect">
            <a:avLst/>
          </a:prstGeom>
          <a:noFill/>
        </p:spPr>
        <p:txBody>
          <a:bodyPr wrap="square" rtlCol="0">
            <a:spAutoFit/>
          </a:bodyPr>
          <a:lstStyle/>
          <a:p>
            <a:r>
              <a:rPr lang="en-US" i="1" dirty="0">
                <a:solidFill>
                  <a:schemeClr val="tx1">
                    <a:lumMod val="50000"/>
                    <a:lumOff val="50000"/>
                  </a:schemeClr>
                </a:solidFill>
              </a:rPr>
              <a:t>Parthenogenesis is a form of asexual reproduction resulting in an embryo from an unfertilized oocyte. </a:t>
            </a:r>
            <a:r>
              <a:rPr lang="en-US" i="1" dirty="0" smtClean="0">
                <a:solidFill>
                  <a:schemeClr val="tx1">
                    <a:lumMod val="50000"/>
                    <a:lumOff val="50000"/>
                  </a:schemeClr>
                </a:solidFill>
              </a:rPr>
              <a:t>This </a:t>
            </a:r>
            <a:r>
              <a:rPr lang="en-US" i="1" dirty="0">
                <a:solidFill>
                  <a:schemeClr val="tx1">
                    <a:lumMod val="50000"/>
                    <a:lumOff val="50000"/>
                  </a:schemeClr>
                </a:solidFill>
              </a:rPr>
              <a:t>type of reproduction occurs in nature in some </a:t>
            </a:r>
            <a:r>
              <a:rPr lang="en-US" i="1" dirty="0" smtClean="0">
                <a:solidFill>
                  <a:schemeClr val="tx1">
                    <a:lumMod val="50000"/>
                    <a:lumOff val="50000"/>
                  </a:schemeClr>
                </a:solidFill>
              </a:rPr>
              <a:t>species.          </a:t>
            </a:r>
          </a:p>
          <a:p>
            <a:endParaRPr lang="en-US" i="1" dirty="0">
              <a:solidFill>
                <a:schemeClr val="tx1">
                  <a:lumMod val="50000"/>
                  <a:lumOff val="50000"/>
                </a:schemeClr>
              </a:solidFill>
            </a:endParaRPr>
          </a:p>
          <a:p>
            <a:endParaRPr lang="en-US" i="1" dirty="0"/>
          </a:p>
        </p:txBody>
      </p:sp>
      <p:pic>
        <p:nvPicPr>
          <p:cNvPr id="10" name="Picture 9" descr="Credits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299" y="6390639"/>
            <a:ext cx="8922849" cy="367953"/>
          </a:xfrm>
          <a:prstGeom prst="rect">
            <a:avLst/>
          </a:prstGeom>
        </p:spPr>
      </p:pic>
      <p:pic>
        <p:nvPicPr>
          <p:cNvPr id="2" name="Picture 1" descr="Lizard.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88934" y="2459372"/>
            <a:ext cx="4084006" cy="1219898"/>
          </a:xfrm>
          <a:prstGeom prst="rect">
            <a:avLst/>
          </a:prstGeom>
        </p:spPr>
      </p:pic>
      <p:pic>
        <p:nvPicPr>
          <p:cNvPr id="3" name="Picture 2" descr="Video_icon1.png">
            <a:hlinkClick r:id="rId5"/>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50158" y="1989756"/>
            <a:ext cx="341211" cy="255286"/>
          </a:xfrm>
          <a:prstGeom prst="rect">
            <a:avLst/>
          </a:prstGeom>
        </p:spPr>
      </p:pic>
      <p:sp>
        <p:nvSpPr>
          <p:cNvPr id="8" name="TextBox 7"/>
          <p:cNvSpPr txBox="1"/>
          <p:nvPr/>
        </p:nvSpPr>
        <p:spPr>
          <a:xfrm>
            <a:off x="513968" y="3604460"/>
            <a:ext cx="8280400" cy="2308324"/>
          </a:xfrm>
          <a:prstGeom prst="rect">
            <a:avLst/>
          </a:prstGeom>
          <a:noFill/>
        </p:spPr>
        <p:txBody>
          <a:bodyPr wrap="square" rtlCol="0" anchor="t">
            <a:spAutoFit/>
          </a:bodyPr>
          <a:lstStyle/>
          <a:p>
            <a:endParaRPr lang="en-US" i="1" dirty="0">
              <a:solidFill>
                <a:schemeClr val="tx1">
                  <a:lumMod val="50000"/>
                  <a:lumOff val="50000"/>
                </a:schemeClr>
              </a:solidFill>
            </a:endParaRPr>
          </a:p>
          <a:p>
            <a:r>
              <a:rPr lang="en-US" i="1" dirty="0" smtClean="0">
                <a:solidFill>
                  <a:schemeClr val="tx1">
                    <a:lumMod val="50000"/>
                    <a:lumOff val="50000"/>
                  </a:schemeClr>
                </a:solidFill>
              </a:rPr>
              <a:t>Parthenogenesis </a:t>
            </a:r>
            <a:r>
              <a:rPr lang="en-US" i="1" dirty="0">
                <a:solidFill>
                  <a:schemeClr val="tx1">
                    <a:lumMod val="50000"/>
                    <a:lumOff val="50000"/>
                  </a:schemeClr>
                </a:solidFill>
              </a:rPr>
              <a:t>can be induced artificially in a few species, resulting in organisms that contain only maternal genomic information </a:t>
            </a:r>
            <a:r>
              <a:rPr lang="en-US" i="1" dirty="0" smtClean="0">
                <a:solidFill>
                  <a:schemeClr val="tx1">
                    <a:lumMod val="50000"/>
                    <a:lumOff val="50000"/>
                  </a:schemeClr>
                </a:solidFill>
              </a:rPr>
              <a:t>and, </a:t>
            </a:r>
            <a:r>
              <a:rPr lang="en-US" i="1" dirty="0">
                <a:solidFill>
                  <a:schemeClr val="tx1">
                    <a:lumMod val="50000"/>
                    <a:lumOff val="50000"/>
                  </a:schemeClr>
                </a:solidFill>
              </a:rPr>
              <a:t>thus, referred to as “half clones.</a:t>
            </a:r>
            <a:r>
              <a:rPr lang="en-US" dirty="0" smtClean="0">
                <a:solidFill>
                  <a:schemeClr val="tx1">
                    <a:lumMod val="50000"/>
                    <a:lumOff val="50000"/>
                  </a:schemeClr>
                </a:solidFill>
              </a:rPr>
              <a:t>” </a:t>
            </a:r>
            <a:r>
              <a:rPr lang="en-US" i="1" dirty="0" smtClean="0">
                <a:solidFill>
                  <a:schemeClr val="tx1">
                    <a:lumMod val="50000"/>
                    <a:lumOff val="50000"/>
                  </a:schemeClr>
                </a:solidFill>
              </a:rPr>
              <a:t>It is believed that human embryonic stem cells acquired from human eggs induced to undergo parthenogenesis will be less likely to result in graft rejection upon transfer to a patient, since the </a:t>
            </a:r>
            <a:r>
              <a:rPr lang="en-US" i="1" dirty="0" err="1" smtClean="0">
                <a:solidFill>
                  <a:schemeClr val="tx1">
                    <a:lumMod val="50000"/>
                    <a:lumOff val="50000"/>
                  </a:schemeClr>
                </a:solidFill>
              </a:rPr>
              <a:t>parthenote</a:t>
            </a:r>
            <a:r>
              <a:rPr lang="en-US" i="1" dirty="0" smtClean="0">
                <a:solidFill>
                  <a:schemeClr val="tx1">
                    <a:lumMod val="50000"/>
                    <a:lumOff val="50000"/>
                  </a:schemeClr>
                </a:solidFill>
              </a:rPr>
              <a:t> only has 50% of the genetic information that may differ from that of the recipient. </a:t>
            </a:r>
            <a:endParaRPr lang="en-US" i="1" dirty="0">
              <a:solidFill>
                <a:schemeClr val="tx1">
                  <a:lumMod val="50000"/>
                  <a:lumOff val="50000"/>
                </a:schemeClr>
              </a:solidFill>
            </a:endParaRPr>
          </a:p>
          <a:p>
            <a:endParaRPr lang="en-US" i="1" dirty="0"/>
          </a:p>
        </p:txBody>
      </p:sp>
    </p:spTree>
    <p:extLst>
      <p:ext uri="{BB962C8B-B14F-4D97-AF65-F5344CB8AC3E}">
        <p14:creationId xmlns:p14="http://schemas.microsoft.com/office/powerpoint/2010/main" val="344917659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par>
                                <p:cTn id="13" presetID="10"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C_Fron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1788" y="1074840"/>
            <a:ext cx="826008" cy="1679448"/>
          </a:xfrm>
          <a:prstGeom prst="rect">
            <a:avLst/>
          </a:prstGeom>
        </p:spPr>
      </p:pic>
      <p:pic>
        <p:nvPicPr>
          <p:cNvPr id="7" name="Picture 6" descr="EggDish.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80107" y="2759480"/>
            <a:ext cx="1179576" cy="893064"/>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88807" y="2085718"/>
            <a:ext cx="922461" cy="922461"/>
          </a:xfrm>
          <a:prstGeom prst="rect">
            <a:avLst/>
          </a:prstGeom>
        </p:spPr>
      </p:pic>
      <p:pic>
        <p:nvPicPr>
          <p:cNvPr id="9" name="Picture 8" descr="Electricial.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92484" y="3033568"/>
            <a:ext cx="1121664" cy="359664"/>
          </a:xfrm>
          <a:prstGeom prst="rect">
            <a:avLst/>
          </a:prstGeom>
        </p:spPr>
      </p:pic>
      <p:pic>
        <p:nvPicPr>
          <p:cNvPr id="10" name="Picture 9" descr="Calcium.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823764" y="3676520"/>
            <a:ext cx="618744" cy="755904"/>
          </a:xfrm>
          <a:prstGeom prst="rect">
            <a:avLst/>
          </a:prstGeom>
        </p:spPr>
      </p:pic>
      <p:pic>
        <p:nvPicPr>
          <p:cNvPr id="11" name="Picture 10" descr="EggFlat.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96708" y="2833633"/>
            <a:ext cx="792358" cy="795315"/>
          </a:xfrm>
          <a:prstGeom prst="rect">
            <a:avLst/>
          </a:prstGeom>
        </p:spPr>
      </p:pic>
      <p:pic>
        <p:nvPicPr>
          <p:cNvPr id="12" name="Picture 1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703227" y="2007995"/>
            <a:ext cx="1412650" cy="1203458"/>
          </a:xfrm>
          <a:prstGeom prst="rect">
            <a:avLst/>
          </a:prstGeom>
        </p:spPr>
      </p:pic>
      <p:pic>
        <p:nvPicPr>
          <p:cNvPr id="13" name="Picture 12" descr="Blastomere.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163409" y="2800392"/>
            <a:ext cx="859536" cy="865632"/>
          </a:xfrm>
          <a:prstGeom prst="rect">
            <a:avLst/>
          </a:prstGeom>
        </p:spPr>
      </p:pic>
      <p:pic>
        <p:nvPicPr>
          <p:cNvPr id="14" name="Picture 13" descr="Phesc.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808063" y="2836479"/>
            <a:ext cx="944880" cy="902208"/>
          </a:xfrm>
          <a:prstGeom prst="rect">
            <a:avLst/>
          </a:prstGeom>
        </p:spPr>
      </p:pic>
      <p:pic>
        <p:nvPicPr>
          <p:cNvPr id="15" name="Picture 14" descr="EmbryoidBody.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448426" y="2754288"/>
            <a:ext cx="896112" cy="960120"/>
          </a:xfrm>
          <a:prstGeom prst="rect">
            <a:avLst/>
          </a:prstGeom>
        </p:spPr>
      </p:pic>
      <p:pic>
        <p:nvPicPr>
          <p:cNvPr id="16" name="Picture 15" descr="MouseBlastocyst.pn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397170" y="2738761"/>
            <a:ext cx="944880" cy="954024"/>
          </a:xfrm>
          <a:prstGeom prst="rect">
            <a:avLst/>
          </a:prstGeom>
        </p:spPr>
      </p:pic>
      <p:pic>
        <p:nvPicPr>
          <p:cNvPr id="17" name="Picture 16" descr="Mouse.p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808063" y="2964600"/>
            <a:ext cx="816864" cy="624840"/>
          </a:xfrm>
          <a:prstGeom prst="rect">
            <a:avLst/>
          </a:prstGeom>
        </p:spPr>
      </p:pic>
      <p:pic>
        <p:nvPicPr>
          <p:cNvPr id="18" name="Picture 17" descr="Arrow.p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567621" y="3157311"/>
            <a:ext cx="137160" cy="143256"/>
          </a:xfrm>
          <a:prstGeom prst="rect">
            <a:avLst/>
          </a:prstGeom>
        </p:spPr>
      </p:pic>
      <p:pic>
        <p:nvPicPr>
          <p:cNvPr id="19" name="Picture 18" descr="Arrow.p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252330" y="3157311"/>
            <a:ext cx="137160" cy="143256"/>
          </a:xfrm>
          <a:prstGeom prst="rect">
            <a:avLst/>
          </a:prstGeom>
        </p:spPr>
      </p:pic>
      <p:pic>
        <p:nvPicPr>
          <p:cNvPr id="20" name="Picture 19" descr="Arrow.p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905443" y="3157311"/>
            <a:ext cx="137160" cy="143256"/>
          </a:xfrm>
          <a:prstGeom prst="rect">
            <a:avLst/>
          </a:prstGeom>
        </p:spPr>
      </p:pic>
      <p:pic>
        <p:nvPicPr>
          <p:cNvPr id="21" name="Picture 20" descr="Arrow.p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492330" y="3159405"/>
            <a:ext cx="137160" cy="143256"/>
          </a:xfrm>
          <a:prstGeom prst="rect">
            <a:avLst/>
          </a:prstGeom>
        </p:spPr>
      </p:pic>
      <p:pic>
        <p:nvPicPr>
          <p:cNvPr id="23" name="Picture 22" descr="Arrow.p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6182334" y="3157311"/>
            <a:ext cx="137160" cy="143256"/>
          </a:xfrm>
          <a:prstGeom prst="rect">
            <a:avLst/>
          </a:prstGeom>
        </p:spPr>
      </p:pic>
      <p:pic>
        <p:nvPicPr>
          <p:cNvPr id="24" name="Picture 23" descr="BodyZoom.pn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22250" y="1775880"/>
            <a:ext cx="771144" cy="1813560"/>
          </a:xfrm>
          <a:prstGeom prst="rect">
            <a:avLst/>
          </a:prstGeom>
        </p:spPr>
      </p:pic>
      <p:sp>
        <p:nvSpPr>
          <p:cNvPr id="26" name="TextBox 25"/>
          <p:cNvSpPr txBox="1"/>
          <p:nvPr/>
        </p:nvSpPr>
        <p:spPr>
          <a:xfrm>
            <a:off x="1395135" y="2957129"/>
            <a:ext cx="492443" cy="215444"/>
          </a:xfrm>
          <a:prstGeom prst="rect">
            <a:avLst/>
          </a:prstGeom>
          <a:noFill/>
        </p:spPr>
        <p:txBody>
          <a:bodyPr wrap="none" rtlCol="0">
            <a:spAutoFit/>
          </a:bodyPr>
          <a:lstStyle/>
          <a:p>
            <a:r>
              <a:rPr lang="en-US" sz="800" dirty="0" smtClean="0">
                <a:solidFill>
                  <a:srgbClr val="595959"/>
                </a:solidFill>
              </a:rPr>
              <a:t>oocyte</a:t>
            </a:r>
            <a:endParaRPr lang="en-US" sz="800" dirty="0">
              <a:solidFill>
                <a:srgbClr val="595959"/>
              </a:solidFill>
            </a:endParaRPr>
          </a:p>
        </p:txBody>
      </p:sp>
      <p:sp>
        <p:nvSpPr>
          <p:cNvPr id="27" name="TextBox 26"/>
          <p:cNvSpPr txBox="1"/>
          <p:nvPr/>
        </p:nvSpPr>
        <p:spPr>
          <a:xfrm>
            <a:off x="1352870" y="3270286"/>
            <a:ext cx="549650" cy="215444"/>
          </a:xfrm>
          <a:prstGeom prst="rect">
            <a:avLst/>
          </a:prstGeom>
          <a:noFill/>
        </p:spPr>
        <p:txBody>
          <a:bodyPr wrap="none" rtlCol="0">
            <a:spAutoFit/>
          </a:bodyPr>
          <a:lstStyle/>
          <a:p>
            <a:r>
              <a:rPr lang="en-US" sz="800" dirty="0" smtClean="0">
                <a:solidFill>
                  <a:schemeClr val="tx1">
                    <a:lumMod val="65000"/>
                    <a:lumOff val="35000"/>
                  </a:schemeClr>
                </a:solidFill>
              </a:rPr>
              <a:t>cultured</a:t>
            </a:r>
            <a:endParaRPr lang="en-US" sz="800" dirty="0">
              <a:solidFill>
                <a:schemeClr val="tx1">
                  <a:lumMod val="65000"/>
                  <a:lumOff val="35000"/>
                </a:schemeClr>
              </a:solidFill>
            </a:endParaRPr>
          </a:p>
        </p:txBody>
      </p:sp>
      <p:sp>
        <p:nvSpPr>
          <p:cNvPr id="30" name="TextBox 29"/>
          <p:cNvSpPr txBox="1"/>
          <p:nvPr/>
        </p:nvSpPr>
        <p:spPr>
          <a:xfrm>
            <a:off x="3960979" y="2815319"/>
            <a:ext cx="312906" cy="184666"/>
          </a:xfrm>
          <a:prstGeom prst="rect">
            <a:avLst/>
          </a:prstGeom>
          <a:noFill/>
        </p:spPr>
        <p:txBody>
          <a:bodyPr wrap="none" rtlCol="0">
            <a:spAutoFit/>
          </a:bodyPr>
          <a:lstStyle/>
          <a:p>
            <a:r>
              <a:rPr lang="en-US" sz="600" dirty="0" smtClean="0">
                <a:solidFill>
                  <a:srgbClr val="7F7F7F"/>
                </a:solidFill>
              </a:rPr>
              <a:t>OR</a:t>
            </a:r>
            <a:endParaRPr lang="en-US" sz="600" dirty="0">
              <a:solidFill>
                <a:srgbClr val="7F7F7F"/>
              </a:solidFill>
            </a:endParaRPr>
          </a:p>
        </p:txBody>
      </p:sp>
      <p:sp>
        <p:nvSpPr>
          <p:cNvPr id="31" name="TextBox 30"/>
          <p:cNvSpPr txBox="1"/>
          <p:nvPr/>
        </p:nvSpPr>
        <p:spPr>
          <a:xfrm>
            <a:off x="3960979" y="3444282"/>
            <a:ext cx="312906" cy="184666"/>
          </a:xfrm>
          <a:prstGeom prst="rect">
            <a:avLst/>
          </a:prstGeom>
          <a:noFill/>
        </p:spPr>
        <p:txBody>
          <a:bodyPr wrap="none" rtlCol="0">
            <a:spAutoFit/>
          </a:bodyPr>
          <a:lstStyle/>
          <a:p>
            <a:r>
              <a:rPr lang="en-US" sz="600" dirty="0" smtClean="0">
                <a:solidFill>
                  <a:srgbClr val="7F7F7F"/>
                </a:solidFill>
              </a:rPr>
              <a:t>OR</a:t>
            </a:r>
            <a:endParaRPr lang="en-US" sz="600" dirty="0">
              <a:solidFill>
                <a:srgbClr val="7F7F7F"/>
              </a:solidFill>
            </a:endParaRPr>
          </a:p>
        </p:txBody>
      </p:sp>
      <p:pic>
        <p:nvPicPr>
          <p:cNvPr id="32" name="Picture 31" descr="Credits2.png"/>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14299" y="6390639"/>
            <a:ext cx="8922849" cy="367953"/>
          </a:xfrm>
          <a:prstGeom prst="rect">
            <a:avLst/>
          </a:prstGeom>
        </p:spPr>
      </p:pic>
      <p:sp>
        <p:nvSpPr>
          <p:cNvPr id="33" name="TextBox 32"/>
          <p:cNvSpPr txBox="1"/>
          <p:nvPr/>
        </p:nvSpPr>
        <p:spPr>
          <a:xfrm>
            <a:off x="-216036" y="4001537"/>
            <a:ext cx="2096143" cy="430887"/>
          </a:xfrm>
          <a:prstGeom prst="rect">
            <a:avLst/>
          </a:prstGeom>
          <a:noFill/>
        </p:spPr>
        <p:txBody>
          <a:bodyPr wrap="square" rtlCol="0">
            <a:spAutoFit/>
          </a:bodyPr>
          <a:lstStyle/>
          <a:p>
            <a:pPr algn="ctr"/>
            <a:r>
              <a:rPr lang="en-US" sz="1100" dirty="0" smtClean="0">
                <a:solidFill>
                  <a:srgbClr val="7F7F7F"/>
                </a:solidFill>
              </a:rPr>
              <a:t>OOCYTE </a:t>
            </a:r>
          </a:p>
          <a:p>
            <a:pPr algn="ctr"/>
            <a:r>
              <a:rPr lang="en-US" sz="1100" dirty="0" smtClean="0">
                <a:solidFill>
                  <a:srgbClr val="7F7F7F"/>
                </a:solidFill>
              </a:rPr>
              <a:t>PROCUREMENT</a:t>
            </a:r>
            <a:endParaRPr lang="en-US" sz="1100" dirty="0">
              <a:solidFill>
                <a:srgbClr val="7F7F7F"/>
              </a:solidFill>
            </a:endParaRPr>
          </a:p>
        </p:txBody>
      </p:sp>
      <p:sp>
        <p:nvSpPr>
          <p:cNvPr id="34" name="TextBox 33"/>
          <p:cNvSpPr txBox="1"/>
          <p:nvPr/>
        </p:nvSpPr>
        <p:spPr>
          <a:xfrm>
            <a:off x="4627656" y="4001537"/>
            <a:ext cx="2096143" cy="261610"/>
          </a:xfrm>
          <a:prstGeom prst="rect">
            <a:avLst/>
          </a:prstGeom>
          <a:noFill/>
        </p:spPr>
        <p:txBody>
          <a:bodyPr wrap="square" rtlCol="0">
            <a:spAutoFit/>
          </a:bodyPr>
          <a:lstStyle/>
          <a:p>
            <a:pPr algn="ctr"/>
            <a:r>
              <a:rPr lang="en-US" sz="1100" dirty="0" smtClean="0">
                <a:solidFill>
                  <a:srgbClr val="7F7F7F"/>
                </a:solidFill>
              </a:rPr>
              <a:t>GENOMIC IMPRINTING</a:t>
            </a:r>
            <a:endParaRPr lang="en-US" sz="1100" dirty="0">
              <a:solidFill>
                <a:srgbClr val="7F7F7F"/>
              </a:solidFill>
            </a:endParaRPr>
          </a:p>
        </p:txBody>
      </p:sp>
      <p:sp>
        <p:nvSpPr>
          <p:cNvPr id="36" name="TextBox 35"/>
          <p:cNvSpPr txBox="1"/>
          <p:nvPr/>
        </p:nvSpPr>
        <p:spPr>
          <a:xfrm>
            <a:off x="1663582" y="4001537"/>
            <a:ext cx="2096143" cy="600164"/>
          </a:xfrm>
          <a:prstGeom prst="rect">
            <a:avLst/>
          </a:prstGeom>
          <a:noFill/>
        </p:spPr>
        <p:txBody>
          <a:bodyPr wrap="square" rtlCol="0">
            <a:spAutoFit/>
          </a:bodyPr>
          <a:lstStyle/>
          <a:p>
            <a:pPr algn="ctr"/>
            <a:r>
              <a:rPr lang="en-US" sz="1100" dirty="0" smtClean="0">
                <a:solidFill>
                  <a:srgbClr val="7F7F7F"/>
                </a:solidFill>
              </a:rPr>
              <a:t>MITOTIC ACTIVATION</a:t>
            </a:r>
          </a:p>
          <a:p>
            <a:pPr algn="ctr"/>
            <a:r>
              <a:rPr lang="en-US" sz="1100" dirty="0" smtClean="0">
                <a:solidFill>
                  <a:srgbClr val="7F7F7F"/>
                </a:solidFill>
              </a:rPr>
              <a:t>&amp; MATERNAL GENOME DUPLICATION</a:t>
            </a:r>
            <a:endParaRPr lang="en-US" sz="1100" dirty="0">
              <a:solidFill>
                <a:srgbClr val="7F7F7F"/>
              </a:solidFill>
            </a:endParaRPr>
          </a:p>
        </p:txBody>
      </p:sp>
      <p:sp>
        <p:nvSpPr>
          <p:cNvPr id="37" name="TextBox 36"/>
          <p:cNvSpPr txBox="1"/>
          <p:nvPr/>
        </p:nvSpPr>
        <p:spPr>
          <a:xfrm>
            <a:off x="77300" y="4744213"/>
            <a:ext cx="1627481" cy="1292662"/>
          </a:xfrm>
          <a:prstGeom prst="rect">
            <a:avLst/>
          </a:prstGeom>
          <a:noFill/>
        </p:spPr>
        <p:txBody>
          <a:bodyPr wrap="square" rtlCol="0">
            <a:spAutoFit/>
          </a:bodyPr>
          <a:lstStyle/>
          <a:p>
            <a:r>
              <a:rPr lang="en-US" sz="1000" i="1" dirty="0" smtClean="0">
                <a:solidFill>
                  <a:schemeClr val="tx1">
                    <a:lumMod val="50000"/>
                    <a:lumOff val="50000"/>
                  </a:schemeClr>
                </a:solidFill>
              </a:rPr>
              <a:t>Hormones are injected into a human to release eggs for surgical removal. Long term health consequences are unknown.</a:t>
            </a:r>
            <a:endParaRPr lang="en-US" sz="1200" i="1" dirty="0">
              <a:solidFill>
                <a:srgbClr val="008000"/>
              </a:solidFill>
            </a:endParaRPr>
          </a:p>
          <a:p>
            <a:endParaRPr lang="en-US" dirty="0"/>
          </a:p>
        </p:txBody>
      </p:sp>
      <p:sp>
        <p:nvSpPr>
          <p:cNvPr id="38" name="TextBox 37"/>
          <p:cNvSpPr txBox="1"/>
          <p:nvPr/>
        </p:nvSpPr>
        <p:spPr>
          <a:xfrm>
            <a:off x="1977834" y="4744213"/>
            <a:ext cx="1737252" cy="1138773"/>
          </a:xfrm>
          <a:prstGeom prst="rect">
            <a:avLst/>
          </a:prstGeom>
          <a:noFill/>
        </p:spPr>
        <p:txBody>
          <a:bodyPr wrap="square" rtlCol="0">
            <a:spAutoFit/>
          </a:bodyPr>
          <a:lstStyle/>
          <a:p>
            <a:r>
              <a:rPr lang="en-US" sz="1000" i="1" dirty="0" smtClean="0">
                <a:solidFill>
                  <a:schemeClr val="tx1">
                    <a:lumMod val="50000"/>
                    <a:lumOff val="50000"/>
                  </a:schemeClr>
                </a:solidFill>
              </a:rPr>
              <a:t>Chemicals that mimic the calcium gradient induced by sperm fusion are added to trigger duplication of the maternal genome. </a:t>
            </a:r>
            <a:endParaRPr lang="en-US" sz="1200" i="1" dirty="0">
              <a:solidFill>
                <a:srgbClr val="008000"/>
              </a:solidFill>
            </a:endParaRPr>
          </a:p>
          <a:p>
            <a:endParaRPr lang="en-US" dirty="0"/>
          </a:p>
        </p:txBody>
      </p:sp>
      <p:sp>
        <p:nvSpPr>
          <p:cNvPr id="39" name="TextBox 38"/>
          <p:cNvSpPr txBox="1"/>
          <p:nvPr/>
        </p:nvSpPr>
        <p:spPr>
          <a:xfrm>
            <a:off x="4770714" y="4720215"/>
            <a:ext cx="2823240" cy="1169551"/>
          </a:xfrm>
          <a:prstGeom prst="rect">
            <a:avLst/>
          </a:prstGeom>
          <a:noFill/>
        </p:spPr>
        <p:txBody>
          <a:bodyPr wrap="square" rtlCol="0">
            <a:spAutoFit/>
          </a:bodyPr>
          <a:lstStyle/>
          <a:p>
            <a:r>
              <a:rPr lang="en-US" sz="1000" i="1" dirty="0" smtClean="0">
                <a:solidFill>
                  <a:schemeClr val="tx1">
                    <a:lumMod val="50000"/>
                    <a:lumOff val="50000"/>
                  </a:schemeClr>
                </a:solidFill>
              </a:rPr>
              <a:t>In the absence of sperm, the genome contains only maternal imprints. Therefore paternal genes that would be inactivated in a zygote are turned on, or activated, in a </a:t>
            </a:r>
            <a:r>
              <a:rPr lang="en-US" sz="1000" i="1" dirty="0" err="1" smtClean="0">
                <a:solidFill>
                  <a:schemeClr val="tx1">
                    <a:lumMod val="50000"/>
                    <a:lumOff val="50000"/>
                  </a:schemeClr>
                </a:solidFill>
              </a:rPr>
              <a:t>parthenote</a:t>
            </a:r>
            <a:r>
              <a:rPr lang="en-US" sz="1000" i="1" dirty="0" smtClean="0">
                <a:solidFill>
                  <a:schemeClr val="tx1">
                    <a:lumMod val="50000"/>
                    <a:lumOff val="50000"/>
                  </a:schemeClr>
                </a:solidFill>
              </a:rPr>
              <a:t>, altering gene expression. The result is an </a:t>
            </a:r>
            <a:r>
              <a:rPr lang="en-US" sz="1000" i="1" dirty="0" err="1" smtClean="0">
                <a:solidFill>
                  <a:schemeClr val="tx1">
                    <a:lumMod val="50000"/>
                    <a:lumOff val="50000"/>
                  </a:schemeClr>
                </a:solidFill>
              </a:rPr>
              <a:t>embryoid</a:t>
            </a:r>
            <a:r>
              <a:rPr lang="en-US" sz="1000" i="1" dirty="0" smtClean="0">
                <a:solidFill>
                  <a:schemeClr val="tx1">
                    <a:lumMod val="50000"/>
                    <a:lumOff val="50000"/>
                  </a:schemeClr>
                </a:solidFill>
              </a:rPr>
              <a:t> body from which </a:t>
            </a:r>
            <a:r>
              <a:rPr lang="en-US" sz="1000" i="1" dirty="0" err="1" smtClean="0">
                <a:solidFill>
                  <a:schemeClr val="tx1">
                    <a:lumMod val="50000"/>
                    <a:lumOff val="50000"/>
                  </a:schemeClr>
                </a:solidFill>
              </a:rPr>
              <a:t>phESC</a:t>
            </a:r>
            <a:r>
              <a:rPr lang="en-US" sz="1000" i="1" dirty="0" smtClean="0">
                <a:solidFill>
                  <a:schemeClr val="tx1">
                    <a:lumMod val="50000"/>
                    <a:lumOff val="50000"/>
                  </a:schemeClr>
                </a:solidFill>
              </a:rPr>
              <a:t> can  be derived.</a:t>
            </a:r>
            <a:endParaRPr lang="en-US" dirty="0"/>
          </a:p>
        </p:txBody>
      </p:sp>
      <p:sp>
        <p:nvSpPr>
          <p:cNvPr id="40" name="TextBox 39"/>
          <p:cNvSpPr txBox="1"/>
          <p:nvPr/>
        </p:nvSpPr>
        <p:spPr>
          <a:xfrm>
            <a:off x="7117476" y="4732753"/>
            <a:ext cx="2007473" cy="1477328"/>
          </a:xfrm>
          <a:prstGeom prst="rect">
            <a:avLst/>
          </a:prstGeom>
          <a:noFill/>
        </p:spPr>
        <p:txBody>
          <a:bodyPr wrap="square" rtlCol="0">
            <a:spAutoFit/>
          </a:bodyPr>
          <a:lstStyle/>
          <a:p>
            <a:r>
              <a:rPr lang="en-US" sz="1000" i="1" dirty="0">
                <a:solidFill>
                  <a:schemeClr val="tx1">
                    <a:lumMod val="50000"/>
                    <a:lumOff val="50000"/>
                  </a:schemeClr>
                </a:solidFill>
              </a:rPr>
              <a:t>In 2004, </a:t>
            </a:r>
            <a:r>
              <a:rPr lang="en-US" sz="1000" i="1" dirty="0" smtClean="0">
                <a:solidFill>
                  <a:schemeClr val="tx1">
                    <a:lumMod val="50000"/>
                    <a:lumOff val="50000"/>
                  </a:schemeClr>
                </a:solidFill>
              </a:rPr>
              <a:t>Woo</a:t>
            </a:r>
            <a:r>
              <a:rPr lang="en-US" sz="1000" i="1" dirty="0">
                <a:solidFill>
                  <a:schemeClr val="tx1">
                    <a:lumMod val="50000"/>
                    <a:lumOff val="50000"/>
                  </a:schemeClr>
                </a:solidFill>
              </a:rPr>
              <a:t>-Suk Hwang </a:t>
            </a:r>
            <a:r>
              <a:rPr lang="en-US" sz="1000" i="1" dirty="0" smtClean="0">
                <a:solidFill>
                  <a:schemeClr val="tx1">
                    <a:lumMod val="50000"/>
                    <a:lumOff val="50000"/>
                  </a:schemeClr>
                </a:solidFill>
              </a:rPr>
              <a:t>procured </a:t>
            </a:r>
            <a:r>
              <a:rPr lang="en-US" sz="1000" i="1" dirty="0" err="1">
                <a:solidFill>
                  <a:schemeClr val="tx1">
                    <a:lumMod val="50000"/>
                    <a:lumOff val="50000"/>
                  </a:schemeClr>
                </a:solidFill>
              </a:rPr>
              <a:t>parthenogenetic</a:t>
            </a:r>
            <a:r>
              <a:rPr lang="en-US" sz="1000" i="1" dirty="0">
                <a:solidFill>
                  <a:schemeClr val="tx1">
                    <a:lumMod val="50000"/>
                    <a:lumOff val="50000"/>
                  </a:schemeClr>
                </a:solidFill>
              </a:rPr>
              <a:t> human embryonic stem cells (</a:t>
            </a:r>
            <a:r>
              <a:rPr lang="en-US" sz="1000" i="1" dirty="0" err="1">
                <a:solidFill>
                  <a:schemeClr val="tx1">
                    <a:lumMod val="50000"/>
                    <a:lumOff val="50000"/>
                  </a:schemeClr>
                </a:solidFill>
              </a:rPr>
              <a:t>phESCs</a:t>
            </a:r>
            <a:r>
              <a:rPr lang="en-US" sz="1000" i="1" dirty="0" smtClean="0">
                <a:solidFill>
                  <a:schemeClr val="tx1">
                    <a:lumMod val="50000"/>
                    <a:lumOff val="50000"/>
                  </a:schemeClr>
                </a:solidFill>
              </a:rPr>
              <a:t>) and in </a:t>
            </a:r>
            <a:r>
              <a:rPr lang="en-US" sz="1000" i="1" dirty="0">
                <a:solidFill>
                  <a:schemeClr val="tx1">
                    <a:lumMod val="50000"/>
                    <a:lumOff val="50000"/>
                  </a:schemeClr>
                </a:solidFill>
              </a:rPr>
              <a:t>2007, Elena </a:t>
            </a:r>
            <a:r>
              <a:rPr lang="en-US" sz="1000" i="1" dirty="0" err="1">
                <a:solidFill>
                  <a:schemeClr val="tx1">
                    <a:lumMod val="50000"/>
                    <a:lumOff val="50000"/>
                  </a:schemeClr>
                </a:solidFill>
              </a:rPr>
              <a:t>Revazova’s</a:t>
            </a:r>
            <a:r>
              <a:rPr lang="en-US" sz="1000" i="1" dirty="0">
                <a:solidFill>
                  <a:schemeClr val="tx1">
                    <a:lumMod val="50000"/>
                    <a:lumOff val="50000"/>
                  </a:schemeClr>
                </a:solidFill>
              </a:rPr>
              <a:t> team created </a:t>
            </a:r>
            <a:r>
              <a:rPr lang="en-US" sz="1000" i="1" dirty="0" err="1">
                <a:solidFill>
                  <a:schemeClr val="tx1">
                    <a:lumMod val="50000"/>
                    <a:lumOff val="50000"/>
                  </a:schemeClr>
                </a:solidFill>
              </a:rPr>
              <a:t>phESCs</a:t>
            </a:r>
            <a:r>
              <a:rPr lang="en-US" sz="1000" i="1" dirty="0">
                <a:solidFill>
                  <a:schemeClr val="tx1">
                    <a:lumMod val="50000"/>
                    <a:lumOff val="50000"/>
                  </a:schemeClr>
                </a:solidFill>
              </a:rPr>
              <a:t> </a:t>
            </a:r>
            <a:r>
              <a:rPr lang="en-US" sz="1000" i="1" dirty="0" smtClean="0">
                <a:solidFill>
                  <a:schemeClr val="tx1">
                    <a:lumMod val="50000"/>
                    <a:lumOff val="50000"/>
                  </a:schemeClr>
                </a:solidFill>
              </a:rPr>
              <a:t>for </a:t>
            </a:r>
            <a:r>
              <a:rPr lang="en-US" sz="1000" i="1" dirty="0">
                <a:solidFill>
                  <a:schemeClr val="tx1">
                    <a:lumMod val="50000"/>
                    <a:lumOff val="50000"/>
                  </a:schemeClr>
                </a:solidFill>
              </a:rPr>
              <a:t>transplant therapy, as the “half clones” would result in reduced immune rejection due to less genetic diversity. </a:t>
            </a:r>
            <a:endParaRPr lang="en-US" dirty="0"/>
          </a:p>
        </p:txBody>
      </p:sp>
      <p:sp>
        <p:nvSpPr>
          <p:cNvPr id="2" name="TextBox 1"/>
          <p:cNvSpPr txBox="1"/>
          <p:nvPr/>
        </p:nvSpPr>
        <p:spPr>
          <a:xfrm>
            <a:off x="4846778" y="4743207"/>
            <a:ext cx="1712898" cy="1169551"/>
          </a:xfrm>
          <a:prstGeom prst="rect">
            <a:avLst/>
          </a:prstGeom>
          <a:noFill/>
        </p:spPr>
        <p:txBody>
          <a:bodyPr wrap="square" rtlCol="0">
            <a:spAutoFit/>
          </a:bodyPr>
          <a:lstStyle/>
          <a:p>
            <a:r>
              <a:rPr lang="en-US" sz="1000" i="1" dirty="0">
                <a:solidFill>
                  <a:schemeClr val="tx1">
                    <a:lumMod val="50000"/>
                    <a:lumOff val="50000"/>
                  </a:schemeClr>
                </a:solidFill>
              </a:rPr>
              <a:t>In 2004, </a:t>
            </a:r>
            <a:r>
              <a:rPr lang="en-US" sz="1000" i="1" dirty="0" err="1">
                <a:solidFill>
                  <a:schemeClr val="tx1">
                    <a:lumMod val="50000"/>
                    <a:lumOff val="50000"/>
                  </a:schemeClr>
                </a:solidFill>
              </a:rPr>
              <a:t>Kuno</a:t>
            </a:r>
            <a:r>
              <a:rPr lang="en-US" sz="1000" i="1" dirty="0">
                <a:solidFill>
                  <a:schemeClr val="tx1">
                    <a:lumMod val="50000"/>
                    <a:lumOff val="50000"/>
                  </a:schemeClr>
                </a:solidFill>
              </a:rPr>
              <a:t> et al. demonstrated that knocking out a single gene in the </a:t>
            </a:r>
            <a:r>
              <a:rPr lang="en-US" sz="1000" i="1" dirty="0" err="1">
                <a:solidFill>
                  <a:schemeClr val="tx1">
                    <a:lumMod val="50000"/>
                    <a:lumOff val="50000"/>
                  </a:schemeClr>
                </a:solidFill>
              </a:rPr>
              <a:t>parthenote</a:t>
            </a:r>
            <a:r>
              <a:rPr lang="en-US" sz="1000" i="1" dirty="0">
                <a:solidFill>
                  <a:schemeClr val="tx1">
                    <a:lumMod val="50000"/>
                    <a:lumOff val="50000"/>
                  </a:schemeClr>
                </a:solidFill>
              </a:rPr>
              <a:t> (H19) restored developmental processes, resulting in the birth of a </a:t>
            </a:r>
            <a:r>
              <a:rPr lang="en-US" sz="1000" i="1" dirty="0" smtClean="0">
                <a:solidFill>
                  <a:schemeClr val="tx1">
                    <a:lumMod val="50000"/>
                    <a:lumOff val="50000"/>
                  </a:schemeClr>
                </a:solidFill>
              </a:rPr>
              <a:t>mouse.</a:t>
            </a:r>
            <a:endParaRPr lang="en-US" sz="1000" dirty="0"/>
          </a:p>
        </p:txBody>
      </p:sp>
      <p:sp>
        <p:nvSpPr>
          <p:cNvPr id="41" name="TextBox 40"/>
          <p:cNvSpPr txBox="1"/>
          <p:nvPr/>
        </p:nvSpPr>
        <p:spPr>
          <a:xfrm>
            <a:off x="7362163" y="4010561"/>
            <a:ext cx="1410893" cy="261610"/>
          </a:xfrm>
          <a:prstGeom prst="rect">
            <a:avLst/>
          </a:prstGeom>
          <a:noFill/>
        </p:spPr>
        <p:txBody>
          <a:bodyPr wrap="square" rtlCol="0">
            <a:spAutoFit/>
          </a:bodyPr>
          <a:lstStyle/>
          <a:p>
            <a:pPr algn="ctr"/>
            <a:r>
              <a:rPr lang="en-US" sz="1100" dirty="0" err="1" smtClean="0">
                <a:solidFill>
                  <a:srgbClr val="7F7F7F"/>
                </a:solidFill>
              </a:rPr>
              <a:t>phESC</a:t>
            </a:r>
            <a:r>
              <a:rPr lang="en-US" sz="1100" dirty="0" smtClean="0">
                <a:solidFill>
                  <a:srgbClr val="7F7F7F"/>
                </a:solidFill>
              </a:rPr>
              <a:t> LINE</a:t>
            </a:r>
            <a:endParaRPr lang="en-US" sz="1100" dirty="0">
              <a:solidFill>
                <a:srgbClr val="7F7F7F"/>
              </a:solidFill>
            </a:endParaRPr>
          </a:p>
        </p:txBody>
      </p:sp>
      <p:sp>
        <p:nvSpPr>
          <p:cNvPr id="42" name="TextBox 41"/>
          <p:cNvSpPr txBox="1"/>
          <p:nvPr/>
        </p:nvSpPr>
        <p:spPr>
          <a:xfrm>
            <a:off x="191529" y="128740"/>
            <a:ext cx="8581527" cy="461665"/>
          </a:xfrm>
          <a:prstGeom prst="rect">
            <a:avLst/>
          </a:prstGeom>
          <a:noFill/>
        </p:spPr>
        <p:txBody>
          <a:bodyPr wrap="square" rtlCol="0">
            <a:spAutoFit/>
          </a:bodyPr>
          <a:lstStyle/>
          <a:p>
            <a:r>
              <a:rPr lang="en-US" sz="2400" dirty="0" smtClean="0">
                <a:solidFill>
                  <a:srgbClr val="11909C"/>
                </a:solidFill>
              </a:rPr>
              <a:t>Embryo. Genetically Modified Embryo . </a:t>
            </a:r>
            <a:r>
              <a:rPr lang="en-US" sz="2400" dirty="0" err="1" smtClean="0">
                <a:solidFill>
                  <a:srgbClr val="11909C"/>
                </a:solidFill>
              </a:rPr>
              <a:t>Parthenote</a:t>
            </a:r>
            <a:endParaRPr lang="en-US" sz="2400" dirty="0">
              <a:solidFill>
                <a:srgbClr val="11909C"/>
              </a:solidFill>
            </a:endParaRPr>
          </a:p>
        </p:txBody>
      </p:sp>
      <p:sp>
        <p:nvSpPr>
          <p:cNvPr id="43" name="TextBox 42"/>
          <p:cNvSpPr txBox="1"/>
          <p:nvPr/>
        </p:nvSpPr>
        <p:spPr>
          <a:xfrm>
            <a:off x="6623788" y="546666"/>
            <a:ext cx="966170" cy="369332"/>
          </a:xfrm>
          <a:prstGeom prst="rect">
            <a:avLst/>
          </a:prstGeom>
          <a:noFill/>
        </p:spPr>
        <p:txBody>
          <a:bodyPr wrap="none" rtlCol="0">
            <a:spAutoFit/>
          </a:bodyPr>
          <a:lstStyle/>
          <a:p>
            <a:r>
              <a:rPr lang="en-US" i="1" dirty="0" smtClean="0">
                <a:solidFill>
                  <a:srgbClr val="11909C"/>
                </a:solidFill>
              </a:rPr>
              <a:t>In Vitro</a:t>
            </a:r>
          </a:p>
        </p:txBody>
      </p:sp>
      <p:pic>
        <p:nvPicPr>
          <p:cNvPr id="3" name="Picture 2" descr="Syringe.png"/>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59747" y="1288564"/>
            <a:ext cx="289560" cy="347472"/>
          </a:xfrm>
          <a:prstGeom prst="rect">
            <a:avLst/>
          </a:prstGeom>
        </p:spPr>
      </p:pic>
    </p:spTree>
    <p:extLst>
      <p:ext uri="{BB962C8B-B14F-4D97-AF65-F5344CB8AC3E}">
        <p14:creationId xmlns:p14="http://schemas.microsoft.com/office/powerpoint/2010/main" val="309301173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10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1"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500"/>
                                        <p:tgtEl>
                                          <p:spTgt spid="33"/>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wipe(up)">
                                      <p:cBhvr>
                                        <p:cTn id="18" dur="1000"/>
                                        <p:tgtEl>
                                          <p:spTgt spid="2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fade">
                                      <p:cBhvr>
                                        <p:cTn id="21" dur="500"/>
                                        <p:tgtEl>
                                          <p:spTgt spid="37"/>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500"/>
                                        <p:tgtEl>
                                          <p:spTgt spid="2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500"/>
                                        <p:tgtEl>
                                          <p:spTgt spid="27"/>
                                        </p:tgtEl>
                                      </p:cBhvr>
                                    </p:animEffect>
                                  </p:childTnLst>
                                </p:cTn>
                              </p:par>
                              <p:par>
                                <p:cTn id="30" presetID="10" presetClass="entr" presetSubtype="0" fill="hold" nodeType="with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par>
                                <p:cTn id="33" presetID="10" presetClass="entr" presetSubtype="0" fill="hold"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par>
                                <p:cTn id="41" presetID="10" presetClass="entr" presetSubtype="0" fill="hold" nodeType="with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500"/>
                                        <p:tgtEl>
                                          <p:spTgt spid="8"/>
                                        </p:tgtEl>
                                      </p:cBhvr>
                                    </p:animEffect>
                                  </p:childTnLst>
                                </p:cTn>
                              </p:par>
                              <p:par>
                                <p:cTn id="44" presetID="10" presetClass="entr" presetSubtype="0" fill="hold" nodeType="with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500"/>
                                        <p:tgtEl>
                                          <p:spTgt spid="9"/>
                                        </p:tgtEl>
                                      </p:cBhvr>
                                    </p:animEffect>
                                  </p:childTnLst>
                                </p:cTn>
                              </p:par>
                              <p:par>
                                <p:cTn id="47" presetID="10" presetClass="entr" presetSubtype="0" fill="hold"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500"/>
                                        <p:tgtEl>
                                          <p:spTgt spid="10"/>
                                        </p:tgtEl>
                                      </p:cBhvr>
                                    </p:animEffect>
                                  </p:childTnLst>
                                </p:cTn>
                              </p:par>
                              <p:par>
                                <p:cTn id="50" presetID="10" presetClass="entr" presetSubtype="0" fill="hold" grpId="1" nodeType="with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500"/>
                                        <p:tgtEl>
                                          <p:spTgt spid="30"/>
                                        </p:tgtEl>
                                      </p:cBhvr>
                                    </p:animEffect>
                                  </p:childTnLst>
                                </p:cTn>
                              </p:par>
                              <p:par>
                                <p:cTn id="53" presetID="10" presetClass="entr" presetSubtype="0" fill="hold" grpId="1" nodeType="with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fade">
                                      <p:cBhvr>
                                        <p:cTn id="55" dur="500"/>
                                        <p:tgtEl>
                                          <p:spTgt spid="31"/>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fade">
                                      <p:cBhvr>
                                        <p:cTn id="60" dur="500"/>
                                        <p:tgtEl>
                                          <p:spTgt spid="36"/>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fade">
                                      <p:cBhvr>
                                        <p:cTn id="63" dur="500"/>
                                        <p:tgtEl>
                                          <p:spTgt spid="38"/>
                                        </p:tgtEl>
                                      </p:cBhvr>
                                    </p:animEffect>
                                  </p:childTnLst>
                                </p:cTn>
                              </p:par>
                              <p:par>
                                <p:cTn id="64" presetID="32" presetClass="emph" presetSubtype="0" repeatCount="indefinite" fill="hold" nodeType="withEffect">
                                  <p:stCondLst>
                                    <p:cond delay="0"/>
                                  </p:stCondLst>
                                  <p:endCondLst>
                                    <p:cond evt="onNext" delay="0">
                                      <p:tgtEl>
                                        <p:sldTgt/>
                                      </p:tgtEl>
                                    </p:cond>
                                  </p:endCondLst>
                                  <p:childTnLst>
                                    <p:animRot by="120000">
                                      <p:cBhvr>
                                        <p:cTn id="65" dur="100" fill="hold">
                                          <p:stCondLst>
                                            <p:cond delay="0"/>
                                          </p:stCondLst>
                                        </p:cTn>
                                        <p:tgtEl>
                                          <p:spTgt spid="8"/>
                                        </p:tgtEl>
                                        <p:attrNameLst>
                                          <p:attrName>r</p:attrName>
                                        </p:attrNameLst>
                                      </p:cBhvr>
                                    </p:animRot>
                                    <p:animRot by="-240000">
                                      <p:cBhvr>
                                        <p:cTn id="66" dur="200" fill="hold">
                                          <p:stCondLst>
                                            <p:cond delay="200"/>
                                          </p:stCondLst>
                                        </p:cTn>
                                        <p:tgtEl>
                                          <p:spTgt spid="8"/>
                                        </p:tgtEl>
                                        <p:attrNameLst>
                                          <p:attrName>r</p:attrName>
                                        </p:attrNameLst>
                                      </p:cBhvr>
                                    </p:animRot>
                                    <p:animRot by="240000">
                                      <p:cBhvr>
                                        <p:cTn id="67" dur="200" fill="hold">
                                          <p:stCondLst>
                                            <p:cond delay="400"/>
                                          </p:stCondLst>
                                        </p:cTn>
                                        <p:tgtEl>
                                          <p:spTgt spid="8"/>
                                        </p:tgtEl>
                                        <p:attrNameLst>
                                          <p:attrName>r</p:attrName>
                                        </p:attrNameLst>
                                      </p:cBhvr>
                                    </p:animRot>
                                    <p:animRot by="-240000">
                                      <p:cBhvr>
                                        <p:cTn id="68" dur="200" fill="hold">
                                          <p:stCondLst>
                                            <p:cond delay="600"/>
                                          </p:stCondLst>
                                        </p:cTn>
                                        <p:tgtEl>
                                          <p:spTgt spid="8"/>
                                        </p:tgtEl>
                                        <p:attrNameLst>
                                          <p:attrName>r</p:attrName>
                                        </p:attrNameLst>
                                      </p:cBhvr>
                                    </p:animRot>
                                    <p:animRot by="120000">
                                      <p:cBhvr>
                                        <p:cTn id="69" dur="200" fill="hold">
                                          <p:stCondLst>
                                            <p:cond delay="800"/>
                                          </p:stCondLst>
                                        </p:cTn>
                                        <p:tgtEl>
                                          <p:spTgt spid="8"/>
                                        </p:tgtEl>
                                        <p:attrNameLst>
                                          <p:attrName>r</p:attrName>
                                        </p:attrNameLst>
                                      </p:cBhvr>
                                    </p:animRot>
                                  </p:childTnLst>
                                </p:cTn>
                              </p:par>
                              <p:par>
                                <p:cTn id="70" presetID="32" presetClass="emph" presetSubtype="0" repeatCount="indefinite" fill="hold" nodeType="withEffect">
                                  <p:stCondLst>
                                    <p:cond delay="0"/>
                                  </p:stCondLst>
                                  <p:endCondLst>
                                    <p:cond evt="onNext" delay="0">
                                      <p:tgtEl>
                                        <p:sldTgt/>
                                      </p:tgtEl>
                                    </p:cond>
                                  </p:endCondLst>
                                  <p:childTnLst>
                                    <p:animRot by="120000">
                                      <p:cBhvr>
                                        <p:cTn id="71" dur="100" fill="hold">
                                          <p:stCondLst>
                                            <p:cond delay="0"/>
                                          </p:stCondLst>
                                        </p:cTn>
                                        <p:tgtEl>
                                          <p:spTgt spid="9"/>
                                        </p:tgtEl>
                                        <p:attrNameLst>
                                          <p:attrName>r</p:attrName>
                                        </p:attrNameLst>
                                      </p:cBhvr>
                                    </p:animRot>
                                    <p:animRot by="-240000">
                                      <p:cBhvr>
                                        <p:cTn id="72" dur="200" fill="hold">
                                          <p:stCondLst>
                                            <p:cond delay="200"/>
                                          </p:stCondLst>
                                        </p:cTn>
                                        <p:tgtEl>
                                          <p:spTgt spid="9"/>
                                        </p:tgtEl>
                                        <p:attrNameLst>
                                          <p:attrName>r</p:attrName>
                                        </p:attrNameLst>
                                      </p:cBhvr>
                                    </p:animRot>
                                    <p:animRot by="240000">
                                      <p:cBhvr>
                                        <p:cTn id="73" dur="200" fill="hold">
                                          <p:stCondLst>
                                            <p:cond delay="400"/>
                                          </p:stCondLst>
                                        </p:cTn>
                                        <p:tgtEl>
                                          <p:spTgt spid="9"/>
                                        </p:tgtEl>
                                        <p:attrNameLst>
                                          <p:attrName>r</p:attrName>
                                        </p:attrNameLst>
                                      </p:cBhvr>
                                    </p:animRot>
                                    <p:animRot by="-240000">
                                      <p:cBhvr>
                                        <p:cTn id="74" dur="200" fill="hold">
                                          <p:stCondLst>
                                            <p:cond delay="600"/>
                                          </p:stCondLst>
                                        </p:cTn>
                                        <p:tgtEl>
                                          <p:spTgt spid="9"/>
                                        </p:tgtEl>
                                        <p:attrNameLst>
                                          <p:attrName>r</p:attrName>
                                        </p:attrNameLst>
                                      </p:cBhvr>
                                    </p:animRot>
                                    <p:animRot by="120000">
                                      <p:cBhvr>
                                        <p:cTn id="75" dur="200" fill="hold">
                                          <p:stCondLst>
                                            <p:cond delay="800"/>
                                          </p:stCondLst>
                                        </p:cTn>
                                        <p:tgtEl>
                                          <p:spTgt spid="9"/>
                                        </p:tgtEl>
                                        <p:attrNameLst>
                                          <p:attrName>r</p:attrName>
                                        </p:attrNameLst>
                                      </p:cBhvr>
                                    </p:animRot>
                                  </p:childTnLst>
                                </p:cTn>
                              </p:par>
                              <p:par>
                                <p:cTn id="76" presetID="32" presetClass="emph" presetSubtype="0" repeatCount="indefinite" fill="hold" nodeType="withEffect">
                                  <p:stCondLst>
                                    <p:cond delay="0"/>
                                  </p:stCondLst>
                                  <p:endCondLst>
                                    <p:cond evt="onNext" delay="0">
                                      <p:tgtEl>
                                        <p:sldTgt/>
                                      </p:tgtEl>
                                    </p:cond>
                                  </p:endCondLst>
                                  <p:childTnLst>
                                    <p:animRot by="120000">
                                      <p:cBhvr>
                                        <p:cTn id="77" dur="100" fill="hold">
                                          <p:stCondLst>
                                            <p:cond delay="0"/>
                                          </p:stCondLst>
                                        </p:cTn>
                                        <p:tgtEl>
                                          <p:spTgt spid="10"/>
                                        </p:tgtEl>
                                        <p:attrNameLst>
                                          <p:attrName>r</p:attrName>
                                        </p:attrNameLst>
                                      </p:cBhvr>
                                    </p:animRot>
                                    <p:animRot by="-240000">
                                      <p:cBhvr>
                                        <p:cTn id="78" dur="200" fill="hold">
                                          <p:stCondLst>
                                            <p:cond delay="200"/>
                                          </p:stCondLst>
                                        </p:cTn>
                                        <p:tgtEl>
                                          <p:spTgt spid="10"/>
                                        </p:tgtEl>
                                        <p:attrNameLst>
                                          <p:attrName>r</p:attrName>
                                        </p:attrNameLst>
                                      </p:cBhvr>
                                    </p:animRot>
                                    <p:animRot by="240000">
                                      <p:cBhvr>
                                        <p:cTn id="79" dur="200" fill="hold">
                                          <p:stCondLst>
                                            <p:cond delay="400"/>
                                          </p:stCondLst>
                                        </p:cTn>
                                        <p:tgtEl>
                                          <p:spTgt spid="10"/>
                                        </p:tgtEl>
                                        <p:attrNameLst>
                                          <p:attrName>r</p:attrName>
                                        </p:attrNameLst>
                                      </p:cBhvr>
                                    </p:animRot>
                                    <p:animRot by="-240000">
                                      <p:cBhvr>
                                        <p:cTn id="80" dur="200" fill="hold">
                                          <p:stCondLst>
                                            <p:cond delay="600"/>
                                          </p:stCondLst>
                                        </p:cTn>
                                        <p:tgtEl>
                                          <p:spTgt spid="10"/>
                                        </p:tgtEl>
                                        <p:attrNameLst>
                                          <p:attrName>r</p:attrName>
                                        </p:attrNameLst>
                                      </p:cBhvr>
                                    </p:animRot>
                                    <p:animRot by="120000">
                                      <p:cBhvr>
                                        <p:cTn id="81" dur="200" fill="hold">
                                          <p:stCondLst>
                                            <p:cond delay="800"/>
                                          </p:stCondLst>
                                        </p:cTn>
                                        <p:tgtEl>
                                          <p:spTgt spid="10"/>
                                        </p:tgtEl>
                                        <p:attrNameLst>
                                          <p:attrName>r</p:attrName>
                                        </p:attrNameLst>
                                      </p:cBhvr>
                                    </p:animRo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nodeType="clickEffect">
                                  <p:stCondLst>
                                    <p:cond delay="0"/>
                                  </p:stCondLst>
                                  <p:childTnLst>
                                    <p:set>
                                      <p:cBhvr>
                                        <p:cTn id="85" dur="1" fill="hold">
                                          <p:stCondLst>
                                            <p:cond delay="0"/>
                                          </p:stCondLst>
                                        </p:cTn>
                                        <p:tgtEl>
                                          <p:spTgt spid="20"/>
                                        </p:tgtEl>
                                        <p:attrNameLst>
                                          <p:attrName>style.visibility</p:attrName>
                                        </p:attrNameLst>
                                      </p:cBhvr>
                                      <p:to>
                                        <p:strVal val="visible"/>
                                      </p:to>
                                    </p:set>
                                    <p:animEffect transition="in" filter="fade">
                                      <p:cBhvr>
                                        <p:cTn id="86" dur="500"/>
                                        <p:tgtEl>
                                          <p:spTgt spid="20"/>
                                        </p:tgtEl>
                                      </p:cBhvr>
                                    </p:animEffect>
                                  </p:childTnLst>
                                </p:cTn>
                              </p:par>
                              <p:par>
                                <p:cTn id="87" presetID="10" presetClass="entr" presetSubtype="0" fill="hold" nodeType="withEffect">
                                  <p:stCondLst>
                                    <p:cond delay="0"/>
                                  </p:stCondLst>
                                  <p:childTnLst>
                                    <p:set>
                                      <p:cBhvr>
                                        <p:cTn id="88" dur="1" fill="hold">
                                          <p:stCondLst>
                                            <p:cond delay="0"/>
                                          </p:stCondLst>
                                        </p:cTn>
                                        <p:tgtEl>
                                          <p:spTgt spid="11"/>
                                        </p:tgtEl>
                                        <p:attrNameLst>
                                          <p:attrName>style.visibility</p:attrName>
                                        </p:attrNameLst>
                                      </p:cBhvr>
                                      <p:to>
                                        <p:strVal val="visible"/>
                                      </p:to>
                                    </p:set>
                                    <p:animEffect transition="in" filter="fade">
                                      <p:cBhvr>
                                        <p:cTn id="89" dur="500"/>
                                        <p:tgtEl>
                                          <p:spTgt spid="11"/>
                                        </p:tgtEl>
                                      </p:cBhvr>
                                    </p:animEffect>
                                  </p:childTnLst>
                                </p:cTn>
                              </p:par>
                              <p:par>
                                <p:cTn id="90" presetID="10" presetClass="entr" presetSubtype="0" fill="hold" nodeType="withEffect">
                                  <p:stCondLst>
                                    <p:cond delay="0"/>
                                  </p:stCondLst>
                                  <p:childTnLst>
                                    <p:set>
                                      <p:cBhvr>
                                        <p:cTn id="91" dur="1" fill="hold">
                                          <p:stCondLst>
                                            <p:cond delay="0"/>
                                          </p:stCondLst>
                                        </p:cTn>
                                        <p:tgtEl>
                                          <p:spTgt spid="12"/>
                                        </p:tgtEl>
                                        <p:attrNameLst>
                                          <p:attrName>style.visibility</p:attrName>
                                        </p:attrNameLst>
                                      </p:cBhvr>
                                      <p:to>
                                        <p:strVal val="visible"/>
                                      </p:to>
                                    </p:set>
                                    <p:animEffect transition="in" filter="fade">
                                      <p:cBhvr>
                                        <p:cTn id="92" dur="1000"/>
                                        <p:tgtEl>
                                          <p:spTgt spid="12"/>
                                        </p:tgtEl>
                                      </p:cBhvr>
                                    </p:animEffect>
                                  </p:childTnLst>
                                </p:cTn>
                              </p:par>
                              <p:par>
                                <p:cTn id="93" presetID="10" presetClass="entr" presetSubtype="0" fill="hold" grpId="1" nodeType="withEffect">
                                  <p:stCondLst>
                                    <p:cond delay="0"/>
                                  </p:stCondLst>
                                  <p:childTnLst>
                                    <p:set>
                                      <p:cBhvr>
                                        <p:cTn id="94" dur="1" fill="hold">
                                          <p:stCondLst>
                                            <p:cond delay="0"/>
                                          </p:stCondLst>
                                        </p:cTn>
                                        <p:tgtEl>
                                          <p:spTgt spid="34"/>
                                        </p:tgtEl>
                                        <p:attrNameLst>
                                          <p:attrName>style.visibility</p:attrName>
                                        </p:attrNameLst>
                                      </p:cBhvr>
                                      <p:to>
                                        <p:strVal val="visible"/>
                                      </p:to>
                                    </p:set>
                                    <p:animEffect transition="in" filter="fade">
                                      <p:cBhvr>
                                        <p:cTn id="95" dur="500"/>
                                        <p:tgtEl>
                                          <p:spTgt spid="34"/>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39"/>
                                        </p:tgtEl>
                                        <p:attrNameLst>
                                          <p:attrName>style.visibility</p:attrName>
                                        </p:attrNameLst>
                                      </p:cBhvr>
                                      <p:to>
                                        <p:strVal val="visible"/>
                                      </p:to>
                                    </p:set>
                                    <p:animEffect transition="in" filter="fade">
                                      <p:cBhvr>
                                        <p:cTn id="98" dur="500"/>
                                        <p:tgtEl>
                                          <p:spTgt spid="39"/>
                                        </p:tgtEl>
                                      </p:cBhvr>
                                    </p:animEffect>
                                  </p:childTnLst>
                                </p:cTn>
                              </p:par>
                            </p:childTnLst>
                          </p:cTn>
                        </p:par>
                      </p:childTnLst>
                    </p:cTn>
                  </p:par>
                  <p:par>
                    <p:cTn id="99" fill="hold">
                      <p:stCondLst>
                        <p:cond delay="indefinite"/>
                      </p:stCondLst>
                      <p:childTnLst>
                        <p:par>
                          <p:cTn id="100" fill="hold">
                            <p:stCondLst>
                              <p:cond delay="0"/>
                            </p:stCondLst>
                            <p:childTnLst>
                              <p:par>
                                <p:cTn id="101" presetID="10" presetClass="exit" presetSubtype="0" fill="hold" nodeType="clickEffect">
                                  <p:stCondLst>
                                    <p:cond delay="0"/>
                                  </p:stCondLst>
                                  <p:childTnLst>
                                    <p:animEffect transition="out" filter="fade">
                                      <p:cBhvr>
                                        <p:cTn id="102" dur="500"/>
                                        <p:tgtEl>
                                          <p:spTgt spid="12"/>
                                        </p:tgtEl>
                                      </p:cBhvr>
                                    </p:animEffect>
                                    <p:set>
                                      <p:cBhvr>
                                        <p:cTn id="103" dur="1" fill="hold">
                                          <p:stCondLst>
                                            <p:cond delay="499"/>
                                          </p:stCondLst>
                                        </p:cTn>
                                        <p:tgtEl>
                                          <p:spTgt spid="12"/>
                                        </p:tgtEl>
                                        <p:attrNameLst>
                                          <p:attrName>style.visibility</p:attrName>
                                        </p:attrNameLst>
                                      </p:cBhvr>
                                      <p:to>
                                        <p:strVal val="hidden"/>
                                      </p:to>
                                    </p:set>
                                  </p:childTnLst>
                                </p:cTn>
                              </p:par>
                              <p:par>
                                <p:cTn id="104" presetID="10" presetClass="entr" presetSubtype="0" fill="hold" nodeType="withEffect">
                                  <p:stCondLst>
                                    <p:cond delay="0"/>
                                  </p:stCondLst>
                                  <p:childTnLst>
                                    <p:set>
                                      <p:cBhvr>
                                        <p:cTn id="105" dur="1" fill="hold">
                                          <p:stCondLst>
                                            <p:cond delay="0"/>
                                          </p:stCondLst>
                                        </p:cTn>
                                        <p:tgtEl>
                                          <p:spTgt spid="15"/>
                                        </p:tgtEl>
                                        <p:attrNameLst>
                                          <p:attrName>style.visibility</p:attrName>
                                        </p:attrNameLst>
                                      </p:cBhvr>
                                      <p:to>
                                        <p:strVal val="visible"/>
                                      </p:to>
                                    </p:set>
                                    <p:animEffect transition="in" filter="fade">
                                      <p:cBhvr>
                                        <p:cTn id="106" dur="500"/>
                                        <p:tgtEl>
                                          <p:spTgt spid="15"/>
                                        </p:tgtEl>
                                      </p:cBhvr>
                                    </p:animEffect>
                                  </p:childTnLst>
                                </p:cTn>
                              </p:par>
                              <p:par>
                                <p:cTn id="107" presetID="10" presetClass="entr" presetSubtype="0" fill="hold" nodeType="withEffect">
                                  <p:stCondLst>
                                    <p:cond delay="0"/>
                                  </p:stCondLst>
                                  <p:childTnLst>
                                    <p:set>
                                      <p:cBhvr>
                                        <p:cTn id="108" dur="1" fill="hold">
                                          <p:stCondLst>
                                            <p:cond delay="0"/>
                                          </p:stCondLst>
                                        </p:cTn>
                                        <p:tgtEl>
                                          <p:spTgt spid="13"/>
                                        </p:tgtEl>
                                        <p:attrNameLst>
                                          <p:attrName>style.visibility</p:attrName>
                                        </p:attrNameLst>
                                      </p:cBhvr>
                                      <p:to>
                                        <p:strVal val="visible"/>
                                      </p:to>
                                    </p:set>
                                    <p:animEffect transition="in" filter="fade">
                                      <p:cBhvr>
                                        <p:cTn id="109" dur="500"/>
                                        <p:tgtEl>
                                          <p:spTgt spid="13"/>
                                        </p:tgtEl>
                                      </p:cBhvr>
                                    </p:animEffect>
                                  </p:childTnLst>
                                </p:cTn>
                              </p:par>
                              <p:par>
                                <p:cTn id="110" presetID="10" presetClass="entr" presetSubtype="0" fill="hold" nodeType="withEffect">
                                  <p:stCondLst>
                                    <p:cond delay="0"/>
                                  </p:stCondLst>
                                  <p:childTnLst>
                                    <p:set>
                                      <p:cBhvr>
                                        <p:cTn id="111" dur="1" fill="hold">
                                          <p:stCondLst>
                                            <p:cond delay="0"/>
                                          </p:stCondLst>
                                        </p:cTn>
                                        <p:tgtEl>
                                          <p:spTgt spid="23"/>
                                        </p:tgtEl>
                                        <p:attrNameLst>
                                          <p:attrName>style.visibility</p:attrName>
                                        </p:attrNameLst>
                                      </p:cBhvr>
                                      <p:to>
                                        <p:strVal val="visible"/>
                                      </p:to>
                                    </p:set>
                                    <p:animEffect transition="in" filter="fade">
                                      <p:cBhvr>
                                        <p:cTn id="112" dur="500"/>
                                        <p:tgtEl>
                                          <p:spTgt spid="23"/>
                                        </p:tgtEl>
                                      </p:cBhvr>
                                    </p:animEffect>
                                  </p:childTnLst>
                                </p:cTn>
                              </p:par>
                            </p:childTnLst>
                          </p:cTn>
                        </p:par>
                      </p:childTnLst>
                    </p:cTn>
                  </p:par>
                  <p:par>
                    <p:cTn id="113" fill="hold">
                      <p:stCondLst>
                        <p:cond delay="indefinite"/>
                      </p:stCondLst>
                      <p:childTnLst>
                        <p:par>
                          <p:cTn id="114" fill="hold">
                            <p:stCondLst>
                              <p:cond delay="0"/>
                            </p:stCondLst>
                            <p:childTnLst>
                              <p:par>
                                <p:cTn id="115" presetID="10" presetClass="entr" presetSubtype="0" fill="hold" nodeType="clickEffect">
                                  <p:stCondLst>
                                    <p:cond delay="0"/>
                                  </p:stCondLst>
                                  <p:childTnLst>
                                    <p:set>
                                      <p:cBhvr>
                                        <p:cTn id="116" dur="1" fill="hold">
                                          <p:stCondLst>
                                            <p:cond delay="0"/>
                                          </p:stCondLst>
                                        </p:cTn>
                                        <p:tgtEl>
                                          <p:spTgt spid="21"/>
                                        </p:tgtEl>
                                        <p:attrNameLst>
                                          <p:attrName>style.visibility</p:attrName>
                                        </p:attrNameLst>
                                      </p:cBhvr>
                                      <p:to>
                                        <p:strVal val="visible"/>
                                      </p:to>
                                    </p:set>
                                    <p:animEffect transition="in" filter="fade">
                                      <p:cBhvr>
                                        <p:cTn id="117" dur="500"/>
                                        <p:tgtEl>
                                          <p:spTgt spid="21"/>
                                        </p:tgtEl>
                                      </p:cBhvr>
                                    </p:animEffect>
                                  </p:childTnLst>
                                </p:cTn>
                              </p:par>
                              <p:par>
                                <p:cTn id="118" presetID="10" presetClass="entr" presetSubtype="0" fill="hold" nodeType="withEffect">
                                  <p:stCondLst>
                                    <p:cond delay="0"/>
                                  </p:stCondLst>
                                  <p:childTnLst>
                                    <p:set>
                                      <p:cBhvr>
                                        <p:cTn id="119" dur="1" fill="hold">
                                          <p:stCondLst>
                                            <p:cond delay="0"/>
                                          </p:stCondLst>
                                        </p:cTn>
                                        <p:tgtEl>
                                          <p:spTgt spid="14"/>
                                        </p:tgtEl>
                                        <p:attrNameLst>
                                          <p:attrName>style.visibility</p:attrName>
                                        </p:attrNameLst>
                                      </p:cBhvr>
                                      <p:to>
                                        <p:strVal val="visible"/>
                                      </p:to>
                                    </p:set>
                                    <p:animEffect transition="in" filter="fade">
                                      <p:cBhvr>
                                        <p:cTn id="120" dur="500"/>
                                        <p:tgtEl>
                                          <p:spTgt spid="14"/>
                                        </p:tgtEl>
                                      </p:cBhvr>
                                    </p:animEffect>
                                  </p:childTnLst>
                                </p:cTn>
                              </p:par>
                            </p:childTnLst>
                          </p:cTn>
                        </p:par>
                      </p:childTnLst>
                    </p:cTn>
                  </p:par>
                  <p:par>
                    <p:cTn id="121" fill="hold">
                      <p:stCondLst>
                        <p:cond delay="indefinite"/>
                      </p:stCondLst>
                      <p:childTnLst>
                        <p:par>
                          <p:cTn id="122" fill="hold">
                            <p:stCondLst>
                              <p:cond delay="0"/>
                            </p:stCondLst>
                            <p:childTnLst>
                              <p:par>
                                <p:cTn id="123" presetID="10" presetClass="exit" presetSubtype="0" fill="hold" nodeType="clickEffect">
                                  <p:stCondLst>
                                    <p:cond delay="0"/>
                                  </p:stCondLst>
                                  <p:childTnLst>
                                    <p:animEffect transition="out" filter="fade">
                                      <p:cBhvr>
                                        <p:cTn id="124" dur="500"/>
                                        <p:tgtEl>
                                          <p:spTgt spid="15"/>
                                        </p:tgtEl>
                                      </p:cBhvr>
                                    </p:animEffect>
                                    <p:set>
                                      <p:cBhvr>
                                        <p:cTn id="125" dur="1" fill="hold">
                                          <p:stCondLst>
                                            <p:cond delay="499"/>
                                          </p:stCondLst>
                                        </p:cTn>
                                        <p:tgtEl>
                                          <p:spTgt spid="15"/>
                                        </p:tgtEl>
                                        <p:attrNameLst>
                                          <p:attrName>style.visibility</p:attrName>
                                        </p:attrNameLst>
                                      </p:cBhvr>
                                      <p:to>
                                        <p:strVal val="hidden"/>
                                      </p:to>
                                    </p:set>
                                  </p:childTnLst>
                                </p:cTn>
                              </p:par>
                              <p:par>
                                <p:cTn id="126" presetID="10" presetClass="exit" presetSubtype="0" fill="hold" nodeType="withEffect">
                                  <p:stCondLst>
                                    <p:cond delay="0"/>
                                  </p:stCondLst>
                                  <p:childTnLst>
                                    <p:animEffect transition="out" filter="fade">
                                      <p:cBhvr>
                                        <p:cTn id="127" dur="500"/>
                                        <p:tgtEl>
                                          <p:spTgt spid="14"/>
                                        </p:tgtEl>
                                      </p:cBhvr>
                                    </p:animEffect>
                                    <p:set>
                                      <p:cBhvr>
                                        <p:cTn id="128" dur="1" fill="hold">
                                          <p:stCondLst>
                                            <p:cond delay="499"/>
                                          </p:stCondLst>
                                        </p:cTn>
                                        <p:tgtEl>
                                          <p:spTgt spid="14"/>
                                        </p:tgtEl>
                                        <p:attrNameLst>
                                          <p:attrName>style.visibility</p:attrName>
                                        </p:attrNameLst>
                                      </p:cBhvr>
                                      <p:to>
                                        <p:strVal val="hidden"/>
                                      </p:to>
                                    </p:set>
                                  </p:childTnLst>
                                </p:cTn>
                              </p:par>
                              <p:par>
                                <p:cTn id="129" presetID="10" presetClass="exit" presetSubtype="0" fill="hold" grpId="1" nodeType="withEffect">
                                  <p:stCondLst>
                                    <p:cond delay="0"/>
                                  </p:stCondLst>
                                  <p:childTnLst>
                                    <p:animEffect transition="out" filter="fade">
                                      <p:cBhvr>
                                        <p:cTn id="130" dur="500"/>
                                        <p:tgtEl>
                                          <p:spTgt spid="39"/>
                                        </p:tgtEl>
                                      </p:cBhvr>
                                    </p:animEffect>
                                    <p:set>
                                      <p:cBhvr>
                                        <p:cTn id="131" dur="1" fill="hold">
                                          <p:stCondLst>
                                            <p:cond delay="499"/>
                                          </p:stCondLst>
                                        </p:cTn>
                                        <p:tgtEl>
                                          <p:spTgt spid="39"/>
                                        </p:tgtEl>
                                        <p:attrNameLst>
                                          <p:attrName>style.visibility</p:attrName>
                                        </p:attrNameLst>
                                      </p:cBhvr>
                                      <p:to>
                                        <p:strVal val="hidden"/>
                                      </p:to>
                                    </p:set>
                                  </p:childTnLst>
                                </p:cTn>
                              </p:par>
                            </p:childTnLst>
                          </p:cTn>
                        </p:par>
                      </p:childTnLst>
                    </p:cTn>
                  </p:par>
                  <p:par>
                    <p:cTn id="132" fill="hold">
                      <p:stCondLst>
                        <p:cond delay="indefinite"/>
                      </p:stCondLst>
                      <p:childTnLst>
                        <p:par>
                          <p:cTn id="133" fill="hold">
                            <p:stCondLst>
                              <p:cond delay="0"/>
                            </p:stCondLst>
                            <p:childTnLst>
                              <p:par>
                                <p:cTn id="134" presetID="10" presetClass="entr" presetSubtype="0" fill="hold" nodeType="clickEffect">
                                  <p:stCondLst>
                                    <p:cond delay="0"/>
                                  </p:stCondLst>
                                  <p:childTnLst>
                                    <p:set>
                                      <p:cBhvr>
                                        <p:cTn id="135" dur="1" fill="hold">
                                          <p:stCondLst>
                                            <p:cond delay="0"/>
                                          </p:stCondLst>
                                        </p:cTn>
                                        <p:tgtEl>
                                          <p:spTgt spid="16"/>
                                        </p:tgtEl>
                                        <p:attrNameLst>
                                          <p:attrName>style.visibility</p:attrName>
                                        </p:attrNameLst>
                                      </p:cBhvr>
                                      <p:to>
                                        <p:strVal val="visible"/>
                                      </p:to>
                                    </p:set>
                                    <p:animEffect transition="in" filter="fade">
                                      <p:cBhvr>
                                        <p:cTn id="136" dur="500"/>
                                        <p:tgtEl>
                                          <p:spTgt spid="16"/>
                                        </p:tgtEl>
                                      </p:cBhvr>
                                    </p:animEffect>
                                  </p:childTnLst>
                                </p:cTn>
                              </p:par>
                              <p:par>
                                <p:cTn id="137" presetID="10" presetClass="entr" presetSubtype="0" fill="hold" grpId="0" nodeType="withEffect">
                                  <p:stCondLst>
                                    <p:cond delay="0"/>
                                  </p:stCondLst>
                                  <p:childTnLst>
                                    <p:set>
                                      <p:cBhvr>
                                        <p:cTn id="138" dur="1" fill="hold">
                                          <p:stCondLst>
                                            <p:cond delay="0"/>
                                          </p:stCondLst>
                                        </p:cTn>
                                        <p:tgtEl>
                                          <p:spTgt spid="2"/>
                                        </p:tgtEl>
                                        <p:attrNameLst>
                                          <p:attrName>style.visibility</p:attrName>
                                        </p:attrNameLst>
                                      </p:cBhvr>
                                      <p:to>
                                        <p:strVal val="visible"/>
                                      </p:to>
                                    </p:set>
                                    <p:animEffect transition="in" filter="fade">
                                      <p:cBhvr>
                                        <p:cTn id="139" dur="500"/>
                                        <p:tgtEl>
                                          <p:spTgt spid="2"/>
                                        </p:tgtEl>
                                      </p:cBhvr>
                                    </p:animEffect>
                                  </p:childTnLst>
                                </p:cTn>
                              </p:par>
                              <p:par>
                                <p:cTn id="140" presetID="10" presetClass="entr" presetSubtype="0" fill="hold" nodeType="withEffect">
                                  <p:stCondLst>
                                    <p:cond delay="0"/>
                                  </p:stCondLst>
                                  <p:childTnLst>
                                    <p:set>
                                      <p:cBhvr>
                                        <p:cTn id="141" dur="1" fill="hold">
                                          <p:stCondLst>
                                            <p:cond delay="0"/>
                                          </p:stCondLst>
                                        </p:cTn>
                                        <p:tgtEl>
                                          <p:spTgt spid="17"/>
                                        </p:tgtEl>
                                        <p:attrNameLst>
                                          <p:attrName>style.visibility</p:attrName>
                                        </p:attrNameLst>
                                      </p:cBhvr>
                                      <p:to>
                                        <p:strVal val="visible"/>
                                      </p:to>
                                    </p:set>
                                    <p:animEffect transition="in" filter="fade">
                                      <p:cBhvr>
                                        <p:cTn id="142" dur="500"/>
                                        <p:tgtEl>
                                          <p:spTgt spid="17"/>
                                        </p:tgtEl>
                                      </p:cBhvr>
                                    </p:animEffect>
                                  </p:childTnLst>
                                </p:cTn>
                              </p:par>
                            </p:childTnLst>
                          </p:cTn>
                        </p:par>
                      </p:childTnLst>
                    </p:cTn>
                  </p:par>
                  <p:par>
                    <p:cTn id="143" fill="hold">
                      <p:stCondLst>
                        <p:cond delay="indefinite"/>
                      </p:stCondLst>
                      <p:childTnLst>
                        <p:par>
                          <p:cTn id="144" fill="hold">
                            <p:stCondLst>
                              <p:cond delay="0"/>
                            </p:stCondLst>
                            <p:childTnLst>
                              <p:par>
                                <p:cTn id="145" presetID="10" presetClass="exit" presetSubtype="0" fill="hold" nodeType="clickEffect">
                                  <p:stCondLst>
                                    <p:cond delay="0"/>
                                  </p:stCondLst>
                                  <p:childTnLst>
                                    <p:animEffect transition="out" filter="fade">
                                      <p:cBhvr>
                                        <p:cTn id="146" dur="500"/>
                                        <p:tgtEl>
                                          <p:spTgt spid="16"/>
                                        </p:tgtEl>
                                      </p:cBhvr>
                                    </p:animEffect>
                                    <p:set>
                                      <p:cBhvr>
                                        <p:cTn id="147" dur="1" fill="hold">
                                          <p:stCondLst>
                                            <p:cond delay="499"/>
                                          </p:stCondLst>
                                        </p:cTn>
                                        <p:tgtEl>
                                          <p:spTgt spid="16"/>
                                        </p:tgtEl>
                                        <p:attrNameLst>
                                          <p:attrName>style.visibility</p:attrName>
                                        </p:attrNameLst>
                                      </p:cBhvr>
                                      <p:to>
                                        <p:strVal val="hidden"/>
                                      </p:to>
                                    </p:set>
                                  </p:childTnLst>
                                </p:cTn>
                              </p:par>
                              <p:par>
                                <p:cTn id="148" presetID="10" presetClass="exit" presetSubtype="0" fill="hold" nodeType="withEffect">
                                  <p:stCondLst>
                                    <p:cond delay="0"/>
                                  </p:stCondLst>
                                  <p:childTnLst>
                                    <p:animEffect transition="out" filter="fade">
                                      <p:cBhvr>
                                        <p:cTn id="149" dur="500"/>
                                        <p:tgtEl>
                                          <p:spTgt spid="17"/>
                                        </p:tgtEl>
                                      </p:cBhvr>
                                    </p:animEffect>
                                    <p:set>
                                      <p:cBhvr>
                                        <p:cTn id="150" dur="1" fill="hold">
                                          <p:stCondLst>
                                            <p:cond delay="499"/>
                                          </p:stCondLst>
                                        </p:cTn>
                                        <p:tgtEl>
                                          <p:spTgt spid="17"/>
                                        </p:tgtEl>
                                        <p:attrNameLst>
                                          <p:attrName>style.visibility</p:attrName>
                                        </p:attrNameLst>
                                      </p:cBhvr>
                                      <p:to>
                                        <p:strVal val="hidden"/>
                                      </p:to>
                                    </p:set>
                                  </p:childTnLst>
                                </p:cTn>
                              </p:par>
                              <p:par>
                                <p:cTn id="151" presetID="10" presetClass="entr" presetSubtype="0" fill="hold" nodeType="withEffect">
                                  <p:stCondLst>
                                    <p:cond delay="0"/>
                                  </p:stCondLst>
                                  <p:childTnLst>
                                    <p:set>
                                      <p:cBhvr>
                                        <p:cTn id="152" dur="1" fill="hold">
                                          <p:stCondLst>
                                            <p:cond delay="0"/>
                                          </p:stCondLst>
                                        </p:cTn>
                                        <p:tgtEl>
                                          <p:spTgt spid="15"/>
                                        </p:tgtEl>
                                        <p:attrNameLst>
                                          <p:attrName>style.visibility</p:attrName>
                                        </p:attrNameLst>
                                      </p:cBhvr>
                                      <p:to>
                                        <p:strVal val="visible"/>
                                      </p:to>
                                    </p:set>
                                    <p:animEffect transition="in" filter="fade">
                                      <p:cBhvr>
                                        <p:cTn id="153" dur="500"/>
                                        <p:tgtEl>
                                          <p:spTgt spid="15"/>
                                        </p:tgtEl>
                                      </p:cBhvr>
                                    </p:animEffect>
                                  </p:childTnLst>
                                </p:cTn>
                              </p:par>
                              <p:par>
                                <p:cTn id="154" presetID="10" presetClass="entr" presetSubtype="0" fill="hold" nodeType="withEffect">
                                  <p:stCondLst>
                                    <p:cond delay="0"/>
                                  </p:stCondLst>
                                  <p:childTnLst>
                                    <p:set>
                                      <p:cBhvr>
                                        <p:cTn id="155" dur="1" fill="hold">
                                          <p:stCondLst>
                                            <p:cond delay="0"/>
                                          </p:stCondLst>
                                        </p:cTn>
                                        <p:tgtEl>
                                          <p:spTgt spid="14"/>
                                        </p:tgtEl>
                                        <p:attrNameLst>
                                          <p:attrName>style.visibility</p:attrName>
                                        </p:attrNameLst>
                                      </p:cBhvr>
                                      <p:to>
                                        <p:strVal val="visible"/>
                                      </p:to>
                                    </p:set>
                                    <p:animEffect transition="in" filter="fade">
                                      <p:cBhvr>
                                        <p:cTn id="156" dur="500"/>
                                        <p:tgtEl>
                                          <p:spTgt spid="14"/>
                                        </p:tgtEl>
                                      </p:cBhvr>
                                    </p:animEffect>
                                  </p:childTnLst>
                                </p:cTn>
                              </p:par>
                              <p:par>
                                <p:cTn id="157" presetID="10" presetClass="entr" presetSubtype="0" fill="hold" grpId="0" nodeType="withEffect">
                                  <p:stCondLst>
                                    <p:cond delay="0"/>
                                  </p:stCondLst>
                                  <p:childTnLst>
                                    <p:set>
                                      <p:cBhvr>
                                        <p:cTn id="158" dur="1" fill="hold">
                                          <p:stCondLst>
                                            <p:cond delay="0"/>
                                          </p:stCondLst>
                                        </p:cTn>
                                        <p:tgtEl>
                                          <p:spTgt spid="40"/>
                                        </p:tgtEl>
                                        <p:attrNameLst>
                                          <p:attrName>style.visibility</p:attrName>
                                        </p:attrNameLst>
                                      </p:cBhvr>
                                      <p:to>
                                        <p:strVal val="visible"/>
                                      </p:to>
                                    </p:set>
                                    <p:animEffect transition="in" filter="fade">
                                      <p:cBhvr>
                                        <p:cTn id="159" dur="500"/>
                                        <p:tgtEl>
                                          <p:spTgt spid="40"/>
                                        </p:tgtEl>
                                      </p:cBhvr>
                                    </p:animEffect>
                                  </p:childTnLst>
                                </p:cTn>
                              </p:par>
                              <p:par>
                                <p:cTn id="160" presetID="10" presetClass="entr" presetSubtype="0" fill="hold" grpId="0" nodeType="withEffect">
                                  <p:stCondLst>
                                    <p:cond delay="0"/>
                                  </p:stCondLst>
                                  <p:childTnLst>
                                    <p:set>
                                      <p:cBhvr>
                                        <p:cTn id="161" dur="1" fill="hold">
                                          <p:stCondLst>
                                            <p:cond delay="0"/>
                                          </p:stCondLst>
                                        </p:cTn>
                                        <p:tgtEl>
                                          <p:spTgt spid="41"/>
                                        </p:tgtEl>
                                        <p:attrNameLst>
                                          <p:attrName>style.visibility</p:attrName>
                                        </p:attrNameLst>
                                      </p:cBhvr>
                                      <p:to>
                                        <p:strVal val="visible"/>
                                      </p:to>
                                    </p:set>
                                    <p:animEffect transition="in" filter="fade">
                                      <p:cBhvr>
                                        <p:cTn id="16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30" grpId="1"/>
      <p:bldP spid="31" grpId="1"/>
      <p:bldP spid="33" grpId="1"/>
      <p:bldP spid="34" grpId="1"/>
      <p:bldP spid="36" grpId="0"/>
      <p:bldP spid="37" grpId="0"/>
      <p:bldP spid="38" grpId="0"/>
      <p:bldP spid="39" grpId="0"/>
      <p:bldP spid="39" grpId="1"/>
      <p:bldP spid="40" grpId="0"/>
      <p:bldP spid="2" grpId="0"/>
      <p:bldP spid="4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31696" y="1284681"/>
            <a:ext cx="8280400" cy="4247317"/>
          </a:xfrm>
          <a:prstGeom prst="rect">
            <a:avLst/>
          </a:prstGeom>
          <a:noFill/>
        </p:spPr>
        <p:txBody>
          <a:bodyPr wrap="square" rtlCol="0">
            <a:spAutoFit/>
          </a:bodyPr>
          <a:lstStyle/>
          <a:p>
            <a:r>
              <a:rPr lang="en-US" i="1" dirty="0">
                <a:solidFill>
                  <a:schemeClr val="tx1">
                    <a:lumMod val="50000"/>
                    <a:lumOff val="50000"/>
                  </a:schemeClr>
                </a:solidFill>
              </a:rPr>
              <a:t>In 1958, Jon Gurdon used SCNT (Somatic Cell Nuclear </a:t>
            </a:r>
            <a:r>
              <a:rPr lang="en-US" i="1" dirty="0" smtClean="0">
                <a:solidFill>
                  <a:schemeClr val="tx1">
                    <a:lumMod val="50000"/>
                    <a:lumOff val="50000"/>
                  </a:schemeClr>
                </a:solidFill>
              </a:rPr>
              <a:t>Transfer) </a:t>
            </a:r>
            <a:r>
              <a:rPr lang="en-US" i="1" dirty="0">
                <a:solidFill>
                  <a:schemeClr val="tx1">
                    <a:lumMod val="50000"/>
                    <a:lumOff val="50000"/>
                  </a:schemeClr>
                </a:solidFill>
              </a:rPr>
              <a:t>to clone a frog, and </a:t>
            </a:r>
            <a:r>
              <a:rPr lang="en-US" i="1" dirty="0" smtClean="0">
                <a:solidFill>
                  <a:schemeClr val="tx1">
                    <a:lumMod val="50000"/>
                    <a:lumOff val="50000"/>
                  </a:schemeClr>
                </a:solidFill>
              </a:rPr>
              <a:t>in 1996</a:t>
            </a:r>
            <a:r>
              <a:rPr lang="en-US" i="1" dirty="0">
                <a:solidFill>
                  <a:schemeClr val="tx1">
                    <a:lumMod val="50000"/>
                    <a:lumOff val="50000"/>
                  </a:schemeClr>
                </a:solidFill>
              </a:rPr>
              <a:t>, Ian </a:t>
            </a:r>
            <a:r>
              <a:rPr lang="en-US" i="1" dirty="0" err="1">
                <a:solidFill>
                  <a:schemeClr val="tx1">
                    <a:lumMod val="50000"/>
                    <a:lumOff val="50000"/>
                  </a:schemeClr>
                </a:solidFill>
              </a:rPr>
              <a:t>Wilmut</a:t>
            </a:r>
            <a:r>
              <a:rPr lang="en-US" i="1" dirty="0">
                <a:solidFill>
                  <a:schemeClr val="tx1">
                    <a:lumMod val="50000"/>
                    <a:lumOff val="50000"/>
                  </a:schemeClr>
                </a:solidFill>
              </a:rPr>
              <a:t> cloned the first mammal, a sheep named </a:t>
            </a:r>
            <a:r>
              <a:rPr lang="en-US" i="1" dirty="0" smtClean="0">
                <a:solidFill>
                  <a:schemeClr val="tx1">
                    <a:lumMod val="50000"/>
                    <a:lumOff val="50000"/>
                  </a:schemeClr>
                </a:solidFill>
              </a:rPr>
              <a:t>Dolly after Dolly Parton as the source somatic cell was a mammary cell.  </a:t>
            </a:r>
            <a:r>
              <a:rPr lang="en-US" i="1" dirty="0">
                <a:solidFill>
                  <a:schemeClr val="tx1">
                    <a:lumMod val="50000"/>
                    <a:lumOff val="50000"/>
                  </a:schemeClr>
                </a:solidFill>
              </a:rPr>
              <a:t>Dolly was able to reproduce, demonstrating that SCNT does not compromise fertility, though it may affect </a:t>
            </a:r>
            <a:r>
              <a:rPr lang="en-US" i="1" dirty="0" smtClean="0">
                <a:solidFill>
                  <a:schemeClr val="tx1">
                    <a:lumMod val="50000"/>
                    <a:lumOff val="50000"/>
                  </a:schemeClr>
                </a:solidFill>
              </a:rPr>
              <a:t>metabolism, given that Dolly died of largeness syndrome a pathology resulting from nuclear DNA reprogramming errors. </a:t>
            </a:r>
          </a:p>
          <a:p>
            <a:endParaRPr lang="en-US" i="1" dirty="0">
              <a:solidFill>
                <a:schemeClr val="tx1">
                  <a:lumMod val="50000"/>
                  <a:lumOff val="50000"/>
                </a:schemeClr>
              </a:solidFill>
            </a:endParaRPr>
          </a:p>
          <a:p>
            <a:r>
              <a:rPr lang="en-US" i="1" dirty="0" smtClean="0">
                <a:solidFill>
                  <a:schemeClr val="tx1">
                    <a:lumMod val="50000"/>
                    <a:lumOff val="50000"/>
                  </a:schemeClr>
                </a:solidFill>
              </a:rPr>
              <a:t>In </a:t>
            </a:r>
            <a:r>
              <a:rPr lang="en-US" i="1" dirty="0">
                <a:solidFill>
                  <a:schemeClr val="tx1">
                    <a:lumMod val="50000"/>
                    <a:lumOff val="50000"/>
                  </a:schemeClr>
                </a:solidFill>
              </a:rPr>
              <a:t>2013, </a:t>
            </a:r>
            <a:r>
              <a:rPr lang="en-US" i="1" dirty="0" err="1">
                <a:solidFill>
                  <a:schemeClr val="tx1">
                    <a:lumMod val="50000"/>
                    <a:lumOff val="50000"/>
                  </a:schemeClr>
                </a:solidFill>
              </a:rPr>
              <a:t>Mitalipov</a:t>
            </a:r>
            <a:r>
              <a:rPr lang="en-US" i="1" dirty="0">
                <a:solidFill>
                  <a:schemeClr val="tx1">
                    <a:lumMod val="50000"/>
                    <a:lumOff val="50000"/>
                  </a:schemeClr>
                </a:solidFill>
              </a:rPr>
              <a:t> et al., used </a:t>
            </a:r>
            <a:r>
              <a:rPr lang="en-US" i="1" dirty="0" smtClean="0">
                <a:solidFill>
                  <a:schemeClr val="tx1">
                    <a:lumMod val="50000"/>
                    <a:lumOff val="50000"/>
                  </a:schemeClr>
                </a:solidFill>
              </a:rPr>
              <a:t>SCNT </a:t>
            </a:r>
            <a:r>
              <a:rPr lang="en-US" i="1" dirty="0">
                <a:solidFill>
                  <a:schemeClr val="tx1">
                    <a:lumMod val="50000"/>
                    <a:lumOff val="50000"/>
                  </a:schemeClr>
                </a:solidFill>
              </a:rPr>
              <a:t>to </a:t>
            </a:r>
            <a:r>
              <a:rPr lang="en-US" i="1" dirty="0" smtClean="0">
                <a:solidFill>
                  <a:schemeClr val="tx1">
                    <a:lumMod val="50000"/>
                    <a:lumOff val="50000"/>
                  </a:schemeClr>
                </a:solidFill>
              </a:rPr>
              <a:t>create two immunologically matched embryonic </a:t>
            </a:r>
            <a:r>
              <a:rPr lang="en-US" i="1" dirty="0">
                <a:solidFill>
                  <a:schemeClr val="tx1">
                    <a:lumMod val="50000"/>
                    <a:lumOff val="50000"/>
                  </a:schemeClr>
                </a:solidFill>
              </a:rPr>
              <a:t>stem </a:t>
            </a:r>
            <a:r>
              <a:rPr lang="en-US" i="1" dirty="0" smtClean="0">
                <a:solidFill>
                  <a:schemeClr val="tx1">
                    <a:lumMod val="50000"/>
                    <a:lumOff val="50000"/>
                  </a:schemeClr>
                </a:solidFill>
              </a:rPr>
              <a:t>cell lines. </a:t>
            </a:r>
            <a:r>
              <a:rPr lang="en-US" i="1" dirty="0">
                <a:solidFill>
                  <a:schemeClr val="tx1">
                    <a:lumMod val="50000"/>
                    <a:lumOff val="50000"/>
                  </a:schemeClr>
                </a:solidFill>
              </a:rPr>
              <a:t>His team used twenty oocytes from two young egg providers and </a:t>
            </a:r>
            <a:r>
              <a:rPr lang="en-US" i="1" dirty="0" smtClean="0">
                <a:solidFill>
                  <a:schemeClr val="tx1">
                    <a:lumMod val="50000"/>
                    <a:lumOff val="50000"/>
                  </a:schemeClr>
                </a:solidFill>
              </a:rPr>
              <a:t>somatic nuclei </a:t>
            </a:r>
            <a:r>
              <a:rPr lang="en-US" i="1" dirty="0">
                <a:solidFill>
                  <a:schemeClr val="tx1">
                    <a:lumMod val="50000"/>
                    <a:lumOff val="50000"/>
                  </a:schemeClr>
                </a:solidFill>
              </a:rPr>
              <a:t>from fetal/infant </a:t>
            </a:r>
            <a:r>
              <a:rPr lang="en-US" i="1" dirty="0" smtClean="0">
                <a:solidFill>
                  <a:schemeClr val="tx1">
                    <a:lumMod val="50000"/>
                    <a:lumOff val="50000"/>
                  </a:schemeClr>
                </a:solidFill>
              </a:rPr>
              <a:t>“donors.”  Later he was able to do this for an older patient as well. </a:t>
            </a:r>
          </a:p>
          <a:p>
            <a:endParaRPr lang="en-US" i="1" dirty="0">
              <a:solidFill>
                <a:schemeClr val="tx1">
                  <a:lumMod val="50000"/>
                  <a:lumOff val="50000"/>
                </a:schemeClr>
              </a:solidFill>
            </a:endParaRPr>
          </a:p>
          <a:p>
            <a:endParaRPr lang="en-US" i="1" dirty="0">
              <a:solidFill>
                <a:schemeClr val="tx1">
                  <a:lumMod val="50000"/>
                  <a:lumOff val="50000"/>
                </a:schemeClr>
              </a:solidFill>
            </a:endParaRPr>
          </a:p>
          <a:p>
            <a:endParaRPr lang="en-US" dirty="0">
              <a:solidFill>
                <a:schemeClr val="tx1">
                  <a:lumMod val="50000"/>
                  <a:lumOff val="50000"/>
                </a:schemeClr>
              </a:solidFill>
            </a:endParaRPr>
          </a:p>
          <a:p>
            <a:endParaRPr lang="en-US" dirty="0"/>
          </a:p>
        </p:txBody>
      </p:sp>
      <p:pic>
        <p:nvPicPr>
          <p:cNvPr id="10" name="Picture 9" descr="Credits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299" y="6390639"/>
            <a:ext cx="8922849" cy="367953"/>
          </a:xfrm>
          <a:prstGeom prst="rect">
            <a:avLst/>
          </a:prstGeom>
        </p:spPr>
      </p:pic>
      <p:pic>
        <p:nvPicPr>
          <p:cNvPr id="12" name="Picture 11" descr="Video_icon1.png">
            <a:hlinkClick r:id="rId4"/>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81817" y="5746145"/>
            <a:ext cx="289178" cy="216357"/>
          </a:xfrm>
          <a:prstGeom prst="rect">
            <a:avLst/>
          </a:prstGeom>
        </p:spPr>
      </p:pic>
      <p:pic>
        <p:nvPicPr>
          <p:cNvPr id="13" name="Picture 12" descr="Video_icon1.png">
            <a:hlinkClick r:id="rId6"/>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88272" y="5990228"/>
            <a:ext cx="292800" cy="219066"/>
          </a:xfrm>
          <a:prstGeom prst="rect">
            <a:avLst/>
          </a:prstGeom>
        </p:spPr>
      </p:pic>
      <p:sp>
        <p:nvSpPr>
          <p:cNvPr id="14" name="TextBox 13"/>
          <p:cNvSpPr txBox="1"/>
          <p:nvPr/>
        </p:nvSpPr>
        <p:spPr>
          <a:xfrm>
            <a:off x="191529" y="128740"/>
            <a:ext cx="8581527" cy="461665"/>
          </a:xfrm>
          <a:prstGeom prst="rect">
            <a:avLst/>
          </a:prstGeom>
          <a:noFill/>
        </p:spPr>
        <p:txBody>
          <a:bodyPr wrap="square" rtlCol="0">
            <a:spAutoFit/>
          </a:bodyPr>
          <a:lstStyle/>
          <a:p>
            <a:r>
              <a:rPr lang="en-US" sz="2400" dirty="0" smtClean="0">
                <a:solidFill>
                  <a:srgbClr val="11909C"/>
                </a:solidFill>
              </a:rPr>
              <a:t>Embryo. Genetically Modified Embryo . SCNT</a:t>
            </a:r>
            <a:endParaRPr lang="en-US" sz="2400" dirty="0">
              <a:solidFill>
                <a:srgbClr val="11909C"/>
              </a:solidFill>
            </a:endParaRPr>
          </a:p>
        </p:txBody>
      </p:sp>
      <p:sp>
        <p:nvSpPr>
          <p:cNvPr id="15" name="TextBox 14"/>
          <p:cNvSpPr txBox="1"/>
          <p:nvPr/>
        </p:nvSpPr>
        <p:spPr>
          <a:xfrm>
            <a:off x="5965326" y="574725"/>
            <a:ext cx="966170" cy="369332"/>
          </a:xfrm>
          <a:prstGeom prst="rect">
            <a:avLst/>
          </a:prstGeom>
          <a:noFill/>
        </p:spPr>
        <p:txBody>
          <a:bodyPr wrap="none" rtlCol="0">
            <a:spAutoFit/>
          </a:bodyPr>
          <a:lstStyle/>
          <a:p>
            <a:r>
              <a:rPr lang="en-US" i="1" dirty="0" smtClean="0">
                <a:solidFill>
                  <a:srgbClr val="11909C"/>
                </a:solidFill>
              </a:rPr>
              <a:t>In Vitro</a:t>
            </a:r>
          </a:p>
        </p:txBody>
      </p:sp>
      <p:pic>
        <p:nvPicPr>
          <p:cNvPr id="9" name="Picture 8" descr="Video_icon1.png">
            <a:hlinkClick r:id="rId7"/>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42389" y="4111082"/>
            <a:ext cx="286346" cy="214237"/>
          </a:xfrm>
          <a:prstGeom prst="rect">
            <a:avLst/>
          </a:prstGeom>
        </p:spPr>
      </p:pic>
      <p:sp>
        <p:nvSpPr>
          <p:cNvPr id="2" name="TextBox 1"/>
          <p:cNvSpPr txBox="1"/>
          <p:nvPr/>
        </p:nvSpPr>
        <p:spPr>
          <a:xfrm>
            <a:off x="9037148" y="6298132"/>
            <a:ext cx="184666" cy="369332"/>
          </a:xfrm>
          <a:prstGeom prst="rect">
            <a:avLst/>
          </a:prstGeom>
          <a:noFill/>
        </p:spPr>
        <p:txBody>
          <a:bodyPr wrap="none" rtlCol="0">
            <a:spAutoFit/>
          </a:bodyPr>
          <a:lstStyle/>
          <a:p>
            <a:endParaRPr lang="en-US" dirty="0"/>
          </a:p>
        </p:txBody>
      </p:sp>
      <p:sp>
        <p:nvSpPr>
          <p:cNvPr id="3" name="TextBox 2"/>
          <p:cNvSpPr txBox="1"/>
          <p:nvPr/>
        </p:nvSpPr>
        <p:spPr>
          <a:xfrm>
            <a:off x="447696" y="4524561"/>
            <a:ext cx="8341360" cy="1754327"/>
          </a:xfrm>
          <a:prstGeom prst="rect">
            <a:avLst/>
          </a:prstGeom>
          <a:noFill/>
        </p:spPr>
        <p:txBody>
          <a:bodyPr wrap="square" rtlCol="0">
            <a:spAutoFit/>
          </a:bodyPr>
          <a:lstStyle/>
          <a:p>
            <a:r>
              <a:rPr lang="en-US" i="1" dirty="0">
                <a:solidFill>
                  <a:schemeClr val="tx1">
                    <a:lumMod val="50000"/>
                    <a:lumOff val="50000"/>
                  </a:schemeClr>
                </a:solidFill>
              </a:rPr>
              <a:t>Cloning techniques raise ethical questions regarding the moral status of the embryo, the health risks of oocyte providers and patients seeking stem cell therapy, and the commodification of human tissue. Some of these issues are explored in the documentary film “The Lines that Divide” produced by the Center for Bioethics and Culture      and the documentary film “Terra Incognita: Mapping Stem Cell Research” produced by Independent Lens. </a:t>
            </a:r>
          </a:p>
        </p:txBody>
      </p:sp>
    </p:spTree>
    <p:extLst>
      <p:ext uri="{BB962C8B-B14F-4D97-AF65-F5344CB8AC3E}">
        <p14:creationId xmlns:p14="http://schemas.microsoft.com/office/powerpoint/2010/main" val="89437233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par>
                                <p:cTn id="18" presetID="10" presetClass="entr" presetSubtype="0" fill="hold"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 name="Picture 93" descr="BC_Fron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1783" y="637692"/>
            <a:ext cx="826008" cy="1679448"/>
          </a:xfrm>
          <a:prstGeom prst="rect">
            <a:avLst/>
          </a:prstGeom>
        </p:spPr>
      </p:pic>
      <p:pic>
        <p:nvPicPr>
          <p:cNvPr id="95" name="Picture 9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5031" y="3377713"/>
            <a:ext cx="679095" cy="1380744"/>
          </a:xfrm>
          <a:prstGeom prst="rect">
            <a:avLst/>
          </a:prstGeom>
        </p:spPr>
      </p:pic>
      <p:pic>
        <p:nvPicPr>
          <p:cNvPr id="97" name="Picture 9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84548" y="3862345"/>
            <a:ext cx="1179576" cy="896112"/>
          </a:xfrm>
          <a:prstGeom prst="rect">
            <a:avLst/>
          </a:prstGeom>
        </p:spPr>
      </p:pic>
      <p:pic>
        <p:nvPicPr>
          <p:cNvPr id="98" name="Picture 97" descr="Skin.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84548" y="1659066"/>
            <a:ext cx="1325880" cy="341376"/>
          </a:xfrm>
          <a:prstGeom prst="rect">
            <a:avLst/>
          </a:prstGeom>
        </p:spPr>
      </p:pic>
      <p:pic>
        <p:nvPicPr>
          <p:cNvPr id="99" name="Picture 98" descr="Nucleus.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57755" y="1739140"/>
            <a:ext cx="143256" cy="149352"/>
          </a:xfrm>
          <a:prstGeom prst="rect">
            <a:avLst/>
          </a:prstGeom>
        </p:spPr>
      </p:pic>
      <p:pic>
        <p:nvPicPr>
          <p:cNvPr id="100" name="Picture 99" descr="Pipette.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84393" y="686156"/>
            <a:ext cx="902208" cy="838200"/>
          </a:xfrm>
          <a:prstGeom prst="rect">
            <a:avLst/>
          </a:prstGeom>
        </p:spPr>
      </p:pic>
      <p:pic>
        <p:nvPicPr>
          <p:cNvPr id="101" name="Picture 100" descr="Arrow.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735497" y="1659066"/>
            <a:ext cx="137160" cy="143256"/>
          </a:xfrm>
          <a:prstGeom prst="rect">
            <a:avLst/>
          </a:prstGeom>
        </p:spPr>
      </p:pic>
      <p:pic>
        <p:nvPicPr>
          <p:cNvPr id="102" name="Picture 101" descr="Arrow.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735497" y="4222009"/>
            <a:ext cx="137160" cy="143256"/>
          </a:xfrm>
          <a:prstGeom prst="rect">
            <a:avLst/>
          </a:prstGeom>
        </p:spPr>
      </p:pic>
      <p:grpSp>
        <p:nvGrpSpPr>
          <p:cNvPr id="103" name="Group 102"/>
          <p:cNvGrpSpPr/>
          <p:nvPr/>
        </p:nvGrpSpPr>
        <p:grpSpPr>
          <a:xfrm>
            <a:off x="2262806" y="1098684"/>
            <a:ext cx="902208" cy="838200"/>
            <a:chOff x="4322040" y="954718"/>
            <a:chExt cx="902208" cy="838200"/>
          </a:xfrm>
        </p:grpSpPr>
        <p:pic>
          <p:nvPicPr>
            <p:cNvPr id="104" name="Picture 103" descr="Nucleus.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018503" y="1590280"/>
              <a:ext cx="143256" cy="149352"/>
            </a:xfrm>
            <a:prstGeom prst="rect">
              <a:avLst/>
            </a:prstGeom>
          </p:spPr>
        </p:pic>
        <p:pic>
          <p:nvPicPr>
            <p:cNvPr id="105" name="Picture 104" descr="Pipette.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322040" y="954718"/>
              <a:ext cx="902208" cy="838200"/>
            </a:xfrm>
            <a:prstGeom prst="rect">
              <a:avLst/>
            </a:prstGeom>
          </p:spPr>
        </p:pic>
      </p:grpSp>
      <p:pic>
        <p:nvPicPr>
          <p:cNvPr id="106" name="Picture 105" descr="Nucleus.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89040" y="4319319"/>
            <a:ext cx="143256" cy="149352"/>
          </a:xfrm>
          <a:prstGeom prst="rect">
            <a:avLst/>
          </a:prstGeom>
        </p:spPr>
      </p:pic>
      <p:grpSp>
        <p:nvGrpSpPr>
          <p:cNvPr id="107" name="Group 106"/>
          <p:cNvGrpSpPr/>
          <p:nvPr/>
        </p:nvGrpSpPr>
        <p:grpSpPr>
          <a:xfrm>
            <a:off x="1996919" y="3677503"/>
            <a:ext cx="902208" cy="838200"/>
            <a:chOff x="4322040" y="954718"/>
            <a:chExt cx="902208" cy="838200"/>
          </a:xfrm>
        </p:grpSpPr>
        <p:pic>
          <p:nvPicPr>
            <p:cNvPr id="108" name="Picture 107" descr="Nucleus.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018503" y="1590280"/>
              <a:ext cx="143256" cy="149352"/>
            </a:xfrm>
            <a:prstGeom prst="rect">
              <a:avLst/>
            </a:prstGeom>
          </p:spPr>
        </p:pic>
        <p:pic>
          <p:nvPicPr>
            <p:cNvPr id="109" name="Picture 108" descr="Pipette.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322040" y="954718"/>
              <a:ext cx="902208" cy="838200"/>
            </a:xfrm>
            <a:prstGeom prst="rect">
              <a:avLst/>
            </a:prstGeom>
          </p:spPr>
        </p:pic>
      </p:grpSp>
      <p:sp>
        <p:nvSpPr>
          <p:cNvPr id="110" name="TextBox 109"/>
          <p:cNvSpPr txBox="1"/>
          <p:nvPr/>
        </p:nvSpPr>
        <p:spPr>
          <a:xfrm>
            <a:off x="1461521" y="1475372"/>
            <a:ext cx="697627" cy="215444"/>
          </a:xfrm>
          <a:prstGeom prst="rect">
            <a:avLst/>
          </a:prstGeom>
          <a:noFill/>
        </p:spPr>
        <p:txBody>
          <a:bodyPr wrap="none" rtlCol="0">
            <a:spAutoFit/>
          </a:bodyPr>
          <a:lstStyle/>
          <a:p>
            <a:r>
              <a:rPr lang="en-US" sz="800" dirty="0">
                <a:solidFill>
                  <a:schemeClr val="tx1">
                    <a:lumMod val="50000"/>
                    <a:lumOff val="50000"/>
                  </a:schemeClr>
                </a:solidFill>
              </a:rPr>
              <a:t>s</a:t>
            </a:r>
            <a:r>
              <a:rPr lang="en-US" sz="800" dirty="0" smtClean="0">
                <a:solidFill>
                  <a:schemeClr val="tx1">
                    <a:lumMod val="50000"/>
                    <a:lumOff val="50000"/>
                  </a:schemeClr>
                </a:solidFill>
              </a:rPr>
              <a:t>kin biopsy</a:t>
            </a:r>
            <a:endParaRPr lang="en-US" sz="800" dirty="0">
              <a:solidFill>
                <a:schemeClr val="tx1">
                  <a:lumMod val="50000"/>
                  <a:lumOff val="50000"/>
                </a:schemeClr>
              </a:solidFill>
            </a:endParaRPr>
          </a:p>
        </p:txBody>
      </p:sp>
      <p:sp>
        <p:nvSpPr>
          <p:cNvPr id="111" name="TextBox 110"/>
          <p:cNvSpPr txBox="1"/>
          <p:nvPr/>
        </p:nvSpPr>
        <p:spPr>
          <a:xfrm>
            <a:off x="1552420" y="4006565"/>
            <a:ext cx="492443" cy="215444"/>
          </a:xfrm>
          <a:prstGeom prst="rect">
            <a:avLst/>
          </a:prstGeom>
          <a:noFill/>
        </p:spPr>
        <p:txBody>
          <a:bodyPr wrap="none" rtlCol="0">
            <a:spAutoFit/>
          </a:bodyPr>
          <a:lstStyle/>
          <a:p>
            <a:r>
              <a:rPr lang="en-US" sz="800" dirty="0" smtClean="0">
                <a:solidFill>
                  <a:srgbClr val="7F7F7F"/>
                </a:solidFill>
              </a:rPr>
              <a:t>oocyte</a:t>
            </a:r>
            <a:endParaRPr lang="en-US" sz="800" dirty="0">
              <a:solidFill>
                <a:srgbClr val="7F7F7F"/>
              </a:solidFill>
            </a:endParaRPr>
          </a:p>
        </p:txBody>
      </p:sp>
      <p:sp>
        <p:nvSpPr>
          <p:cNvPr id="112" name="TextBox 111"/>
          <p:cNvSpPr txBox="1"/>
          <p:nvPr/>
        </p:nvSpPr>
        <p:spPr>
          <a:xfrm>
            <a:off x="1510155" y="4319722"/>
            <a:ext cx="549650" cy="215444"/>
          </a:xfrm>
          <a:prstGeom prst="rect">
            <a:avLst/>
          </a:prstGeom>
          <a:noFill/>
        </p:spPr>
        <p:txBody>
          <a:bodyPr wrap="none" rtlCol="0">
            <a:spAutoFit/>
          </a:bodyPr>
          <a:lstStyle/>
          <a:p>
            <a:r>
              <a:rPr lang="en-US" sz="800" dirty="0" smtClean="0">
                <a:solidFill>
                  <a:srgbClr val="7F7F7F"/>
                </a:solidFill>
              </a:rPr>
              <a:t>cultured</a:t>
            </a:r>
            <a:endParaRPr lang="en-US" sz="800" dirty="0">
              <a:solidFill>
                <a:srgbClr val="7F7F7F"/>
              </a:solidFill>
            </a:endParaRPr>
          </a:p>
        </p:txBody>
      </p:sp>
      <p:sp>
        <p:nvSpPr>
          <p:cNvPr id="113" name="TextBox 112"/>
          <p:cNvSpPr txBox="1"/>
          <p:nvPr/>
        </p:nvSpPr>
        <p:spPr>
          <a:xfrm>
            <a:off x="2390013" y="2031964"/>
            <a:ext cx="1018227" cy="338554"/>
          </a:xfrm>
          <a:prstGeom prst="rect">
            <a:avLst/>
          </a:prstGeom>
          <a:noFill/>
        </p:spPr>
        <p:txBody>
          <a:bodyPr wrap="none" rtlCol="0">
            <a:spAutoFit/>
          </a:bodyPr>
          <a:lstStyle/>
          <a:p>
            <a:pPr algn="ctr"/>
            <a:r>
              <a:rPr lang="en-US" sz="800" dirty="0" smtClean="0">
                <a:solidFill>
                  <a:srgbClr val="7F7F7F"/>
                </a:solidFill>
              </a:rPr>
              <a:t>HUMAN DERMAL</a:t>
            </a:r>
          </a:p>
          <a:p>
            <a:pPr algn="ctr"/>
            <a:r>
              <a:rPr lang="en-US" sz="800" dirty="0" smtClean="0">
                <a:solidFill>
                  <a:srgbClr val="7F7F7F"/>
                </a:solidFill>
              </a:rPr>
              <a:t>FIBROBLAST</a:t>
            </a:r>
            <a:endParaRPr lang="en-US" sz="800" dirty="0">
              <a:solidFill>
                <a:srgbClr val="7F7F7F"/>
              </a:solidFill>
            </a:endParaRPr>
          </a:p>
        </p:txBody>
      </p:sp>
      <p:sp>
        <p:nvSpPr>
          <p:cNvPr id="114" name="TextBox 113"/>
          <p:cNvSpPr txBox="1"/>
          <p:nvPr/>
        </p:nvSpPr>
        <p:spPr>
          <a:xfrm>
            <a:off x="-83659" y="5756354"/>
            <a:ext cx="2096143" cy="600164"/>
          </a:xfrm>
          <a:prstGeom prst="rect">
            <a:avLst/>
          </a:prstGeom>
          <a:noFill/>
        </p:spPr>
        <p:txBody>
          <a:bodyPr wrap="square" rtlCol="0">
            <a:spAutoFit/>
          </a:bodyPr>
          <a:lstStyle/>
          <a:p>
            <a:pPr algn="ctr"/>
            <a:r>
              <a:rPr lang="en-US" sz="1100" dirty="0" smtClean="0">
                <a:solidFill>
                  <a:srgbClr val="7F7F7F"/>
                </a:solidFill>
              </a:rPr>
              <a:t>TISSUE BIOPSY</a:t>
            </a:r>
          </a:p>
          <a:p>
            <a:pPr algn="ctr"/>
            <a:r>
              <a:rPr lang="en-US" sz="1100" dirty="0" smtClean="0">
                <a:solidFill>
                  <a:srgbClr val="7F7F7F"/>
                </a:solidFill>
              </a:rPr>
              <a:t> &amp; OOCYTE </a:t>
            </a:r>
          </a:p>
          <a:p>
            <a:pPr algn="ctr"/>
            <a:r>
              <a:rPr lang="en-US" sz="1100" dirty="0" smtClean="0">
                <a:solidFill>
                  <a:srgbClr val="7F7F7F"/>
                </a:solidFill>
              </a:rPr>
              <a:t>PROCUREMENT</a:t>
            </a:r>
            <a:endParaRPr lang="en-US" sz="1100" dirty="0">
              <a:solidFill>
                <a:srgbClr val="7F7F7F"/>
              </a:solidFill>
            </a:endParaRPr>
          </a:p>
        </p:txBody>
      </p:sp>
      <p:sp>
        <p:nvSpPr>
          <p:cNvPr id="115" name="TextBox 114"/>
          <p:cNvSpPr txBox="1"/>
          <p:nvPr/>
        </p:nvSpPr>
        <p:spPr>
          <a:xfrm>
            <a:off x="1615434" y="4985053"/>
            <a:ext cx="2096143" cy="430887"/>
          </a:xfrm>
          <a:prstGeom prst="rect">
            <a:avLst/>
          </a:prstGeom>
          <a:noFill/>
        </p:spPr>
        <p:txBody>
          <a:bodyPr wrap="square" rtlCol="0">
            <a:spAutoFit/>
          </a:bodyPr>
          <a:lstStyle/>
          <a:p>
            <a:pPr algn="ctr"/>
            <a:r>
              <a:rPr lang="en-US" sz="1100" dirty="0" smtClean="0">
                <a:solidFill>
                  <a:srgbClr val="7F7F7F"/>
                </a:solidFill>
              </a:rPr>
              <a:t>NUCLEAR</a:t>
            </a:r>
          </a:p>
          <a:p>
            <a:pPr algn="ctr"/>
            <a:r>
              <a:rPr lang="en-US" sz="1100" dirty="0" smtClean="0">
                <a:solidFill>
                  <a:srgbClr val="7F7F7F"/>
                </a:solidFill>
              </a:rPr>
              <a:t>TRANSFER</a:t>
            </a:r>
            <a:endParaRPr lang="en-US" sz="1100" dirty="0">
              <a:solidFill>
                <a:srgbClr val="7F7F7F"/>
              </a:solidFill>
            </a:endParaRPr>
          </a:p>
        </p:txBody>
      </p:sp>
      <p:pic>
        <p:nvPicPr>
          <p:cNvPr id="116" name="Picture 115" descr="BodyZoom.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08416" y="3934206"/>
            <a:ext cx="771144" cy="1813560"/>
          </a:xfrm>
          <a:prstGeom prst="rect">
            <a:avLst/>
          </a:prstGeom>
        </p:spPr>
      </p:pic>
      <p:pic>
        <p:nvPicPr>
          <p:cNvPr id="117" name="Picture 11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009491" y="2445154"/>
            <a:ext cx="855251" cy="855251"/>
          </a:xfrm>
          <a:prstGeom prst="rect">
            <a:avLst/>
          </a:prstGeom>
        </p:spPr>
      </p:pic>
      <p:pic>
        <p:nvPicPr>
          <p:cNvPr id="118" name="Picture 117" descr="Electricial.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883260" y="3351825"/>
            <a:ext cx="1121664" cy="359664"/>
          </a:xfrm>
          <a:prstGeom prst="rect">
            <a:avLst/>
          </a:prstGeom>
        </p:spPr>
      </p:pic>
      <p:pic>
        <p:nvPicPr>
          <p:cNvPr id="119" name="Picture 118" descr="Calcium.pn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114540" y="3994777"/>
            <a:ext cx="618744" cy="755904"/>
          </a:xfrm>
          <a:prstGeom prst="rect">
            <a:avLst/>
          </a:prstGeom>
        </p:spPr>
      </p:pic>
      <p:pic>
        <p:nvPicPr>
          <p:cNvPr id="120" name="Picture 119" descr="Caffeine.p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029788" y="1526222"/>
            <a:ext cx="758952" cy="844296"/>
          </a:xfrm>
          <a:prstGeom prst="rect">
            <a:avLst/>
          </a:prstGeom>
        </p:spPr>
      </p:pic>
      <p:pic>
        <p:nvPicPr>
          <p:cNvPr id="121" name="Picture 120" descr="Arrow.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711577" y="4216678"/>
            <a:ext cx="137160" cy="143256"/>
          </a:xfrm>
          <a:prstGeom prst="rect">
            <a:avLst/>
          </a:prstGeom>
        </p:spPr>
      </p:pic>
      <p:sp>
        <p:nvSpPr>
          <p:cNvPr id="123" name="TextBox 122"/>
          <p:cNvSpPr txBox="1"/>
          <p:nvPr/>
        </p:nvSpPr>
        <p:spPr>
          <a:xfrm>
            <a:off x="4255707" y="3763375"/>
            <a:ext cx="312906" cy="184666"/>
          </a:xfrm>
          <a:prstGeom prst="rect">
            <a:avLst/>
          </a:prstGeom>
          <a:noFill/>
        </p:spPr>
        <p:txBody>
          <a:bodyPr wrap="none" rtlCol="0">
            <a:spAutoFit/>
          </a:bodyPr>
          <a:lstStyle/>
          <a:p>
            <a:r>
              <a:rPr lang="en-US" sz="600" dirty="0" smtClean="0">
                <a:solidFill>
                  <a:srgbClr val="7F7F7F"/>
                </a:solidFill>
              </a:rPr>
              <a:t>OR</a:t>
            </a:r>
            <a:endParaRPr lang="en-US" sz="600" dirty="0">
              <a:solidFill>
                <a:srgbClr val="7F7F7F"/>
              </a:solidFill>
            </a:endParaRPr>
          </a:p>
        </p:txBody>
      </p:sp>
      <p:sp>
        <p:nvSpPr>
          <p:cNvPr id="124" name="TextBox 123"/>
          <p:cNvSpPr txBox="1"/>
          <p:nvPr/>
        </p:nvSpPr>
        <p:spPr>
          <a:xfrm>
            <a:off x="4255707" y="2395755"/>
            <a:ext cx="312906" cy="184666"/>
          </a:xfrm>
          <a:prstGeom prst="rect">
            <a:avLst/>
          </a:prstGeom>
          <a:noFill/>
        </p:spPr>
        <p:txBody>
          <a:bodyPr wrap="none" rtlCol="0">
            <a:spAutoFit/>
          </a:bodyPr>
          <a:lstStyle/>
          <a:p>
            <a:r>
              <a:rPr lang="en-US" sz="600" dirty="0" smtClean="0">
                <a:solidFill>
                  <a:srgbClr val="7F7F7F"/>
                </a:solidFill>
              </a:rPr>
              <a:t>OR</a:t>
            </a:r>
            <a:endParaRPr lang="en-US" sz="600" dirty="0">
              <a:solidFill>
                <a:srgbClr val="7F7F7F"/>
              </a:solidFill>
            </a:endParaRPr>
          </a:p>
        </p:txBody>
      </p:sp>
      <p:sp>
        <p:nvSpPr>
          <p:cNvPr id="125" name="TextBox 124"/>
          <p:cNvSpPr txBox="1"/>
          <p:nvPr/>
        </p:nvSpPr>
        <p:spPr>
          <a:xfrm>
            <a:off x="3376322" y="5047217"/>
            <a:ext cx="2096143" cy="261610"/>
          </a:xfrm>
          <a:prstGeom prst="rect">
            <a:avLst/>
          </a:prstGeom>
          <a:noFill/>
        </p:spPr>
        <p:txBody>
          <a:bodyPr wrap="square" rtlCol="0">
            <a:spAutoFit/>
          </a:bodyPr>
          <a:lstStyle/>
          <a:p>
            <a:pPr algn="ctr"/>
            <a:r>
              <a:rPr lang="en-US" sz="1100" dirty="0" smtClean="0">
                <a:solidFill>
                  <a:srgbClr val="7F7F7F"/>
                </a:solidFill>
              </a:rPr>
              <a:t>MITOTIC ACTIVATION</a:t>
            </a:r>
            <a:endParaRPr lang="en-US" sz="1100" dirty="0">
              <a:solidFill>
                <a:srgbClr val="7F7F7F"/>
              </a:solidFill>
            </a:endParaRPr>
          </a:p>
        </p:txBody>
      </p:sp>
      <p:pic>
        <p:nvPicPr>
          <p:cNvPr id="126" name="Picture 125" descr="clones.p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472465" y="1802322"/>
            <a:ext cx="1493520" cy="2761488"/>
          </a:xfrm>
          <a:prstGeom prst="rect">
            <a:avLst/>
          </a:prstGeom>
        </p:spPr>
      </p:pic>
      <p:sp>
        <p:nvSpPr>
          <p:cNvPr id="127" name="TextBox 126"/>
          <p:cNvSpPr txBox="1"/>
          <p:nvPr/>
        </p:nvSpPr>
        <p:spPr>
          <a:xfrm>
            <a:off x="5010730" y="4949602"/>
            <a:ext cx="2096143" cy="430887"/>
          </a:xfrm>
          <a:prstGeom prst="rect">
            <a:avLst/>
          </a:prstGeom>
          <a:noFill/>
        </p:spPr>
        <p:txBody>
          <a:bodyPr wrap="square" rtlCol="0">
            <a:spAutoFit/>
          </a:bodyPr>
          <a:lstStyle/>
          <a:p>
            <a:pPr algn="ctr"/>
            <a:r>
              <a:rPr lang="en-US" sz="1100" dirty="0" smtClean="0">
                <a:solidFill>
                  <a:srgbClr val="7F7F7F"/>
                </a:solidFill>
              </a:rPr>
              <a:t>ANT CLONES &amp;</a:t>
            </a:r>
          </a:p>
          <a:p>
            <a:pPr algn="ctr"/>
            <a:r>
              <a:rPr lang="en-US" sz="1100" dirty="0" smtClean="0">
                <a:solidFill>
                  <a:srgbClr val="7F7F7F"/>
                </a:solidFill>
              </a:rPr>
              <a:t>SCNT CLONES</a:t>
            </a:r>
          </a:p>
        </p:txBody>
      </p:sp>
      <p:pic>
        <p:nvPicPr>
          <p:cNvPr id="128" name="Picture 127" descr="Arrow.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133946" y="4216678"/>
            <a:ext cx="137160" cy="143256"/>
          </a:xfrm>
          <a:prstGeom prst="rect">
            <a:avLst/>
          </a:prstGeom>
        </p:spPr>
      </p:pic>
      <p:sp>
        <p:nvSpPr>
          <p:cNvPr id="129" name="TextBox 128"/>
          <p:cNvSpPr txBox="1"/>
          <p:nvPr/>
        </p:nvSpPr>
        <p:spPr>
          <a:xfrm>
            <a:off x="5910470" y="2603863"/>
            <a:ext cx="1390124" cy="338554"/>
          </a:xfrm>
          <a:prstGeom prst="rect">
            <a:avLst/>
          </a:prstGeom>
          <a:noFill/>
        </p:spPr>
        <p:txBody>
          <a:bodyPr wrap="none" rtlCol="0">
            <a:spAutoFit/>
          </a:bodyPr>
          <a:lstStyle/>
          <a:p>
            <a:pPr algn="ctr"/>
            <a:r>
              <a:rPr lang="en-US" sz="800" dirty="0" smtClean="0">
                <a:solidFill>
                  <a:srgbClr val="7F7F7F"/>
                </a:solidFill>
              </a:rPr>
              <a:t>MATERNAL &amp; PATERNAL</a:t>
            </a:r>
          </a:p>
          <a:p>
            <a:pPr algn="ctr"/>
            <a:r>
              <a:rPr lang="en-US" sz="800" dirty="0" smtClean="0">
                <a:solidFill>
                  <a:srgbClr val="7F7F7F"/>
                </a:solidFill>
              </a:rPr>
              <a:t> IMPRINTING</a:t>
            </a:r>
            <a:endParaRPr lang="en-US" sz="800" dirty="0">
              <a:solidFill>
                <a:srgbClr val="7F7F7F"/>
              </a:solidFill>
            </a:endParaRPr>
          </a:p>
        </p:txBody>
      </p:sp>
      <p:pic>
        <p:nvPicPr>
          <p:cNvPr id="130" name="Picture 129" descr="Arrow.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122077" y="4162026"/>
            <a:ext cx="137160" cy="143256"/>
          </a:xfrm>
          <a:prstGeom prst="rect">
            <a:avLst/>
          </a:prstGeom>
        </p:spPr>
      </p:pic>
      <p:pic>
        <p:nvPicPr>
          <p:cNvPr id="131" name="Picture 130" descr="Arrow.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150724" y="2140061"/>
            <a:ext cx="137160" cy="143256"/>
          </a:xfrm>
          <a:prstGeom prst="rect">
            <a:avLst/>
          </a:prstGeom>
        </p:spPr>
      </p:pic>
      <p:pic>
        <p:nvPicPr>
          <p:cNvPr id="132" name="Picture 131" descr="Blastomere.pn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743685" y="1717745"/>
            <a:ext cx="859536" cy="865632"/>
          </a:xfrm>
          <a:prstGeom prst="rect">
            <a:avLst/>
          </a:prstGeom>
        </p:spPr>
      </p:pic>
      <p:pic>
        <p:nvPicPr>
          <p:cNvPr id="133" name="Picture 132" descr="Blastomere.pn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821813" y="3738063"/>
            <a:ext cx="859536" cy="865632"/>
          </a:xfrm>
          <a:prstGeom prst="rect">
            <a:avLst/>
          </a:prstGeom>
        </p:spPr>
      </p:pic>
      <p:pic>
        <p:nvPicPr>
          <p:cNvPr id="134" name="Picture 133" descr="ICM.png"/>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7758801" y="1711309"/>
            <a:ext cx="871728" cy="877824"/>
          </a:xfrm>
          <a:prstGeom prst="rect">
            <a:avLst/>
          </a:prstGeom>
        </p:spPr>
      </p:pic>
      <p:pic>
        <p:nvPicPr>
          <p:cNvPr id="136" name="Picture 135" descr="Blastocyst.png"/>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7787911" y="3712954"/>
            <a:ext cx="947928" cy="877824"/>
          </a:xfrm>
          <a:prstGeom prst="rect">
            <a:avLst/>
          </a:prstGeom>
        </p:spPr>
      </p:pic>
      <p:pic>
        <p:nvPicPr>
          <p:cNvPr id="138" name="Picture 137" descr="dish.png"/>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7768595" y="1829671"/>
            <a:ext cx="807720" cy="774192"/>
          </a:xfrm>
          <a:prstGeom prst="rect">
            <a:avLst/>
          </a:prstGeom>
        </p:spPr>
      </p:pic>
      <p:pic>
        <p:nvPicPr>
          <p:cNvPr id="139" name="Picture 138" descr="dish.png"/>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7853309" y="3804433"/>
            <a:ext cx="807720" cy="774192"/>
          </a:xfrm>
          <a:prstGeom prst="rect">
            <a:avLst/>
          </a:prstGeom>
        </p:spPr>
      </p:pic>
      <p:sp>
        <p:nvSpPr>
          <p:cNvPr id="140" name="TextBox 139"/>
          <p:cNvSpPr txBox="1"/>
          <p:nvPr/>
        </p:nvSpPr>
        <p:spPr>
          <a:xfrm>
            <a:off x="6980833" y="4939167"/>
            <a:ext cx="2096143" cy="261610"/>
          </a:xfrm>
          <a:prstGeom prst="rect">
            <a:avLst/>
          </a:prstGeom>
          <a:noFill/>
        </p:spPr>
        <p:txBody>
          <a:bodyPr wrap="square" rtlCol="0">
            <a:spAutoFit/>
          </a:bodyPr>
          <a:lstStyle/>
          <a:p>
            <a:pPr algn="ctr"/>
            <a:r>
              <a:rPr lang="en-US" sz="1100" dirty="0" smtClean="0">
                <a:solidFill>
                  <a:srgbClr val="7F7F7F"/>
                </a:solidFill>
              </a:rPr>
              <a:t>BLASTOMERES</a:t>
            </a:r>
          </a:p>
        </p:txBody>
      </p:sp>
      <p:sp>
        <p:nvSpPr>
          <p:cNvPr id="141" name="TextBox 140"/>
          <p:cNvSpPr txBox="1"/>
          <p:nvPr/>
        </p:nvSpPr>
        <p:spPr>
          <a:xfrm>
            <a:off x="7054739" y="4935294"/>
            <a:ext cx="2096143" cy="430887"/>
          </a:xfrm>
          <a:prstGeom prst="rect">
            <a:avLst/>
          </a:prstGeom>
          <a:noFill/>
        </p:spPr>
        <p:txBody>
          <a:bodyPr wrap="square" rtlCol="0">
            <a:spAutoFit/>
          </a:bodyPr>
          <a:lstStyle/>
          <a:p>
            <a:pPr algn="ctr"/>
            <a:r>
              <a:rPr lang="en-US" sz="1100" dirty="0" smtClean="0">
                <a:solidFill>
                  <a:srgbClr val="7F7F7F"/>
                </a:solidFill>
              </a:rPr>
              <a:t>EMBRYOID BODIES &amp;</a:t>
            </a:r>
          </a:p>
          <a:p>
            <a:pPr algn="ctr"/>
            <a:r>
              <a:rPr lang="en-US" sz="1100" dirty="0" smtClean="0">
                <a:solidFill>
                  <a:srgbClr val="7F7F7F"/>
                </a:solidFill>
              </a:rPr>
              <a:t>BLASTOCYSTS</a:t>
            </a:r>
          </a:p>
        </p:txBody>
      </p:sp>
      <p:sp>
        <p:nvSpPr>
          <p:cNvPr id="142" name="TextBox 141"/>
          <p:cNvSpPr txBox="1"/>
          <p:nvPr/>
        </p:nvSpPr>
        <p:spPr>
          <a:xfrm>
            <a:off x="6980834" y="4935294"/>
            <a:ext cx="2096143" cy="430887"/>
          </a:xfrm>
          <a:prstGeom prst="rect">
            <a:avLst/>
          </a:prstGeom>
          <a:noFill/>
        </p:spPr>
        <p:txBody>
          <a:bodyPr wrap="square" rtlCol="0">
            <a:spAutoFit/>
          </a:bodyPr>
          <a:lstStyle/>
          <a:p>
            <a:pPr algn="ctr"/>
            <a:r>
              <a:rPr lang="en-US" sz="1100" dirty="0" err="1" smtClean="0">
                <a:solidFill>
                  <a:srgbClr val="7F7F7F"/>
                </a:solidFill>
              </a:rPr>
              <a:t>ntSC</a:t>
            </a:r>
            <a:r>
              <a:rPr lang="en-US" sz="1100" dirty="0" smtClean="0">
                <a:solidFill>
                  <a:srgbClr val="7F7F7F"/>
                </a:solidFill>
              </a:rPr>
              <a:t> LINE</a:t>
            </a:r>
          </a:p>
          <a:p>
            <a:pPr algn="ctr"/>
            <a:r>
              <a:rPr lang="en-US" sz="1100" dirty="0" smtClean="0">
                <a:solidFill>
                  <a:srgbClr val="7F7F7F"/>
                </a:solidFill>
              </a:rPr>
              <a:t>CREATED IN 2013*</a:t>
            </a:r>
          </a:p>
        </p:txBody>
      </p:sp>
      <p:sp>
        <p:nvSpPr>
          <p:cNvPr id="143" name="TextBox 142"/>
          <p:cNvSpPr txBox="1"/>
          <p:nvPr/>
        </p:nvSpPr>
        <p:spPr>
          <a:xfrm>
            <a:off x="6965985" y="1888492"/>
            <a:ext cx="505267" cy="215444"/>
          </a:xfrm>
          <a:prstGeom prst="rect">
            <a:avLst/>
          </a:prstGeom>
          <a:noFill/>
        </p:spPr>
        <p:txBody>
          <a:bodyPr wrap="none" rtlCol="0">
            <a:spAutoFit/>
          </a:bodyPr>
          <a:lstStyle/>
          <a:p>
            <a:r>
              <a:rPr lang="en-US" sz="800" dirty="0" smtClean="0">
                <a:solidFill>
                  <a:srgbClr val="7F7F7F"/>
                </a:solidFill>
              </a:rPr>
              <a:t>mitosis</a:t>
            </a:r>
            <a:endParaRPr lang="en-US" sz="800" dirty="0">
              <a:solidFill>
                <a:srgbClr val="7F7F7F"/>
              </a:solidFill>
            </a:endParaRPr>
          </a:p>
        </p:txBody>
      </p:sp>
      <p:sp>
        <p:nvSpPr>
          <p:cNvPr id="144" name="TextBox 143"/>
          <p:cNvSpPr txBox="1"/>
          <p:nvPr/>
        </p:nvSpPr>
        <p:spPr>
          <a:xfrm>
            <a:off x="6965985" y="3887055"/>
            <a:ext cx="505267" cy="215444"/>
          </a:xfrm>
          <a:prstGeom prst="rect">
            <a:avLst/>
          </a:prstGeom>
          <a:noFill/>
        </p:spPr>
        <p:txBody>
          <a:bodyPr wrap="none" rtlCol="0">
            <a:spAutoFit/>
          </a:bodyPr>
          <a:lstStyle/>
          <a:p>
            <a:r>
              <a:rPr lang="en-US" sz="800" dirty="0" smtClean="0">
                <a:solidFill>
                  <a:srgbClr val="7F7F7F"/>
                </a:solidFill>
              </a:rPr>
              <a:t>mitosis</a:t>
            </a:r>
            <a:endParaRPr lang="en-US" sz="800" dirty="0">
              <a:solidFill>
                <a:srgbClr val="7F7F7F"/>
              </a:solidFill>
            </a:endParaRPr>
          </a:p>
        </p:txBody>
      </p:sp>
      <p:sp>
        <p:nvSpPr>
          <p:cNvPr id="145" name="TextBox 144"/>
          <p:cNvSpPr txBox="1"/>
          <p:nvPr/>
        </p:nvSpPr>
        <p:spPr>
          <a:xfrm>
            <a:off x="6980833" y="4267703"/>
            <a:ext cx="821559" cy="338554"/>
          </a:xfrm>
          <a:prstGeom prst="rect">
            <a:avLst/>
          </a:prstGeom>
          <a:noFill/>
        </p:spPr>
        <p:txBody>
          <a:bodyPr wrap="none" rtlCol="0">
            <a:spAutoFit/>
          </a:bodyPr>
          <a:lstStyle/>
          <a:p>
            <a:r>
              <a:rPr lang="en-US" sz="800" dirty="0" smtClean="0">
                <a:solidFill>
                  <a:srgbClr val="7F7F7F"/>
                </a:solidFill>
              </a:rPr>
              <a:t>&amp; </a:t>
            </a:r>
          </a:p>
          <a:p>
            <a:r>
              <a:rPr lang="en-US" sz="800" dirty="0" smtClean="0">
                <a:solidFill>
                  <a:srgbClr val="7F7F7F"/>
                </a:solidFill>
              </a:rPr>
              <a:t>differentiation</a:t>
            </a:r>
          </a:p>
        </p:txBody>
      </p:sp>
      <p:sp>
        <p:nvSpPr>
          <p:cNvPr id="146" name="TextBox 145"/>
          <p:cNvSpPr txBox="1"/>
          <p:nvPr/>
        </p:nvSpPr>
        <p:spPr>
          <a:xfrm>
            <a:off x="7860567" y="2564754"/>
            <a:ext cx="769962" cy="215444"/>
          </a:xfrm>
          <a:prstGeom prst="rect">
            <a:avLst/>
          </a:prstGeom>
          <a:noFill/>
        </p:spPr>
        <p:txBody>
          <a:bodyPr wrap="none" rtlCol="0">
            <a:spAutoFit/>
          </a:bodyPr>
          <a:lstStyle/>
          <a:p>
            <a:r>
              <a:rPr lang="en-US" sz="800" dirty="0" smtClean="0">
                <a:solidFill>
                  <a:srgbClr val="7F7F7F"/>
                </a:solidFill>
              </a:rPr>
              <a:t>ANT CLONE</a:t>
            </a:r>
            <a:endParaRPr lang="en-US" sz="800" dirty="0">
              <a:solidFill>
                <a:srgbClr val="7F7F7F"/>
              </a:solidFill>
            </a:endParaRPr>
          </a:p>
        </p:txBody>
      </p:sp>
      <p:sp>
        <p:nvSpPr>
          <p:cNvPr id="147" name="TextBox 146"/>
          <p:cNvSpPr txBox="1"/>
          <p:nvPr/>
        </p:nvSpPr>
        <p:spPr>
          <a:xfrm>
            <a:off x="7843137" y="4555557"/>
            <a:ext cx="844051" cy="215444"/>
          </a:xfrm>
          <a:prstGeom prst="rect">
            <a:avLst/>
          </a:prstGeom>
          <a:noFill/>
        </p:spPr>
        <p:txBody>
          <a:bodyPr wrap="none" rtlCol="0">
            <a:spAutoFit/>
          </a:bodyPr>
          <a:lstStyle/>
          <a:p>
            <a:r>
              <a:rPr lang="en-US" sz="800" dirty="0" smtClean="0">
                <a:solidFill>
                  <a:srgbClr val="7F7F7F"/>
                </a:solidFill>
              </a:rPr>
              <a:t>SCNT CLONE</a:t>
            </a:r>
            <a:endParaRPr lang="en-US" sz="800" dirty="0">
              <a:solidFill>
                <a:srgbClr val="7F7F7F"/>
              </a:solidFill>
            </a:endParaRPr>
          </a:p>
        </p:txBody>
      </p:sp>
      <p:sp>
        <p:nvSpPr>
          <p:cNvPr id="55" name="TextBox 54"/>
          <p:cNvSpPr txBox="1"/>
          <p:nvPr/>
        </p:nvSpPr>
        <p:spPr>
          <a:xfrm>
            <a:off x="4952011" y="5424855"/>
            <a:ext cx="2519241" cy="1169551"/>
          </a:xfrm>
          <a:prstGeom prst="rect">
            <a:avLst/>
          </a:prstGeom>
          <a:noFill/>
        </p:spPr>
        <p:txBody>
          <a:bodyPr wrap="square" rtlCol="0">
            <a:spAutoFit/>
          </a:bodyPr>
          <a:lstStyle/>
          <a:p>
            <a:r>
              <a:rPr lang="en-US" sz="1000" i="1" dirty="0">
                <a:solidFill>
                  <a:schemeClr val="tx1">
                    <a:lumMod val="50000"/>
                    <a:lumOff val="50000"/>
                  </a:schemeClr>
                </a:solidFill>
              </a:rPr>
              <a:t>In 2005, </a:t>
            </a:r>
            <a:r>
              <a:rPr lang="en-US" sz="1000" i="1" dirty="0" err="1" smtClean="0">
                <a:solidFill>
                  <a:schemeClr val="tx1">
                    <a:lumMod val="50000"/>
                    <a:lumOff val="50000"/>
                  </a:schemeClr>
                </a:solidFill>
              </a:rPr>
              <a:t>Jaenisch</a:t>
            </a:r>
            <a:r>
              <a:rPr lang="en-US" sz="1000" i="1" dirty="0" smtClean="0">
                <a:solidFill>
                  <a:schemeClr val="tx1">
                    <a:lumMod val="50000"/>
                    <a:lumOff val="50000"/>
                  </a:schemeClr>
                </a:solidFill>
              </a:rPr>
              <a:t> </a:t>
            </a:r>
            <a:r>
              <a:rPr lang="en-US" sz="1000" i="1" dirty="0">
                <a:solidFill>
                  <a:schemeClr val="tx1">
                    <a:lumMod val="50000"/>
                    <a:lumOff val="50000"/>
                  </a:schemeClr>
                </a:solidFill>
              </a:rPr>
              <a:t>&amp; </a:t>
            </a:r>
            <a:r>
              <a:rPr lang="en-US" sz="1000" i="1" dirty="0" err="1">
                <a:solidFill>
                  <a:schemeClr val="tx1">
                    <a:lumMod val="50000"/>
                    <a:lumOff val="50000"/>
                  </a:schemeClr>
                </a:solidFill>
              </a:rPr>
              <a:t>Meissner</a:t>
            </a:r>
            <a:r>
              <a:rPr lang="en-US" sz="1000" i="1" dirty="0">
                <a:solidFill>
                  <a:schemeClr val="tx1">
                    <a:lumMod val="50000"/>
                    <a:lumOff val="50000"/>
                  </a:schemeClr>
                </a:solidFill>
              </a:rPr>
              <a:t> </a:t>
            </a:r>
            <a:r>
              <a:rPr lang="en-US" sz="1000" i="1" dirty="0" smtClean="0">
                <a:solidFill>
                  <a:schemeClr val="tx1">
                    <a:lumMod val="50000"/>
                    <a:lumOff val="50000"/>
                  </a:schemeClr>
                </a:solidFill>
              </a:rPr>
              <a:t>genetically removed a gene </a:t>
            </a:r>
            <a:r>
              <a:rPr lang="en-US" sz="1000" i="1" dirty="0">
                <a:solidFill>
                  <a:schemeClr val="tx1">
                    <a:lumMod val="50000"/>
                    <a:lumOff val="50000"/>
                  </a:schemeClr>
                </a:solidFill>
              </a:rPr>
              <a:t>essential for </a:t>
            </a:r>
            <a:r>
              <a:rPr lang="en-US" sz="1000" i="1" dirty="0" err="1">
                <a:solidFill>
                  <a:schemeClr val="tx1">
                    <a:lumMod val="50000"/>
                    <a:lumOff val="50000"/>
                  </a:schemeClr>
                </a:solidFill>
              </a:rPr>
              <a:t>trophoblast</a:t>
            </a:r>
            <a:r>
              <a:rPr lang="en-US" sz="1000" i="1" dirty="0">
                <a:solidFill>
                  <a:schemeClr val="tx1">
                    <a:lumMod val="50000"/>
                    <a:lumOff val="50000"/>
                  </a:schemeClr>
                </a:solidFill>
              </a:rPr>
              <a:t> development (CDX2).  Because a placenta cannot form, the ANT clone is incapable of implantation in a uterus, and by some, not considered a potential life. </a:t>
            </a:r>
            <a:endParaRPr lang="en-US" sz="1000" i="1" dirty="0">
              <a:solidFill>
                <a:srgbClr val="008000"/>
              </a:solidFill>
            </a:endParaRPr>
          </a:p>
          <a:p>
            <a:endParaRPr lang="en-US" sz="1000" dirty="0"/>
          </a:p>
        </p:txBody>
      </p:sp>
      <p:pic>
        <p:nvPicPr>
          <p:cNvPr id="56" name="Picture 55" descr="Credits2.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14299" y="6403339"/>
            <a:ext cx="8922849" cy="367953"/>
          </a:xfrm>
          <a:prstGeom prst="rect">
            <a:avLst/>
          </a:prstGeom>
        </p:spPr>
      </p:pic>
      <p:sp>
        <p:nvSpPr>
          <p:cNvPr id="57" name="TextBox 56"/>
          <p:cNvSpPr txBox="1"/>
          <p:nvPr/>
        </p:nvSpPr>
        <p:spPr>
          <a:xfrm>
            <a:off x="4251654" y="3107545"/>
            <a:ext cx="312906" cy="184666"/>
          </a:xfrm>
          <a:prstGeom prst="rect">
            <a:avLst/>
          </a:prstGeom>
          <a:noFill/>
        </p:spPr>
        <p:txBody>
          <a:bodyPr wrap="none" rtlCol="0">
            <a:spAutoFit/>
          </a:bodyPr>
          <a:lstStyle/>
          <a:p>
            <a:r>
              <a:rPr lang="en-US" sz="600" dirty="0" smtClean="0">
                <a:solidFill>
                  <a:srgbClr val="7F7F7F"/>
                </a:solidFill>
              </a:rPr>
              <a:t>OR</a:t>
            </a:r>
            <a:endParaRPr lang="en-US" sz="600" dirty="0">
              <a:solidFill>
                <a:srgbClr val="7F7F7F"/>
              </a:solidFill>
            </a:endParaRPr>
          </a:p>
        </p:txBody>
      </p:sp>
      <p:sp>
        <p:nvSpPr>
          <p:cNvPr id="58" name="TextBox 57"/>
          <p:cNvSpPr txBox="1"/>
          <p:nvPr/>
        </p:nvSpPr>
        <p:spPr>
          <a:xfrm>
            <a:off x="1794898" y="5441950"/>
            <a:ext cx="1951602" cy="1015663"/>
          </a:xfrm>
          <a:prstGeom prst="rect">
            <a:avLst/>
          </a:prstGeom>
          <a:noFill/>
        </p:spPr>
        <p:txBody>
          <a:bodyPr wrap="square" rtlCol="0">
            <a:spAutoFit/>
          </a:bodyPr>
          <a:lstStyle/>
          <a:p>
            <a:r>
              <a:rPr lang="en-US" sz="1000" i="1" dirty="0" smtClean="0">
                <a:solidFill>
                  <a:schemeClr val="tx1">
                    <a:lumMod val="50000"/>
                    <a:lumOff val="50000"/>
                  </a:schemeClr>
                </a:solidFill>
              </a:rPr>
              <a:t>Both nuclear DNA and mitochondrial DNA are human, but if the donors are not one in the same there could be incompatibility issues. </a:t>
            </a:r>
            <a:endParaRPr lang="en-US" sz="1000" i="1" dirty="0">
              <a:solidFill>
                <a:srgbClr val="008000"/>
              </a:solidFill>
            </a:endParaRPr>
          </a:p>
          <a:p>
            <a:endParaRPr lang="en-US" sz="1000" dirty="0"/>
          </a:p>
        </p:txBody>
      </p:sp>
      <p:sp>
        <p:nvSpPr>
          <p:cNvPr id="59" name="TextBox 58"/>
          <p:cNvSpPr txBox="1"/>
          <p:nvPr/>
        </p:nvSpPr>
        <p:spPr>
          <a:xfrm>
            <a:off x="191529" y="128740"/>
            <a:ext cx="8581527" cy="461665"/>
          </a:xfrm>
          <a:prstGeom prst="rect">
            <a:avLst/>
          </a:prstGeom>
          <a:noFill/>
        </p:spPr>
        <p:txBody>
          <a:bodyPr wrap="square" rtlCol="0">
            <a:spAutoFit/>
          </a:bodyPr>
          <a:lstStyle/>
          <a:p>
            <a:r>
              <a:rPr lang="en-US" sz="2400" dirty="0" smtClean="0">
                <a:solidFill>
                  <a:srgbClr val="11909C"/>
                </a:solidFill>
              </a:rPr>
              <a:t>Embryo. Genetically Modified Embryo . SCNT</a:t>
            </a:r>
            <a:endParaRPr lang="en-US" sz="2400" dirty="0">
              <a:solidFill>
                <a:srgbClr val="11909C"/>
              </a:solidFill>
            </a:endParaRPr>
          </a:p>
        </p:txBody>
      </p:sp>
      <p:sp>
        <p:nvSpPr>
          <p:cNvPr id="60" name="TextBox 59"/>
          <p:cNvSpPr txBox="1"/>
          <p:nvPr/>
        </p:nvSpPr>
        <p:spPr>
          <a:xfrm>
            <a:off x="5816402" y="546666"/>
            <a:ext cx="966170" cy="369332"/>
          </a:xfrm>
          <a:prstGeom prst="rect">
            <a:avLst/>
          </a:prstGeom>
          <a:noFill/>
        </p:spPr>
        <p:txBody>
          <a:bodyPr wrap="none" rtlCol="0">
            <a:spAutoFit/>
          </a:bodyPr>
          <a:lstStyle/>
          <a:p>
            <a:r>
              <a:rPr lang="en-US" i="1" dirty="0" smtClean="0">
                <a:solidFill>
                  <a:srgbClr val="11909C"/>
                </a:solidFill>
              </a:rPr>
              <a:t>In Vitro</a:t>
            </a:r>
          </a:p>
        </p:txBody>
      </p:sp>
      <p:pic>
        <p:nvPicPr>
          <p:cNvPr id="61" name="Picture 60" descr="Video_icon1.png">
            <a:hlinkClick r:id="rId20"/>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7835609" y="5441950"/>
            <a:ext cx="325831" cy="243779"/>
          </a:xfrm>
          <a:prstGeom prst="rect">
            <a:avLst/>
          </a:prstGeom>
        </p:spPr>
      </p:pic>
      <p:pic>
        <p:nvPicPr>
          <p:cNvPr id="62" name="Picture 61" descr="Video_icon1.png">
            <a:hlinkClick r:id="rId22"/>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7843137" y="5842443"/>
            <a:ext cx="325831" cy="243779"/>
          </a:xfrm>
          <a:prstGeom prst="rect">
            <a:avLst/>
          </a:prstGeom>
        </p:spPr>
      </p:pic>
      <p:sp>
        <p:nvSpPr>
          <p:cNvPr id="63" name="TextBox 62"/>
          <p:cNvSpPr txBox="1"/>
          <p:nvPr/>
        </p:nvSpPr>
        <p:spPr>
          <a:xfrm>
            <a:off x="8093919" y="5430234"/>
            <a:ext cx="658068" cy="261610"/>
          </a:xfrm>
          <a:prstGeom prst="rect">
            <a:avLst/>
          </a:prstGeom>
          <a:noFill/>
        </p:spPr>
        <p:txBody>
          <a:bodyPr wrap="square" rtlCol="0">
            <a:spAutoFit/>
          </a:bodyPr>
          <a:lstStyle/>
          <a:p>
            <a:r>
              <a:rPr lang="en-US" sz="1100" dirty="0" smtClean="0">
                <a:solidFill>
                  <a:srgbClr val="7F7F7F"/>
                </a:solidFill>
              </a:rPr>
              <a:t>Ethics</a:t>
            </a:r>
            <a:endParaRPr lang="en-US" sz="1100" dirty="0">
              <a:solidFill>
                <a:srgbClr val="7F7F7F"/>
              </a:solidFill>
            </a:endParaRPr>
          </a:p>
        </p:txBody>
      </p:sp>
      <p:sp>
        <p:nvSpPr>
          <p:cNvPr id="64" name="TextBox 63"/>
          <p:cNvSpPr txBox="1"/>
          <p:nvPr/>
        </p:nvSpPr>
        <p:spPr>
          <a:xfrm>
            <a:off x="8110757" y="5837751"/>
            <a:ext cx="658068" cy="261610"/>
          </a:xfrm>
          <a:prstGeom prst="rect">
            <a:avLst/>
          </a:prstGeom>
          <a:noFill/>
        </p:spPr>
        <p:txBody>
          <a:bodyPr wrap="square" rtlCol="0">
            <a:spAutoFit/>
          </a:bodyPr>
          <a:lstStyle/>
          <a:p>
            <a:r>
              <a:rPr lang="en-US" sz="1100" dirty="0" smtClean="0">
                <a:solidFill>
                  <a:srgbClr val="7F7F7F"/>
                </a:solidFill>
              </a:rPr>
              <a:t>Biology</a:t>
            </a:r>
            <a:endParaRPr lang="en-US" sz="1100" dirty="0">
              <a:solidFill>
                <a:srgbClr val="7F7F7F"/>
              </a:solidFill>
            </a:endParaRPr>
          </a:p>
        </p:txBody>
      </p:sp>
      <p:pic>
        <p:nvPicPr>
          <p:cNvPr id="66" name="Picture 65" descr="Syringe.png"/>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1104527" y="3415903"/>
            <a:ext cx="289560" cy="347472"/>
          </a:xfrm>
          <a:prstGeom prst="rect">
            <a:avLst/>
          </a:prstGeom>
        </p:spPr>
      </p:pic>
    </p:spTree>
    <p:extLst>
      <p:ext uri="{BB962C8B-B14F-4D97-AF65-F5344CB8AC3E}">
        <p14:creationId xmlns:p14="http://schemas.microsoft.com/office/powerpoint/2010/main" val="377964247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4"/>
                                        </p:tgtEl>
                                        <p:attrNameLst>
                                          <p:attrName>style.visibility</p:attrName>
                                        </p:attrNameLst>
                                      </p:cBhvr>
                                      <p:to>
                                        <p:strVal val="visible"/>
                                      </p:to>
                                    </p:set>
                                    <p:animEffect transition="in" filter="fade">
                                      <p:cBhvr>
                                        <p:cTn id="7" dur="500"/>
                                        <p:tgtEl>
                                          <p:spTgt spid="9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6"/>
                                        </p:tgtEl>
                                        <p:attrNameLst>
                                          <p:attrName>style.visibility</p:attrName>
                                        </p:attrNameLst>
                                      </p:cBhvr>
                                      <p:to>
                                        <p:strVal val="visible"/>
                                      </p:to>
                                    </p:set>
                                    <p:animEffect transition="in" filter="fade">
                                      <p:cBhvr>
                                        <p:cTn id="12" dur="500"/>
                                        <p:tgtEl>
                                          <p:spTgt spid="66"/>
                                        </p:tgtEl>
                                      </p:cBhvr>
                                    </p:animEffect>
                                  </p:childTnLst>
                                </p:cTn>
                              </p:par>
                              <p:par>
                                <p:cTn id="13" presetID="22" presetClass="entr" presetSubtype="1" fill="hold" nodeType="withEffect">
                                  <p:stCondLst>
                                    <p:cond delay="0"/>
                                  </p:stCondLst>
                                  <p:childTnLst>
                                    <p:set>
                                      <p:cBhvr>
                                        <p:cTn id="14" dur="1" fill="hold">
                                          <p:stCondLst>
                                            <p:cond delay="0"/>
                                          </p:stCondLst>
                                        </p:cTn>
                                        <p:tgtEl>
                                          <p:spTgt spid="116"/>
                                        </p:tgtEl>
                                        <p:attrNameLst>
                                          <p:attrName>style.visibility</p:attrName>
                                        </p:attrNameLst>
                                      </p:cBhvr>
                                      <p:to>
                                        <p:strVal val="visible"/>
                                      </p:to>
                                    </p:set>
                                    <p:animEffect transition="in" filter="wipe(up)">
                                      <p:cBhvr>
                                        <p:cTn id="15" dur="1000"/>
                                        <p:tgtEl>
                                          <p:spTgt spid="11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14"/>
                                        </p:tgtEl>
                                        <p:attrNameLst>
                                          <p:attrName>style.visibility</p:attrName>
                                        </p:attrNameLst>
                                      </p:cBhvr>
                                      <p:to>
                                        <p:strVal val="visible"/>
                                      </p:to>
                                    </p:set>
                                    <p:animEffect transition="in" filter="fade">
                                      <p:cBhvr>
                                        <p:cTn id="18" dur="500"/>
                                        <p:tgtEl>
                                          <p:spTgt spid="114"/>
                                        </p:tgtEl>
                                      </p:cBhvr>
                                    </p:animEffect>
                                  </p:childTnLst>
                                </p:cTn>
                              </p:par>
                              <p:par>
                                <p:cTn id="19" presetID="10" presetClass="entr" presetSubtype="0" fill="hold" nodeType="withEffect">
                                  <p:stCondLst>
                                    <p:cond delay="0"/>
                                  </p:stCondLst>
                                  <p:childTnLst>
                                    <p:set>
                                      <p:cBhvr>
                                        <p:cTn id="20" dur="1" fill="hold">
                                          <p:stCondLst>
                                            <p:cond delay="0"/>
                                          </p:stCondLst>
                                        </p:cTn>
                                        <p:tgtEl>
                                          <p:spTgt spid="95"/>
                                        </p:tgtEl>
                                        <p:attrNameLst>
                                          <p:attrName>style.visibility</p:attrName>
                                        </p:attrNameLst>
                                      </p:cBhvr>
                                      <p:to>
                                        <p:strVal val="visible"/>
                                      </p:to>
                                    </p:set>
                                    <p:animEffect transition="in" filter="fade">
                                      <p:cBhvr>
                                        <p:cTn id="21" dur="500"/>
                                        <p:tgtEl>
                                          <p:spTgt spid="9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01"/>
                                        </p:tgtEl>
                                        <p:attrNameLst>
                                          <p:attrName>style.visibility</p:attrName>
                                        </p:attrNameLst>
                                      </p:cBhvr>
                                      <p:to>
                                        <p:strVal val="visible"/>
                                      </p:to>
                                    </p:set>
                                    <p:animEffect transition="in" filter="fade">
                                      <p:cBhvr>
                                        <p:cTn id="26" dur="500"/>
                                        <p:tgtEl>
                                          <p:spTgt spid="101"/>
                                        </p:tgtEl>
                                      </p:cBhvr>
                                    </p:animEffect>
                                  </p:childTnLst>
                                </p:cTn>
                              </p:par>
                              <p:par>
                                <p:cTn id="27" presetID="10" presetClass="entr" presetSubtype="0" fill="hold" nodeType="withEffect">
                                  <p:stCondLst>
                                    <p:cond delay="0"/>
                                  </p:stCondLst>
                                  <p:childTnLst>
                                    <p:set>
                                      <p:cBhvr>
                                        <p:cTn id="28" dur="1" fill="hold">
                                          <p:stCondLst>
                                            <p:cond delay="0"/>
                                          </p:stCondLst>
                                        </p:cTn>
                                        <p:tgtEl>
                                          <p:spTgt spid="102"/>
                                        </p:tgtEl>
                                        <p:attrNameLst>
                                          <p:attrName>style.visibility</p:attrName>
                                        </p:attrNameLst>
                                      </p:cBhvr>
                                      <p:to>
                                        <p:strVal val="visible"/>
                                      </p:to>
                                    </p:set>
                                    <p:animEffect transition="in" filter="fade">
                                      <p:cBhvr>
                                        <p:cTn id="29" dur="500"/>
                                        <p:tgtEl>
                                          <p:spTgt spid="102"/>
                                        </p:tgtEl>
                                      </p:cBhvr>
                                    </p:animEffect>
                                  </p:childTnLst>
                                </p:cTn>
                              </p:par>
                              <p:par>
                                <p:cTn id="30" presetID="10" presetClass="entr" presetSubtype="0" fill="hold" nodeType="withEffect">
                                  <p:stCondLst>
                                    <p:cond delay="0"/>
                                  </p:stCondLst>
                                  <p:childTnLst>
                                    <p:set>
                                      <p:cBhvr>
                                        <p:cTn id="31" dur="1" fill="hold">
                                          <p:stCondLst>
                                            <p:cond delay="0"/>
                                          </p:stCondLst>
                                        </p:cTn>
                                        <p:tgtEl>
                                          <p:spTgt spid="97"/>
                                        </p:tgtEl>
                                        <p:attrNameLst>
                                          <p:attrName>style.visibility</p:attrName>
                                        </p:attrNameLst>
                                      </p:cBhvr>
                                      <p:to>
                                        <p:strVal val="visible"/>
                                      </p:to>
                                    </p:set>
                                    <p:animEffect transition="in" filter="fade">
                                      <p:cBhvr>
                                        <p:cTn id="32" dur="500"/>
                                        <p:tgtEl>
                                          <p:spTgt spid="97"/>
                                        </p:tgtEl>
                                      </p:cBhvr>
                                    </p:animEffect>
                                  </p:childTnLst>
                                </p:cTn>
                              </p:par>
                              <p:par>
                                <p:cTn id="33" presetID="10" presetClass="entr" presetSubtype="0" fill="hold" nodeType="withEffect">
                                  <p:stCondLst>
                                    <p:cond delay="0"/>
                                  </p:stCondLst>
                                  <p:childTnLst>
                                    <p:set>
                                      <p:cBhvr>
                                        <p:cTn id="34" dur="1" fill="hold">
                                          <p:stCondLst>
                                            <p:cond delay="0"/>
                                          </p:stCondLst>
                                        </p:cTn>
                                        <p:tgtEl>
                                          <p:spTgt spid="98"/>
                                        </p:tgtEl>
                                        <p:attrNameLst>
                                          <p:attrName>style.visibility</p:attrName>
                                        </p:attrNameLst>
                                      </p:cBhvr>
                                      <p:to>
                                        <p:strVal val="visible"/>
                                      </p:to>
                                    </p:set>
                                    <p:animEffect transition="in" filter="fade">
                                      <p:cBhvr>
                                        <p:cTn id="35" dur="500"/>
                                        <p:tgtEl>
                                          <p:spTgt spid="98"/>
                                        </p:tgtEl>
                                      </p:cBhvr>
                                    </p:animEffect>
                                  </p:childTnLst>
                                </p:cTn>
                              </p:par>
                              <p:par>
                                <p:cTn id="36" presetID="10" presetClass="entr" presetSubtype="0" fill="hold" nodeType="withEffect">
                                  <p:stCondLst>
                                    <p:cond delay="0"/>
                                  </p:stCondLst>
                                  <p:childTnLst>
                                    <p:set>
                                      <p:cBhvr>
                                        <p:cTn id="37" dur="1" fill="hold">
                                          <p:stCondLst>
                                            <p:cond delay="0"/>
                                          </p:stCondLst>
                                        </p:cTn>
                                        <p:tgtEl>
                                          <p:spTgt spid="99"/>
                                        </p:tgtEl>
                                        <p:attrNameLst>
                                          <p:attrName>style.visibility</p:attrName>
                                        </p:attrNameLst>
                                      </p:cBhvr>
                                      <p:to>
                                        <p:strVal val="visible"/>
                                      </p:to>
                                    </p:set>
                                    <p:animEffect transition="in" filter="fade">
                                      <p:cBhvr>
                                        <p:cTn id="38" dur="500"/>
                                        <p:tgtEl>
                                          <p:spTgt spid="99"/>
                                        </p:tgtEl>
                                      </p:cBhvr>
                                    </p:animEffect>
                                  </p:childTnLst>
                                </p:cTn>
                              </p:par>
                              <p:par>
                                <p:cTn id="39" presetID="10" presetClass="entr" presetSubtype="0" fill="hold" nodeType="withEffect">
                                  <p:stCondLst>
                                    <p:cond delay="0"/>
                                  </p:stCondLst>
                                  <p:childTnLst>
                                    <p:set>
                                      <p:cBhvr>
                                        <p:cTn id="40" dur="1" fill="hold">
                                          <p:stCondLst>
                                            <p:cond delay="0"/>
                                          </p:stCondLst>
                                        </p:cTn>
                                        <p:tgtEl>
                                          <p:spTgt spid="100"/>
                                        </p:tgtEl>
                                        <p:attrNameLst>
                                          <p:attrName>style.visibility</p:attrName>
                                        </p:attrNameLst>
                                      </p:cBhvr>
                                      <p:to>
                                        <p:strVal val="visible"/>
                                      </p:to>
                                    </p:set>
                                    <p:animEffect transition="in" filter="fade">
                                      <p:cBhvr>
                                        <p:cTn id="41" dur="500"/>
                                        <p:tgtEl>
                                          <p:spTgt spid="100"/>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13"/>
                                        </p:tgtEl>
                                        <p:attrNameLst>
                                          <p:attrName>style.visibility</p:attrName>
                                        </p:attrNameLst>
                                      </p:cBhvr>
                                      <p:to>
                                        <p:strVal val="visible"/>
                                      </p:to>
                                    </p:set>
                                    <p:animEffect transition="in" filter="fade">
                                      <p:cBhvr>
                                        <p:cTn id="44" dur="500"/>
                                        <p:tgtEl>
                                          <p:spTgt spid="113"/>
                                        </p:tgtEl>
                                      </p:cBhvr>
                                    </p:animEffect>
                                  </p:childTnLst>
                                </p:cTn>
                              </p:par>
                              <p:par>
                                <p:cTn id="45" presetID="10" presetClass="entr" presetSubtype="0" fill="hold" nodeType="withEffect">
                                  <p:stCondLst>
                                    <p:cond delay="0"/>
                                  </p:stCondLst>
                                  <p:childTnLst>
                                    <p:set>
                                      <p:cBhvr>
                                        <p:cTn id="46" dur="1" fill="hold">
                                          <p:stCondLst>
                                            <p:cond delay="0"/>
                                          </p:stCondLst>
                                        </p:cTn>
                                        <p:tgtEl>
                                          <p:spTgt spid="107"/>
                                        </p:tgtEl>
                                        <p:attrNameLst>
                                          <p:attrName>style.visibility</p:attrName>
                                        </p:attrNameLst>
                                      </p:cBhvr>
                                      <p:to>
                                        <p:strVal val="visible"/>
                                      </p:to>
                                    </p:set>
                                    <p:animEffect transition="in" filter="fade">
                                      <p:cBhvr>
                                        <p:cTn id="47" dur="500"/>
                                        <p:tgtEl>
                                          <p:spTgt spid="107"/>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10"/>
                                        </p:tgtEl>
                                        <p:attrNameLst>
                                          <p:attrName>style.visibility</p:attrName>
                                        </p:attrNameLst>
                                      </p:cBhvr>
                                      <p:to>
                                        <p:strVal val="visible"/>
                                      </p:to>
                                    </p:set>
                                    <p:animEffect transition="in" filter="fade">
                                      <p:cBhvr>
                                        <p:cTn id="50" dur="500"/>
                                        <p:tgtEl>
                                          <p:spTgt spid="11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11"/>
                                        </p:tgtEl>
                                        <p:attrNameLst>
                                          <p:attrName>style.visibility</p:attrName>
                                        </p:attrNameLst>
                                      </p:cBhvr>
                                      <p:to>
                                        <p:strVal val="visible"/>
                                      </p:to>
                                    </p:set>
                                    <p:animEffect transition="in" filter="fade">
                                      <p:cBhvr>
                                        <p:cTn id="53" dur="500"/>
                                        <p:tgtEl>
                                          <p:spTgt spid="11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12"/>
                                        </p:tgtEl>
                                        <p:attrNameLst>
                                          <p:attrName>style.visibility</p:attrName>
                                        </p:attrNameLst>
                                      </p:cBhvr>
                                      <p:to>
                                        <p:strVal val="visible"/>
                                      </p:to>
                                    </p:set>
                                    <p:animEffect transition="in" filter="fade">
                                      <p:cBhvr>
                                        <p:cTn id="56" dur="500"/>
                                        <p:tgtEl>
                                          <p:spTgt spid="112"/>
                                        </p:tgtEl>
                                      </p:cBhvr>
                                    </p:animEffect>
                                  </p:childTnLst>
                                </p:cTn>
                              </p:par>
                            </p:childTnLst>
                          </p:cTn>
                        </p:par>
                      </p:childTnLst>
                    </p:cTn>
                  </p:par>
                  <p:par>
                    <p:cTn id="57" fill="hold">
                      <p:stCondLst>
                        <p:cond delay="indefinite"/>
                      </p:stCondLst>
                      <p:childTnLst>
                        <p:par>
                          <p:cTn id="58" fill="hold">
                            <p:stCondLst>
                              <p:cond delay="0"/>
                            </p:stCondLst>
                            <p:childTnLst>
                              <p:par>
                                <p:cTn id="59" presetID="0" presetClass="path" presetSubtype="0" accel="50000" decel="50000" fill="hold" nodeType="clickEffect">
                                  <p:stCondLst>
                                    <p:cond delay="0"/>
                                  </p:stCondLst>
                                  <p:childTnLst>
                                    <p:animMotion origin="layout" path="M -0.00017 -0.00069 L 0.10665 0.06016 " pathEditMode="relative" rAng="0" ptsTypes="AA">
                                      <p:cBhvr>
                                        <p:cTn id="60" dur="2000" fill="hold"/>
                                        <p:tgtEl>
                                          <p:spTgt spid="100"/>
                                        </p:tgtEl>
                                        <p:attrNameLst>
                                          <p:attrName>ppt_x</p:attrName>
                                          <p:attrName>ppt_y</p:attrName>
                                        </p:attrNameLst>
                                      </p:cBhvr>
                                      <p:rCtr x="5333" y="3031"/>
                                    </p:animMotion>
                                  </p:childTnLst>
                                </p:cTn>
                              </p:par>
                              <p:par>
                                <p:cTn id="61" presetID="0" presetClass="path" presetSubtype="0" accel="50000" decel="50000" fill="hold" nodeType="withEffect">
                                  <p:stCondLst>
                                    <p:cond delay="0"/>
                                  </p:stCondLst>
                                  <p:childTnLst>
                                    <p:animMotion origin="layout" path="M 0.00018 0.00185 L -0.12467 -0.14488 " pathEditMode="relative" rAng="0" ptsTypes="AA">
                                      <p:cBhvr>
                                        <p:cTn id="62" dur="2000" fill="hold"/>
                                        <p:tgtEl>
                                          <p:spTgt spid="107"/>
                                        </p:tgtEl>
                                        <p:attrNameLst>
                                          <p:attrName>ppt_x</p:attrName>
                                          <p:attrName>ppt_y</p:attrName>
                                        </p:attrNameLst>
                                      </p:cBhvr>
                                      <p:rCtr x="-6251" y="-7336"/>
                                    </p:animMotion>
                                  </p:childTnLst>
                                </p:cTn>
                              </p:par>
                              <p:par>
                                <p:cTn id="63" presetID="10" presetClass="exit" presetSubtype="0" fill="hold" nodeType="withEffect">
                                  <p:stCondLst>
                                    <p:cond delay="0"/>
                                  </p:stCondLst>
                                  <p:childTnLst>
                                    <p:animEffect transition="out" filter="fade">
                                      <p:cBhvr>
                                        <p:cTn id="64" dur="3000"/>
                                        <p:tgtEl>
                                          <p:spTgt spid="107"/>
                                        </p:tgtEl>
                                      </p:cBhvr>
                                    </p:animEffect>
                                    <p:set>
                                      <p:cBhvr>
                                        <p:cTn id="65" dur="1" fill="hold">
                                          <p:stCondLst>
                                            <p:cond delay="2999"/>
                                          </p:stCondLst>
                                        </p:cTn>
                                        <p:tgtEl>
                                          <p:spTgt spid="107"/>
                                        </p:tgtEl>
                                        <p:attrNameLst>
                                          <p:attrName>style.visibility</p:attrName>
                                        </p:attrNameLst>
                                      </p:cBhvr>
                                      <p:to>
                                        <p:strVal val="hidden"/>
                                      </p:to>
                                    </p:set>
                                  </p:childTnLst>
                                </p:cTn>
                              </p:par>
                            </p:childTnLst>
                          </p:cTn>
                        </p:par>
                      </p:childTnLst>
                    </p:cTn>
                  </p:par>
                  <p:par>
                    <p:cTn id="66" fill="hold">
                      <p:stCondLst>
                        <p:cond delay="indefinite"/>
                      </p:stCondLst>
                      <p:childTnLst>
                        <p:par>
                          <p:cTn id="67" fill="hold">
                            <p:stCondLst>
                              <p:cond delay="0"/>
                            </p:stCondLst>
                            <p:childTnLst>
                              <p:par>
                                <p:cTn id="68" presetID="10" presetClass="exit" presetSubtype="0" fill="hold" nodeType="clickEffect">
                                  <p:stCondLst>
                                    <p:cond delay="0"/>
                                  </p:stCondLst>
                                  <p:childTnLst>
                                    <p:animEffect transition="out" filter="fade">
                                      <p:cBhvr>
                                        <p:cTn id="69" dur="500"/>
                                        <p:tgtEl>
                                          <p:spTgt spid="99"/>
                                        </p:tgtEl>
                                      </p:cBhvr>
                                    </p:animEffect>
                                    <p:set>
                                      <p:cBhvr>
                                        <p:cTn id="70" dur="1" fill="hold">
                                          <p:stCondLst>
                                            <p:cond delay="499"/>
                                          </p:stCondLst>
                                        </p:cTn>
                                        <p:tgtEl>
                                          <p:spTgt spid="99"/>
                                        </p:tgtEl>
                                        <p:attrNameLst>
                                          <p:attrName>style.visibility</p:attrName>
                                        </p:attrNameLst>
                                      </p:cBhvr>
                                      <p:to>
                                        <p:strVal val="hidden"/>
                                      </p:to>
                                    </p:set>
                                  </p:childTnLst>
                                </p:cTn>
                              </p:par>
                              <p:par>
                                <p:cTn id="71" presetID="10" presetClass="exit" presetSubtype="0" fill="hold" nodeType="withEffect">
                                  <p:stCondLst>
                                    <p:cond delay="0"/>
                                  </p:stCondLst>
                                  <p:childTnLst>
                                    <p:animEffect transition="out" filter="fade">
                                      <p:cBhvr>
                                        <p:cTn id="72" dur="500"/>
                                        <p:tgtEl>
                                          <p:spTgt spid="100"/>
                                        </p:tgtEl>
                                      </p:cBhvr>
                                    </p:animEffect>
                                    <p:set>
                                      <p:cBhvr>
                                        <p:cTn id="73" dur="1" fill="hold">
                                          <p:stCondLst>
                                            <p:cond delay="499"/>
                                          </p:stCondLst>
                                        </p:cTn>
                                        <p:tgtEl>
                                          <p:spTgt spid="100"/>
                                        </p:tgtEl>
                                        <p:attrNameLst>
                                          <p:attrName>style.visibility</p:attrName>
                                        </p:attrNameLst>
                                      </p:cBhvr>
                                      <p:to>
                                        <p:strVal val="hidden"/>
                                      </p:to>
                                    </p:set>
                                  </p:childTnLst>
                                </p:cTn>
                              </p:par>
                              <p:par>
                                <p:cTn id="74" presetID="10" presetClass="entr" presetSubtype="0" fill="hold" nodeType="withEffect">
                                  <p:stCondLst>
                                    <p:cond delay="0"/>
                                  </p:stCondLst>
                                  <p:childTnLst>
                                    <p:set>
                                      <p:cBhvr>
                                        <p:cTn id="75" dur="1" fill="hold">
                                          <p:stCondLst>
                                            <p:cond delay="0"/>
                                          </p:stCondLst>
                                        </p:cTn>
                                        <p:tgtEl>
                                          <p:spTgt spid="103"/>
                                        </p:tgtEl>
                                        <p:attrNameLst>
                                          <p:attrName>style.visibility</p:attrName>
                                        </p:attrNameLst>
                                      </p:cBhvr>
                                      <p:to>
                                        <p:strVal val="visible"/>
                                      </p:to>
                                    </p:set>
                                    <p:animEffect transition="in" filter="fade">
                                      <p:cBhvr>
                                        <p:cTn id="76" dur="500"/>
                                        <p:tgtEl>
                                          <p:spTgt spid="103"/>
                                        </p:tgtEl>
                                      </p:cBhvr>
                                    </p:animEffect>
                                  </p:childTnLst>
                                </p:cTn>
                              </p:par>
                              <p:par>
                                <p:cTn id="77" presetID="0" presetClass="path" presetSubtype="0" accel="50000" decel="50000" fill="hold" nodeType="withEffect">
                                  <p:stCondLst>
                                    <p:cond delay="0"/>
                                  </p:stCondLst>
                                  <p:childTnLst>
                                    <p:animMotion origin="layout" path="M -0.00034 -2.31589E-6 C -0.02674 -0.00764 -0.09673 -0.0799 -0.15873 -0.04632 C -0.22073 -0.01274 -0.23619 0.06184 -0.23671 0.11464 C -0.23723 0.16744 -0.19677 0.22673 -0.16221 0.27073 C -0.12765 0.31473 -0.05661 0.35572 -0.02883 0.37819 " pathEditMode="relative" rAng="0" ptsTypes="asaaa">
                                      <p:cBhvr>
                                        <p:cTn id="78" dur="3000" fill="hold"/>
                                        <p:tgtEl>
                                          <p:spTgt spid="103"/>
                                        </p:tgtEl>
                                        <p:attrNameLst>
                                          <p:attrName>ppt_x</p:attrName>
                                          <p:attrName>ppt_y</p:attrName>
                                        </p:attrNameLst>
                                      </p:cBhvr>
                                      <p:rCtr x="-11844" y="14914"/>
                                    </p:animMotion>
                                  </p:childTnLst>
                                </p:cTn>
                              </p:par>
                              <p:par>
                                <p:cTn id="79" presetID="10" presetClass="entr" presetSubtype="0" fill="hold" grpId="0" nodeType="withEffect">
                                  <p:stCondLst>
                                    <p:cond delay="0"/>
                                  </p:stCondLst>
                                  <p:childTnLst>
                                    <p:set>
                                      <p:cBhvr>
                                        <p:cTn id="80" dur="1" fill="hold">
                                          <p:stCondLst>
                                            <p:cond delay="0"/>
                                          </p:stCondLst>
                                        </p:cTn>
                                        <p:tgtEl>
                                          <p:spTgt spid="115"/>
                                        </p:tgtEl>
                                        <p:attrNameLst>
                                          <p:attrName>style.visibility</p:attrName>
                                        </p:attrNameLst>
                                      </p:cBhvr>
                                      <p:to>
                                        <p:strVal val="visible"/>
                                      </p:to>
                                    </p:set>
                                    <p:animEffect transition="in" filter="fade">
                                      <p:cBhvr>
                                        <p:cTn id="81" dur="500"/>
                                        <p:tgtEl>
                                          <p:spTgt spid="115"/>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58"/>
                                        </p:tgtEl>
                                        <p:attrNameLst>
                                          <p:attrName>style.visibility</p:attrName>
                                        </p:attrNameLst>
                                      </p:cBhvr>
                                      <p:to>
                                        <p:strVal val="visible"/>
                                      </p:to>
                                    </p:set>
                                    <p:animEffect transition="in" filter="fade">
                                      <p:cBhvr>
                                        <p:cTn id="84" dur="500"/>
                                        <p:tgtEl>
                                          <p:spTgt spid="58"/>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nodeType="clickEffect">
                                  <p:stCondLst>
                                    <p:cond delay="0"/>
                                  </p:stCondLst>
                                  <p:childTnLst>
                                    <p:set>
                                      <p:cBhvr>
                                        <p:cTn id="88" dur="1" fill="hold">
                                          <p:stCondLst>
                                            <p:cond delay="0"/>
                                          </p:stCondLst>
                                        </p:cTn>
                                        <p:tgtEl>
                                          <p:spTgt spid="106"/>
                                        </p:tgtEl>
                                        <p:attrNameLst>
                                          <p:attrName>style.visibility</p:attrName>
                                        </p:attrNameLst>
                                      </p:cBhvr>
                                      <p:to>
                                        <p:strVal val="visible"/>
                                      </p:to>
                                    </p:set>
                                    <p:animEffect transition="in" filter="fade">
                                      <p:cBhvr>
                                        <p:cTn id="89" dur="500"/>
                                        <p:tgtEl>
                                          <p:spTgt spid="106"/>
                                        </p:tgtEl>
                                      </p:cBhvr>
                                    </p:animEffect>
                                  </p:childTnLst>
                                </p:cTn>
                              </p:par>
                              <p:par>
                                <p:cTn id="90" presetID="10" presetClass="exit" presetSubtype="0" fill="hold" nodeType="withEffect">
                                  <p:stCondLst>
                                    <p:cond delay="0"/>
                                  </p:stCondLst>
                                  <p:childTnLst>
                                    <p:animEffect transition="out" filter="fade">
                                      <p:cBhvr>
                                        <p:cTn id="91" dur="500"/>
                                        <p:tgtEl>
                                          <p:spTgt spid="103"/>
                                        </p:tgtEl>
                                      </p:cBhvr>
                                    </p:animEffect>
                                    <p:set>
                                      <p:cBhvr>
                                        <p:cTn id="92" dur="1" fill="hold">
                                          <p:stCondLst>
                                            <p:cond delay="499"/>
                                          </p:stCondLst>
                                        </p:cTn>
                                        <p:tgtEl>
                                          <p:spTgt spid="103"/>
                                        </p:tgtEl>
                                        <p:attrNameLst>
                                          <p:attrName>style.visibility</p:attrName>
                                        </p:attrNameLst>
                                      </p:cBhvr>
                                      <p:to>
                                        <p:strVal val="hidden"/>
                                      </p:to>
                                    </p:se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grpId="0" nodeType="clickEffect">
                                  <p:stCondLst>
                                    <p:cond delay="0"/>
                                  </p:stCondLst>
                                  <p:childTnLst>
                                    <p:set>
                                      <p:cBhvr>
                                        <p:cTn id="96" dur="1" fill="hold">
                                          <p:stCondLst>
                                            <p:cond delay="0"/>
                                          </p:stCondLst>
                                        </p:cTn>
                                        <p:tgtEl>
                                          <p:spTgt spid="125"/>
                                        </p:tgtEl>
                                        <p:attrNameLst>
                                          <p:attrName>style.visibility</p:attrName>
                                        </p:attrNameLst>
                                      </p:cBhvr>
                                      <p:to>
                                        <p:strVal val="visible"/>
                                      </p:to>
                                    </p:set>
                                    <p:animEffect transition="in" filter="fade">
                                      <p:cBhvr>
                                        <p:cTn id="97" dur="500"/>
                                        <p:tgtEl>
                                          <p:spTgt spid="125"/>
                                        </p:tgtEl>
                                      </p:cBhvr>
                                    </p:animEffect>
                                  </p:childTnLst>
                                </p:cTn>
                              </p:par>
                              <p:par>
                                <p:cTn id="98" presetID="10" presetClass="entr" presetSubtype="0" fill="hold" nodeType="withEffect">
                                  <p:stCondLst>
                                    <p:cond delay="0"/>
                                  </p:stCondLst>
                                  <p:childTnLst>
                                    <p:set>
                                      <p:cBhvr>
                                        <p:cTn id="99" dur="1" fill="hold">
                                          <p:stCondLst>
                                            <p:cond delay="0"/>
                                          </p:stCondLst>
                                        </p:cTn>
                                        <p:tgtEl>
                                          <p:spTgt spid="121"/>
                                        </p:tgtEl>
                                        <p:attrNameLst>
                                          <p:attrName>style.visibility</p:attrName>
                                        </p:attrNameLst>
                                      </p:cBhvr>
                                      <p:to>
                                        <p:strVal val="visible"/>
                                      </p:to>
                                    </p:set>
                                    <p:animEffect transition="in" filter="fade">
                                      <p:cBhvr>
                                        <p:cTn id="100" dur="500"/>
                                        <p:tgtEl>
                                          <p:spTgt spid="121"/>
                                        </p:tgtEl>
                                      </p:cBhvr>
                                    </p:animEffect>
                                  </p:childTnLst>
                                </p:cTn>
                              </p:par>
                              <p:par>
                                <p:cTn id="101" presetID="10" presetClass="entr" presetSubtype="0" fill="hold" nodeType="withEffect">
                                  <p:stCondLst>
                                    <p:cond delay="0"/>
                                  </p:stCondLst>
                                  <p:childTnLst>
                                    <p:set>
                                      <p:cBhvr>
                                        <p:cTn id="102" dur="1" fill="hold">
                                          <p:stCondLst>
                                            <p:cond delay="0"/>
                                          </p:stCondLst>
                                        </p:cTn>
                                        <p:tgtEl>
                                          <p:spTgt spid="120"/>
                                        </p:tgtEl>
                                        <p:attrNameLst>
                                          <p:attrName>style.visibility</p:attrName>
                                        </p:attrNameLst>
                                      </p:cBhvr>
                                      <p:to>
                                        <p:strVal val="visible"/>
                                      </p:to>
                                    </p:set>
                                    <p:animEffect transition="in" filter="fade">
                                      <p:cBhvr>
                                        <p:cTn id="103" dur="500"/>
                                        <p:tgtEl>
                                          <p:spTgt spid="120"/>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124"/>
                                        </p:tgtEl>
                                        <p:attrNameLst>
                                          <p:attrName>style.visibility</p:attrName>
                                        </p:attrNameLst>
                                      </p:cBhvr>
                                      <p:to>
                                        <p:strVal val="visible"/>
                                      </p:to>
                                    </p:set>
                                    <p:animEffect transition="in" filter="fade">
                                      <p:cBhvr>
                                        <p:cTn id="106" dur="500"/>
                                        <p:tgtEl>
                                          <p:spTgt spid="124"/>
                                        </p:tgtEl>
                                      </p:cBhvr>
                                    </p:animEffect>
                                  </p:childTnLst>
                                </p:cTn>
                              </p:par>
                              <p:par>
                                <p:cTn id="107" presetID="10" presetClass="entr" presetSubtype="0" fill="hold" nodeType="withEffect">
                                  <p:stCondLst>
                                    <p:cond delay="0"/>
                                  </p:stCondLst>
                                  <p:childTnLst>
                                    <p:set>
                                      <p:cBhvr>
                                        <p:cTn id="108" dur="1" fill="hold">
                                          <p:stCondLst>
                                            <p:cond delay="0"/>
                                          </p:stCondLst>
                                        </p:cTn>
                                        <p:tgtEl>
                                          <p:spTgt spid="117"/>
                                        </p:tgtEl>
                                        <p:attrNameLst>
                                          <p:attrName>style.visibility</p:attrName>
                                        </p:attrNameLst>
                                      </p:cBhvr>
                                      <p:to>
                                        <p:strVal val="visible"/>
                                      </p:to>
                                    </p:set>
                                    <p:animEffect transition="in" filter="fade">
                                      <p:cBhvr>
                                        <p:cTn id="109" dur="500"/>
                                        <p:tgtEl>
                                          <p:spTgt spid="117"/>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57"/>
                                        </p:tgtEl>
                                        <p:attrNameLst>
                                          <p:attrName>style.visibility</p:attrName>
                                        </p:attrNameLst>
                                      </p:cBhvr>
                                      <p:to>
                                        <p:strVal val="visible"/>
                                      </p:to>
                                    </p:set>
                                    <p:animEffect transition="in" filter="fade">
                                      <p:cBhvr>
                                        <p:cTn id="112" dur="500"/>
                                        <p:tgtEl>
                                          <p:spTgt spid="57"/>
                                        </p:tgtEl>
                                      </p:cBhvr>
                                    </p:animEffect>
                                  </p:childTnLst>
                                </p:cTn>
                              </p:par>
                              <p:par>
                                <p:cTn id="113" presetID="10" presetClass="entr" presetSubtype="0" fill="hold" nodeType="withEffect">
                                  <p:stCondLst>
                                    <p:cond delay="0"/>
                                  </p:stCondLst>
                                  <p:childTnLst>
                                    <p:set>
                                      <p:cBhvr>
                                        <p:cTn id="114" dur="1" fill="hold">
                                          <p:stCondLst>
                                            <p:cond delay="0"/>
                                          </p:stCondLst>
                                        </p:cTn>
                                        <p:tgtEl>
                                          <p:spTgt spid="118"/>
                                        </p:tgtEl>
                                        <p:attrNameLst>
                                          <p:attrName>style.visibility</p:attrName>
                                        </p:attrNameLst>
                                      </p:cBhvr>
                                      <p:to>
                                        <p:strVal val="visible"/>
                                      </p:to>
                                    </p:set>
                                    <p:animEffect transition="in" filter="fade">
                                      <p:cBhvr>
                                        <p:cTn id="115" dur="500"/>
                                        <p:tgtEl>
                                          <p:spTgt spid="118"/>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123"/>
                                        </p:tgtEl>
                                        <p:attrNameLst>
                                          <p:attrName>style.visibility</p:attrName>
                                        </p:attrNameLst>
                                      </p:cBhvr>
                                      <p:to>
                                        <p:strVal val="visible"/>
                                      </p:to>
                                    </p:set>
                                    <p:animEffect transition="in" filter="fade">
                                      <p:cBhvr>
                                        <p:cTn id="118" dur="500"/>
                                        <p:tgtEl>
                                          <p:spTgt spid="123"/>
                                        </p:tgtEl>
                                      </p:cBhvr>
                                    </p:animEffect>
                                  </p:childTnLst>
                                </p:cTn>
                              </p:par>
                              <p:par>
                                <p:cTn id="119" presetID="10" presetClass="entr" presetSubtype="0" fill="hold" nodeType="withEffect">
                                  <p:stCondLst>
                                    <p:cond delay="0"/>
                                  </p:stCondLst>
                                  <p:childTnLst>
                                    <p:set>
                                      <p:cBhvr>
                                        <p:cTn id="120" dur="1" fill="hold">
                                          <p:stCondLst>
                                            <p:cond delay="0"/>
                                          </p:stCondLst>
                                        </p:cTn>
                                        <p:tgtEl>
                                          <p:spTgt spid="119"/>
                                        </p:tgtEl>
                                        <p:attrNameLst>
                                          <p:attrName>style.visibility</p:attrName>
                                        </p:attrNameLst>
                                      </p:cBhvr>
                                      <p:to>
                                        <p:strVal val="visible"/>
                                      </p:to>
                                    </p:set>
                                    <p:animEffect transition="in" filter="fade">
                                      <p:cBhvr>
                                        <p:cTn id="121" dur="500"/>
                                        <p:tgtEl>
                                          <p:spTgt spid="119"/>
                                        </p:tgtEl>
                                      </p:cBhvr>
                                    </p:animEffect>
                                  </p:childTnLst>
                                </p:cTn>
                              </p:par>
                              <p:par>
                                <p:cTn id="122" presetID="32" presetClass="emph" presetSubtype="0" repeatCount="indefinite" fill="hold" nodeType="withEffect">
                                  <p:stCondLst>
                                    <p:cond delay="0"/>
                                  </p:stCondLst>
                                  <p:endCondLst>
                                    <p:cond evt="onNext" delay="0">
                                      <p:tgtEl>
                                        <p:sldTgt/>
                                      </p:tgtEl>
                                    </p:cond>
                                  </p:endCondLst>
                                  <p:childTnLst>
                                    <p:animRot by="120000">
                                      <p:cBhvr>
                                        <p:cTn id="123" dur="100" fill="hold">
                                          <p:stCondLst>
                                            <p:cond delay="0"/>
                                          </p:stCondLst>
                                        </p:cTn>
                                        <p:tgtEl>
                                          <p:spTgt spid="120"/>
                                        </p:tgtEl>
                                        <p:attrNameLst>
                                          <p:attrName>r</p:attrName>
                                        </p:attrNameLst>
                                      </p:cBhvr>
                                    </p:animRot>
                                    <p:animRot by="-240000">
                                      <p:cBhvr>
                                        <p:cTn id="124" dur="200" fill="hold">
                                          <p:stCondLst>
                                            <p:cond delay="200"/>
                                          </p:stCondLst>
                                        </p:cTn>
                                        <p:tgtEl>
                                          <p:spTgt spid="120"/>
                                        </p:tgtEl>
                                        <p:attrNameLst>
                                          <p:attrName>r</p:attrName>
                                        </p:attrNameLst>
                                      </p:cBhvr>
                                    </p:animRot>
                                    <p:animRot by="240000">
                                      <p:cBhvr>
                                        <p:cTn id="125" dur="200" fill="hold">
                                          <p:stCondLst>
                                            <p:cond delay="400"/>
                                          </p:stCondLst>
                                        </p:cTn>
                                        <p:tgtEl>
                                          <p:spTgt spid="120"/>
                                        </p:tgtEl>
                                        <p:attrNameLst>
                                          <p:attrName>r</p:attrName>
                                        </p:attrNameLst>
                                      </p:cBhvr>
                                    </p:animRot>
                                    <p:animRot by="-240000">
                                      <p:cBhvr>
                                        <p:cTn id="126" dur="200" fill="hold">
                                          <p:stCondLst>
                                            <p:cond delay="600"/>
                                          </p:stCondLst>
                                        </p:cTn>
                                        <p:tgtEl>
                                          <p:spTgt spid="120"/>
                                        </p:tgtEl>
                                        <p:attrNameLst>
                                          <p:attrName>r</p:attrName>
                                        </p:attrNameLst>
                                      </p:cBhvr>
                                    </p:animRot>
                                    <p:animRot by="120000">
                                      <p:cBhvr>
                                        <p:cTn id="127" dur="200" fill="hold">
                                          <p:stCondLst>
                                            <p:cond delay="800"/>
                                          </p:stCondLst>
                                        </p:cTn>
                                        <p:tgtEl>
                                          <p:spTgt spid="120"/>
                                        </p:tgtEl>
                                        <p:attrNameLst>
                                          <p:attrName>r</p:attrName>
                                        </p:attrNameLst>
                                      </p:cBhvr>
                                    </p:animRot>
                                  </p:childTnLst>
                                </p:cTn>
                              </p:par>
                              <p:par>
                                <p:cTn id="128" presetID="32" presetClass="emph" presetSubtype="0" repeatCount="indefinite" fill="hold" nodeType="withEffect">
                                  <p:stCondLst>
                                    <p:cond delay="0"/>
                                  </p:stCondLst>
                                  <p:endCondLst>
                                    <p:cond evt="onNext" delay="0">
                                      <p:tgtEl>
                                        <p:sldTgt/>
                                      </p:tgtEl>
                                    </p:cond>
                                  </p:endCondLst>
                                  <p:childTnLst>
                                    <p:animRot by="120000">
                                      <p:cBhvr>
                                        <p:cTn id="129" dur="100" fill="hold">
                                          <p:stCondLst>
                                            <p:cond delay="0"/>
                                          </p:stCondLst>
                                        </p:cTn>
                                        <p:tgtEl>
                                          <p:spTgt spid="117"/>
                                        </p:tgtEl>
                                        <p:attrNameLst>
                                          <p:attrName>r</p:attrName>
                                        </p:attrNameLst>
                                      </p:cBhvr>
                                    </p:animRot>
                                    <p:animRot by="-240000">
                                      <p:cBhvr>
                                        <p:cTn id="130" dur="200" fill="hold">
                                          <p:stCondLst>
                                            <p:cond delay="200"/>
                                          </p:stCondLst>
                                        </p:cTn>
                                        <p:tgtEl>
                                          <p:spTgt spid="117"/>
                                        </p:tgtEl>
                                        <p:attrNameLst>
                                          <p:attrName>r</p:attrName>
                                        </p:attrNameLst>
                                      </p:cBhvr>
                                    </p:animRot>
                                    <p:animRot by="240000">
                                      <p:cBhvr>
                                        <p:cTn id="131" dur="200" fill="hold">
                                          <p:stCondLst>
                                            <p:cond delay="400"/>
                                          </p:stCondLst>
                                        </p:cTn>
                                        <p:tgtEl>
                                          <p:spTgt spid="117"/>
                                        </p:tgtEl>
                                        <p:attrNameLst>
                                          <p:attrName>r</p:attrName>
                                        </p:attrNameLst>
                                      </p:cBhvr>
                                    </p:animRot>
                                    <p:animRot by="-240000">
                                      <p:cBhvr>
                                        <p:cTn id="132" dur="200" fill="hold">
                                          <p:stCondLst>
                                            <p:cond delay="600"/>
                                          </p:stCondLst>
                                        </p:cTn>
                                        <p:tgtEl>
                                          <p:spTgt spid="117"/>
                                        </p:tgtEl>
                                        <p:attrNameLst>
                                          <p:attrName>r</p:attrName>
                                        </p:attrNameLst>
                                      </p:cBhvr>
                                    </p:animRot>
                                    <p:animRot by="120000">
                                      <p:cBhvr>
                                        <p:cTn id="133" dur="200" fill="hold">
                                          <p:stCondLst>
                                            <p:cond delay="800"/>
                                          </p:stCondLst>
                                        </p:cTn>
                                        <p:tgtEl>
                                          <p:spTgt spid="117"/>
                                        </p:tgtEl>
                                        <p:attrNameLst>
                                          <p:attrName>r</p:attrName>
                                        </p:attrNameLst>
                                      </p:cBhvr>
                                    </p:animRot>
                                  </p:childTnLst>
                                </p:cTn>
                              </p:par>
                              <p:par>
                                <p:cTn id="134" presetID="32" presetClass="emph" presetSubtype="0" repeatCount="indefinite" fill="hold" nodeType="withEffect">
                                  <p:stCondLst>
                                    <p:cond delay="0"/>
                                  </p:stCondLst>
                                  <p:endCondLst>
                                    <p:cond evt="onNext" delay="0">
                                      <p:tgtEl>
                                        <p:sldTgt/>
                                      </p:tgtEl>
                                    </p:cond>
                                  </p:endCondLst>
                                  <p:childTnLst>
                                    <p:animRot by="120000">
                                      <p:cBhvr>
                                        <p:cTn id="135" dur="100" fill="hold">
                                          <p:stCondLst>
                                            <p:cond delay="0"/>
                                          </p:stCondLst>
                                        </p:cTn>
                                        <p:tgtEl>
                                          <p:spTgt spid="118"/>
                                        </p:tgtEl>
                                        <p:attrNameLst>
                                          <p:attrName>r</p:attrName>
                                        </p:attrNameLst>
                                      </p:cBhvr>
                                    </p:animRot>
                                    <p:animRot by="-240000">
                                      <p:cBhvr>
                                        <p:cTn id="136" dur="200" fill="hold">
                                          <p:stCondLst>
                                            <p:cond delay="200"/>
                                          </p:stCondLst>
                                        </p:cTn>
                                        <p:tgtEl>
                                          <p:spTgt spid="118"/>
                                        </p:tgtEl>
                                        <p:attrNameLst>
                                          <p:attrName>r</p:attrName>
                                        </p:attrNameLst>
                                      </p:cBhvr>
                                    </p:animRot>
                                    <p:animRot by="240000">
                                      <p:cBhvr>
                                        <p:cTn id="137" dur="200" fill="hold">
                                          <p:stCondLst>
                                            <p:cond delay="400"/>
                                          </p:stCondLst>
                                        </p:cTn>
                                        <p:tgtEl>
                                          <p:spTgt spid="118"/>
                                        </p:tgtEl>
                                        <p:attrNameLst>
                                          <p:attrName>r</p:attrName>
                                        </p:attrNameLst>
                                      </p:cBhvr>
                                    </p:animRot>
                                    <p:animRot by="-240000">
                                      <p:cBhvr>
                                        <p:cTn id="138" dur="200" fill="hold">
                                          <p:stCondLst>
                                            <p:cond delay="600"/>
                                          </p:stCondLst>
                                        </p:cTn>
                                        <p:tgtEl>
                                          <p:spTgt spid="118"/>
                                        </p:tgtEl>
                                        <p:attrNameLst>
                                          <p:attrName>r</p:attrName>
                                        </p:attrNameLst>
                                      </p:cBhvr>
                                    </p:animRot>
                                    <p:animRot by="120000">
                                      <p:cBhvr>
                                        <p:cTn id="139" dur="200" fill="hold">
                                          <p:stCondLst>
                                            <p:cond delay="800"/>
                                          </p:stCondLst>
                                        </p:cTn>
                                        <p:tgtEl>
                                          <p:spTgt spid="118"/>
                                        </p:tgtEl>
                                        <p:attrNameLst>
                                          <p:attrName>r</p:attrName>
                                        </p:attrNameLst>
                                      </p:cBhvr>
                                    </p:animRot>
                                  </p:childTnLst>
                                </p:cTn>
                              </p:par>
                              <p:par>
                                <p:cTn id="140" presetID="32" presetClass="emph" presetSubtype="0" repeatCount="indefinite" fill="hold" nodeType="withEffect">
                                  <p:stCondLst>
                                    <p:cond delay="0"/>
                                  </p:stCondLst>
                                  <p:endCondLst>
                                    <p:cond evt="onNext" delay="0">
                                      <p:tgtEl>
                                        <p:sldTgt/>
                                      </p:tgtEl>
                                    </p:cond>
                                  </p:endCondLst>
                                  <p:childTnLst>
                                    <p:animRot by="120000">
                                      <p:cBhvr>
                                        <p:cTn id="141" dur="100" fill="hold">
                                          <p:stCondLst>
                                            <p:cond delay="0"/>
                                          </p:stCondLst>
                                        </p:cTn>
                                        <p:tgtEl>
                                          <p:spTgt spid="119"/>
                                        </p:tgtEl>
                                        <p:attrNameLst>
                                          <p:attrName>r</p:attrName>
                                        </p:attrNameLst>
                                      </p:cBhvr>
                                    </p:animRot>
                                    <p:animRot by="-240000">
                                      <p:cBhvr>
                                        <p:cTn id="142" dur="200" fill="hold">
                                          <p:stCondLst>
                                            <p:cond delay="200"/>
                                          </p:stCondLst>
                                        </p:cTn>
                                        <p:tgtEl>
                                          <p:spTgt spid="119"/>
                                        </p:tgtEl>
                                        <p:attrNameLst>
                                          <p:attrName>r</p:attrName>
                                        </p:attrNameLst>
                                      </p:cBhvr>
                                    </p:animRot>
                                    <p:animRot by="240000">
                                      <p:cBhvr>
                                        <p:cTn id="143" dur="200" fill="hold">
                                          <p:stCondLst>
                                            <p:cond delay="400"/>
                                          </p:stCondLst>
                                        </p:cTn>
                                        <p:tgtEl>
                                          <p:spTgt spid="119"/>
                                        </p:tgtEl>
                                        <p:attrNameLst>
                                          <p:attrName>r</p:attrName>
                                        </p:attrNameLst>
                                      </p:cBhvr>
                                    </p:animRot>
                                    <p:animRot by="-240000">
                                      <p:cBhvr>
                                        <p:cTn id="144" dur="200" fill="hold">
                                          <p:stCondLst>
                                            <p:cond delay="600"/>
                                          </p:stCondLst>
                                        </p:cTn>
                                        <p:tgtEl>
                                          <p:spTgt spid="119"/>
                                        </p:tgtEl>
                                        <p:attrNameLst>
                                          <p:attrName>r</p:attrName>
                                        </p:attrNameLst>
                                      </p:cBhvr>
                                    </p:animRot>
                                    <p:animRot by="120000">
                                      <p:cBhvr>
                                        <p:cTn id="145" dur="200" fill="hold">
                                          <p:stCondLst>
                                            <p:cond delay="800"/>
                                          </p:stCondLst>
                                        </p:cTn>
                                        <p:tgtEl>
                                          <p:spTgt spid="119"/>
                                        </p:tgtEl>
                                        <p:attrNameLst>
                                          <p:attrName>r</p:attrName>
                                        </p:attrNameLst>
                                      </p:cBhvr>
                                    </p:animRot>
                                  </p:childTnLst>
                                </p:cTn>
                              </p:par>
                            </p:childTnLst>
                          </p:cTn>
                        </p:par>
                      </p:childTnLst>
                    </p:cTn>
                  </p:par>
                  <p:par>
                    <p:cTn id="146" fill="hold">
                      <p:stCondLst>
                        <p:cond delay="indefinite"/>
                      </p:stCondLst>
                      <p:childTnLst>
                        <p:par>
                          <p:cTn id="147" fill="hold">
                            <p:stCondLst>
                              <p:cond delay="0"/>
                            </p:stCondLst>
                            <p:childTnLst>
                              <p:par>
                                <p:cTn id="148" presetID="10" presetClass="entr" presetSubtype="0" fill="hold" nodeType="clickEffect">
                                  <p:stCondLst>
                                    <p:cond delay="0"/>
                                  </p:stCondLst>
                                  <p:childTnLst>
                                    <p:set>
                                      <p:cBhvr>
                                        <p:cTn id="149" dur="1" fill="hold">
                                          <p:stCondLst>
                                            <p:cond delay="0"/>
                                          </p:stCondLst>
                                        </p:cTn>
                                        <p:tgtEl>
                                          <p:spTgt spid="128"/>
                                        </p:tgtEl>
                                        <p:attrNameLst>
                                          <p:attrName>style.visibility</p:attrName>
                                        </p:attrNameLst>
                                      </p:cBhvr>
                                      <p:to>
                                        <p:strVal val="visible"/>
                                      </p:to>
                                    </p:set>
                                    <p:animEffect transition="in" filter="fade">
                                      <p:cBhvr>
                                        <p:cTn id="150" dur="500"/>
                                        <p:tgtEl>
                                          <p:spTgt spid="128"/>
                                        </p:tgtEl>
                                      </p:cBhvr>
                                    </p:animEffect>
                                  </p:childTnLst>
                                </p:cTn>
                              </p:par>
                              <p:par>
                                <p:cTn id="151" presetID="10" presetClass="entr" presetSubtype="0" fill="hold" nodeType="withEffect">
                                  <p:stCondLst>
                                    <p:cond delay="0"/>
                                  </p:stCondLst>
                                  <p:childTnLst>
                                    <p:set>
                                      <p:cBhvr>
                                        <p:cTn id="152" dur="1" fill="hold">
                                          <p:stCondLst>
                                            <p:cond delay="0"/>
                                          </p:stCondLst>
                                        </p:cTn>
                                        <p:tgtEl>
                                          <p:spTgt spid="126"/>
                                        </p:tgtEl>
                                        <p:attrNameLst>
                                          <p:attrName>style.visibility</p:attrName>
                                        </p:attrNameLst>
                                      </p:cBhvr>
                                      <p:to>
                                        <p:strVal val="visible"/>
                                      </p:to>
                                    </p:set>
                                    <p:animEffect transition="in" filter="fade">
                                      <p:cBhvr>
                                        <p:cTn id="153" dur="500"/>
                                        <p:tgtEl>
                                          <p:spTgt spid="126"/>
                                        </p:tgtEl>
                                      </p:cBhvr>
                                    </p:animEffect>
                                  </p:childTnLst>
                                </p:cTn>
                              </p:par>
                              <p:par>
                                <p:cTn id="154" presetID="10" presetClass="entr" presetSubtype="0" fill="hold" grpId="0" nodeType="withEffect">
                                  <p:stCondLst>
                                    <p:cond delay="0"/>
                                  </p:stCondLst>
                                  <p:childTnLst>
                                    <p:set>
                                      <p:cBhvr>
                                        <p:cTn id="155" dur="1" fill="hold">
                                          <p:stCondLst>
                                            <p:cond delay="0"/>
                                          </p:stCondLst>
                                        </p:cTn>
                                        <p:tgtEl>
                                          <p:spTgt spid="129"/>
                                        </p:tgtEl>
                                        <p:attrNameLst>
                                          <p:attrName>style.visibility</p:attrName>
                                        </p:attrNameLst>
                                      </p:cBhvr>
                                      <p:to>
                                        <p:strVal val="visible"/>
                                      </p:to>
                                    </p:set>
                                    <p:animEffect transition="in" filter="fade">
                                      <p:cBhvr>
                                        <p:cTn id="156" dur="500"/>
                                        <p:tgtEl>
                                          <p:spTgt spid="129"/>
                                        </p:tgtEl>
                                      </p:cBhvr>
                                    </p:animEffect>
                                  </p:childTnLst>
                                </p:cTn>
                              </p:par>
                              <p:par>
                                <p:cTn id="157" presetID="10" presetClass="entr" presetSubtype="0" fill="hold" grpId="0" nodeType="withEffect">
                                  <p:stCondLst>
                                    <p:cond delay="0"/>
                                  </p:stCondLst>
                                  <p:childTnLst>
                                    <p:set>
                                      <p:cBhvr>
                                        <p:cTn id="158" dur="1" fill="hold">
                                          <p:stCondLst>
                                            <p:cond delay="0"/>
                                          </p:stCondLst>
                                        </p:cTn>
                                        <p:tgtEl>
                                          <p:spTgt spid="127"/>
                                        </p:tgtEl>
                                        <p:attrNameLst>
                                          <p:attrName>style.visibility</p:attrName>
                                        </p:attrNameLst>
                                      </p:cBhvr>
                                      <p:to>
                                        <p:strVal val="visible"/>
                                      </p:to>
                                    </p:set>
                                    <p:animEffect transition="in" filter="fade">
                                      <p:cBhvr>
                                        <p:cTn id="159" dur="500"/>
                                        <p:tgtEl>
                                          <p:spTgt spid="127"/>
                                        </p:tgtEl>
                                      </p:cBhvr>
                                    </p:animEffect>
                                  </p:childTnLst>
                                </p:cTn>
                              </p:par>
                            </p:childTnLst>
                          </p:cTn>
                        </p:par>
                      </p:childTnLst>
                    </p:cTn>
                  </p:par>
                  <p:par>
                    <p:cTn id="160" fill="hold">
                      <p:stCondLst>
                        <p:cond delay="indefinite"/>
                      </p:stCondLst>
                      <p:childTnLst>
                        <p:par>
                          <p:cTn id="161" fill="hold">
                            <p:stCondLst>
                              <p:cond delay="0"/>
                            </p:stCondLst>
                            <p:childTnLst>
                              <p:par>
                                <p:cTn id="162" presetID="10" presetClass="entr" presetSubtype="0" fill="hold" grpId="0" nodeType="clickEffect">
                                  <p:stCondLst>
                                    <p:cond delay="0"/>
                                  </p:stCondLst>
                                  <p:childTnLst>
                                    <p:set>
                                      <p:cBhvr>
                                        <p:cTn id="163" dur="1" fill="hold">
                                          <p:stCondLst>
                                            <p:cond delay="0"/>
                                          </p:stCondLst>
                                        </p:cTn>
                                        <p:tgtEl>
                                          <p:spTgt spid="143"/>
                                        </p:tgtEl>
                                        <p:attrNameLst>
                                          <p:attrName>style.visibility</p:attrName>
                                        </p:attrNameLst>
                                      </p:cBhvr>
                                      <p:to>
                                        <p:strVal val="visible"/>
                                      </p:to>
                                    </p:set>
                                    <p:animEffect transition="in" filter="fade">
                                      <p:cBhvr>
                                        <p:cTn id="164" dur="500"/>
                                        <p:tgtEl>
                                          <p:spTgt spid="143"/>
                                        </p:tgtEl>
                                      </p:cBhvr>
                                    </p:animEffect>
                                  </p:childTnLst>
                                </p:cTn>
                              </p:par>
                              <p:par>
                                <p:cTn id="165" presetID="10" presetClass="entr" presetSubtype="0" fill="hold" nodeType="withEffect">
                                  <p:stCondLst>
                                    <p:cond delay="0"/>
                                  </p:stCondLst>
                                  <p:childTnLst>
                                    <p:set>
                                      <p:cBhvr>
                                        <p:cTn id="166" dur="1" fill="hold">
                                          <p:stCondLst>
                                            <p:cond delay="0"/>
                                          </p:stCondLst>
                                        </p:cTn>
                                        <p:tgtEl>
                                          <p:spTgt spid="131"/>
                                        </p:tgtEl>
                                        <p:attrNameLst>
                                          <p:attrName>style.visibility</p:attrName>
                                        </p:attrNameLst>
                                      </p:cBhvr>
                                      <p:to>
                                        <p:strVal val="visible"/>
                                      </p:to>
                                    </p:set>
                                    <p:animEffect transition="in" filter="fade">
                                      <p:cBhvr>
                                        <p:cTn id="167" dur="500"/>
                                        <p:tgtEl>
                                          <p:spTgt spid="131"/>
                                        </p:tgtEl>
                                      </p:cBhvr>
                                    </p:animEffect>
                                  </p:childTnLst>
                                </p:cTn>
                              </p:par>
                              <p:par>
                                <p:cTn id="168" presetID="10" presetClass="entr" presetSubtype="0" fill="hold" grpId="0" nodeType="withEffect">
                                  <p:stCondLst>
                                    <p:cond delay="0"/>
                                  </p:stCondLst>
                                  <p:childTnLst>
                                    <p:set>
                                      <p:cBhvr>
                                        <p:cTn id="169" dur="1" fill="hold">
                                          <p:stCondLst>
                                            <p:cond delay="0"/>
                                          </p:stCondLst>
                                        </p:cTn>
                                        <p:tgtEl>
                                          <p:spTgt spid="144"/>
                                        </p:tgtEl>
                                        <p:attrNameLst>
                                          <p:attrName>style.visibility</p:attrName>
                                        </p:attrNameLst>
                                      </p:cBhvr>
                                      <p:to>
                                        <p:strVal val="visible"/>
                                      </p:to>
                                    </p:set>
                                    <p:animEffect transition="in" filter="fade">
                                      <p:cBhvr>
                                        <p:cTn id="170" dur="500"/>
                                        <p:tgtEl>
                                          <p:spTgt spid="144"/>
                                        </p:tgtEl>
                                      </p:cBhvr>
                                    </p:animEffect>
                                  </p:childTnLst>
                                </p:cTn>
                              </p:par>
                              <p:par>
                                <p:cTn id="171" presetID="10" presetClass="entr" presetSubtype="0" fill="hold" nodeType="withEffect">
                                  <p:stCondLst>
                                    <p:cond delay="0"/>
                                  </p:stCondLst>
                                  <p:childTnLst>
                                    <p:set>
                                      <p:cBhvr>
                                        <p:cTn id="172" dur="1" fill="hold">
                                          <p:stCondLst>
                                            <p:cond delay="0"/>
                                          </p:stCondLst>
                                        </p:cTn>
                                        <p:tgtEl>
                                          <p:spTgt spid="130"/>
                                        </p:tgtEl>
                                        <p:attrNameLst>
                                          <p:attrName>style.visibility</p:attrName>
                                        </p:attrNameLst>
                                      </p:cBhvr>
                                      <p:to>
                                        <p:strVal val="visible"/>
                                      </p:to>
                                    </p:set>
                                    <p:animEffect transition="in" filter="fade">
                                      <p:cBhvr>
                                        <p:cTn id="173" dur="500"/>
                                        <p:tgtEl>
                                          <p:spTgt spid="130"/>
                                        </p:tgtEl>
                                      </p:cBhvr>
                                    </p:animEffect>
                                  </p:childTnLst>
                                </p:cTn>
                              </p:par>
                              <p:par>
                                <p:cTn id="174" presetID="10" presetClass="entr" presetSubtype="0" fill="hold" grpId="0" nodeType="withEffect">
                                  <p:stCondLst>
                                    <p:cond delay="0"/>
                                  </p:stCondLst>
                                  <p:childTnLst>
                                    <p:set>
                                      <p:cBhvr>
                                        <p:cTn id="175" dur="1" fill="hold">
                                          <p:stCondLst>
                                            <p:cond delay="0"/>
                                          </p:stCondLst>
                                        </p:cTn>
                                        <p:tgtEl>
                                          <p:spTgt spid="145"/>
                                        </p:tgtEl>
                                        <p:attrNameLst>
                                          <p:attrName>style.visibility</p:attrName>
                                        </p:attrNameLst>
                                      </p:cBhvr>
                                      <p:to>
                                        <p:strVal val="visible"/>
                                      </p:to>
                                    </p:set>
                                    <p:animEffect transition="in" filter="fade">
                                      <p:cBhvr>
                                        <p:cTn id="176" dur="500"/>
                                        <p:tgtEl>
                                          <p:spTgt spid="145"/>
                                        </p:tgtEl>
                                      </p:cBhvr>
                                    </p:animEffect>
                                  </p:childTnLst>
                                </p:cTn>
                              </p:par>
                              <p:par>
                                <p:cTn id="177" presetID="10" presetClass="entr" presetSubtype="0" fill="hold" grpId="0" nodeType="withEffect">
                                  <p:stCondLst>
                                    <p:cond delay="0"/>
                                  </p:stCondLst>
                                  <p:childTnLst>
                                    <p:set>
                                      <p:cBhvr>
                                        <p:cTn id="178" dur="1" fill="hold">
                                          <p:stCondLst>
                                            <p:cond delay="0"/>
                                          </p:stCondLst>
                                        </p:cTn>
                                        <p:tgtEl>
                                          <p:spTgt spid="140"/>
                                        </p:tgtEl>
                                        <p:attrNameLst>
                                          <p:attrName>style.visibility</p:attrName>
                                        </p:attrNameLst>
                                      </p:cBhvr>
                                      <p:to>
                                        <p:strVal val="visible"/>
                                      </p:to>
                                    </p:set>
                                    <p:animEffect transition="in" filter="fade">
                                      <p:cBhvr>
                                        <p:cTn id="179" dur="500"/>
                                        <p:tgtEl>
                                          <p:spTgt spid="140"/>
                                        </p:tgtEl>
                                      </p:cBhvr>
                                    </p:animEffect>
                                  </p:childTnLst>
                                </p:cTn>
                              </p:par>
                              <p:par>
                                <p:cTn id="180" presetID="10" presetClass="entr" presetSubtype="0" fill="hold" nodeType="withEffect">
                                  <p:stCondLst>
                                    <p:cond delay="0"/>
                                  </p:stCondLst>
                                  <p:childTnLst>
                                    <p:set>
                                      <p:cBhvr>
                                        <p:cTn id="181" dur="1" fill="hold">
                                          <p:stCondLst>
                                            <p:cond delay="0"/>
                                          </p:stCondLst>
                                        </p:cTn>
                                        <p:tgtEl>
                                          <p:spTgt spid="133"/>
                                        </p:tgtEl>
                                        <p:attrNameLst>
                                          <p:attrName>style.visibility</p:attrName>
                                        </p:attrNameLst>
                                      </p:cBhvr>
                                      <p:to>
                                        <p:strVal val="visible"/>
                                      </p:to>
                                    </p:set>
                                    <p:animEffect transition="in" filter="fade">
                                      <p:cBhvr>
                                        <p:cTn id="182" dur="500"/>
                                        <p:tgtEl>
                                          <p:spTgt spid="133"/>
                                        </p:tgtEl>
                                      </p:cBhvr>
                                    </p:animEffect>
                                  </p:childTnLst>
                                </p:cTn>
                              </p:par>
                              <p:par>
                                <p:cTn id="183" presetID="10" presetClass="entr" presetSubtype="0" fill="hold" nodeType="withEffect">
                                  <p:stCondLst>
                                    <p:cond delay="0"/>
                                  </p:stCondLst>
                                  <p:childTnLst>
                                    <p:set>
                                      <p:cBhvr>
                                        <p:cTn id="184" dur="1" fill="hold">
                                          <p:stCondLst>
                                            <p:cond delay="0"/>
                                          </p:stCondLst>
                                        </p:cTn>
                                        <p:tgtEl>
                                          <p:spTgt spid="132"/>
                                        </p:tgtEl>
                                        <p:attrNameLst>
                                          <p:attrName>style.visibility</p:attrName>
                                        </p:attrNameLst>
                                      </p:cBhvr>
                                      <p:to>
                                        <p:strVal val="visible"/>
                                      </p:to>
                                    </p:set>
                                    <p:animEffect transition="in" filter="fade">
                                      <p:cBhvr>
                                        <p:cTn id="185" dur="500"/>
                                        <p:tgtEl>
                                          <p:spTgt spid="132"/>
                                        </p:tgtEl>
                                      </p:cBhvr>
                                    </p:animEffect>
                                  </p:childTnLst>
                                </p:cTn>
                              </p:par>
                            </p:childTnLst>
                          </p:cTn>
                        </p:par>
                      </p:childTnLst>
                    </p:cTn>
                  </p:par>
                  <p:par>
                    <p:cTn id="186" fill="hold">
                      <p:stCondLst>
                        <p:cond delay="indefinite"/>
                      </p:stCondLst>
                      <p:childTnLst>
                        <p:par>
                          <p:cTn id="187" fill="hold">
                            <p:stCondLst>
                              <p:cond delay="0"/>
                            </p:stCondLst>
                            <p:childTnLst>
                              <p:par>
                                <p:cTn id="188" presetID="10" presetClass="entr" presetSubtype="0" fill="hold" nodeType="clickEffect">
                                  <p:stCondLst>
                                    <p:cond delay="0"/>
                                  </p:stCondLst>
                                  <p:childTnLst>
                                    <p:set>
                                      <p:cBhvr>
                                        <p:cTn id="189" dur="1" fill="hold">
                                          <p:stCondLst>
                                            <p:cond delay="0"/>
                                          </p:stCondLst>
                                        </p:cTn>
                                        <p:tgtEl>
                                          <p:spTgt spid="136"/>
                                        </p:tgtEl>
                                        <p:attrNameLst>
                                          <p:attrName>style.visibility</p:attrName>
                                        </p:attrNameLst>
                                      </p:cBhvr>
                                      <p:to>
                                        <p:strVal val="visible"/>
                                      </p:to>
                                    </p:set>
                                    <p:animEffect transition="in" filter="fade">
                                      <p:cBhvr>
                                        <p:cTn id="190" dur="500"/>
                                        <p:tgtEl>
                                          <p:spTgt spid="136"/>
                                        </p:tgtEl>
                                      </p:cBhvr>
                                    </p:animEffect>
                                  </p:childTnLst>
                                </p:cTn>
                              </p:par>
                              <p:par>
                                <p:cTn id="191" presetID="10" presetClass="entr" presetSubtype="0" fill="hold" nodeType="withEffect">
                                  <p:stCondLst>
                                    <p:cond delay="0"/>
                                  </p:stCondLst>
                                  <p:childTnLst>
                                    <p:set>
                                      <p:cBhvr>
                                        <p:cTn id="192" dur="1" fill="hold">
                                          <p:stCondLst>
                                            <p:cond delay="0"/>
                                          </p:stCondLst>
                                        </p:cTn>
                                        <p:tgtEl>
                                          <p:spTgt spid="134"/>
                                        </p:tgtEl>
                                        <p:attrNameLst>
                                          <p:attrName>style.visibility</p:attrName>
                                        </p:attrNameLst>
                                      </p:cBhvr>
                                      <p:to>
                                        <p:strVal val="visible"/>
                                      </p:to>
                                    </p:set>
                                    <p:animEffect transition="in" filter="fade">
                                      <p:cBhvr>
                                        <p:cTn id="193" dur="500"/>
                                        <p:tgtEl>
                                          <p:spTgt spid="134"/>
                                        </p:tgtEl>
                                      </p:cBhvr>
                                    </p:animEffect>
                                  </p:childTnLst>
                                </p:cTn>
                              </p:par>
                              <p:par>
                                <p:cTn id="194" presetID="10" presetClass="entr" presetSubtype="0" fill="hold" grpId="0" nodeType="withEffect">
                                  <p:stCondLst>
                                    <p:cond delay="0"/>
                                  </p:stCondLst>
                                  <p:childTnLst>
                                    <p:set>
                                      <p:cBhvr>
                                        <p:cTn id="195" dur="1" fill="hold">
                                          <p:stCondLst>
                                            <p:cond delay="0"/>
                                          </p:stCondLst>
                                        </p:cTn>
                                        <p:tgtEl>
                                          <p:spTgt spid="141"/>
                                        </p:tgtEl>
                                        <p:attrNameLst>
                                          <p:attrName>style.visibility</p:attrName>
                                        </p:attrNameLst>
                                      </p:cBhvr>
                                      <p:to>
                                        <p:strVal val="visible"/>
                                      </p:to>
                                    </p:set>
                                    <p:animEffect transition="in" filter="fade">
                                      <p:cBhvr>
                                        <p:cTn id="196" dur="500"/>
                                        <p:tgtEl>
                                          <p:spTgt spid="141"/>
                                        </p:tgtEl>
                                      </p:cBhvr>
                                    </p:animEffect>
                                  </p:childTnLst>
                                </p:cTn>
                              </p:par>
                              <p:par>
                                <p:cTn id="197" presetID="10" presetClass="entr" presetSubtype="0" fill="hold" grpId="0" nodeType="withEffect">
                                  <p:stCondLst>
                                    <p:cond delay="0"/>
                                  </p:stCondLst>
                                  <p:childTnLst>
                                    <p:set>
                                      <p:cBhvr>
                                        <p:cTn id="198" dur="1" fill="hold">
                                          <p:stCondLst>
                                            <p:cond delay="0"/>
                                          </p:stCondLst>
                                        </p:cTn>
                                        <p:tgtEl>
                                          <p:spTgt spid="146"/>
                                        </p:tgtEl>
                                        <p:attrNameLst>
                                          <p:attrName>style.visibility</p:attrName>
                                        </p:attrNameLst>
                                      </p:cBhvr>
                                      <p:to>
                                        <p:strVal val="visible"/>
                                      </p:to>
                                    </p:set>
                                    <p:animEffect transition="in" filter="fade">
                                      <p:cBhvr>
                                        <p:cTn id="199" dur="500"/>
                                        <p:tgtEl>
                                          <p:spTgt spid="146"/>
                                        </p:tgtEl>
                                      </p:cBhvr>
                                    </p:animEffect>
                                  </p:childTnLst>
                                </p:cTn>
                              </p:par>
                              <p:par>
                                <p:cTn id="200" presetID="10" presetClass="entr" presetSubtype="0" fill="hold" grpId="0" nodeType="withEffect">
                                  <p:stCondLst>
                                    <p:cond delay="0"/>
                                  </p:stCondLst>
                                  <p:childTnLst>
                                    <p:set>
                                      <p:cBhvr>
                                        <p:cTn id="201" dur="1" fill="hold">
                                          <p:stCondLst>
                                            <p:cond delay="0"/>
                                          </p:stCondLst>
                                        </p:cTn>
                                        <p:tgtEl>
                                          <p:spTgt spid="147"/>
                                        </p:tgtEl>
                                        <p:attrNameLst>
                                          <p:attrName>style.visibility</p:attrName>
                                        </p:attrNameLst>
                                      </p:cBhvr>
                                      <p:to>
                                        <p:strVal val="visible"/>
                                      </p:to>
                                    </p:set>
                                    <p:animEffect transition="in" filter="fade">
                                      <p:cBhvr>
                                        <p:cTn id="202" dur="500"/>
                                        <p:tgtEl>
                                          <p:spTgt spid="147"/>
                                        </p:tgtEl>
                                      </p:cBhvr>
                                    </p:animEffect>
                                  </p:childTnLst>
                                </p:cTn>
                              </p:par>
                              <p:par>
                                <p:cTn id="203" presetID="10" presetClass="entr" presetSubtype="0" fill="hold" grpId="0" nodeType="withEffect">
                                  <p:stCondLst>
                                    <p:cond delay="0"/>
                                  </p:stCondLst>
                                  <p:childTnLst>
                                    <p:set>
                                      <p:cBhvr>
                                        <p:cTn id="204" dur="1" fill="hold">
                                          <p:stCondLst>
                                            <p:cond delay="0"/>
                                          </p:stCondLst>
                                        </p:cTn>
                                        <p:tgtEl>
                                          <p:spTgt spid="55"/>
                                        </p:tgtEl>
                                        <p:attrNameLst>
                                          <p:attrName>style.visibility</p:attrName>
                                        </p:attrNameLst>
                                      </p:cBhvr>
                                      <p:to>
                                        <p:strVal val="visible"/>
                                      </p:to>
                                    </p:set>
                                    <p:animEffect transition="in" filter="fade">
                                      <p:cBhvr>
                                        <p:cTn id="205" dur="500"/>
                                        <p:tgtEl>
                                          <p:spTgt spid="55"/>
                                        </p:tgtEl>
                                      </p:cBhvr>
                                    </p:animEffect>
                                  </p:childTnLst>
                                </p:cTn>
                              </p:par>
                              <p:par>
                                <p:cTn id="206" presetID="10" presetClass="exit" presetSubtype="0" fill="hold" nodeType="withEffect">
                                  <p:stCondLst>
                                    <p:cond delay="0"/>
                                  </p:stCondLst>
                                  <p:childTnLst>
                                    <p:animEffect transition="out" filter="fade">
                                      <p:cBhvr>
                                        <p:cTn id="207" dur="500"/>
                                        <p:tgtEl>
                                          <p:spTgt spid="133"/>
                                        </p:tgtEl>
                                      </p:cBhvr>
                                    </p:animEffect>
                                    <p:set>
                                      <p:cBhvr>
                                        <p:cTn id="208" dur="1" fill="hold">
                                          <p:stCondLst>
                                            <p:cond delay="499"/>
                                          </p:stCondLst>
                                        </p:cTn>
                                        <p:tgtEl>
                                          <p:spTgt spid="133"/>
                                        </p:tgtEl>
                                        <p:attrNameLst>
                                          <p:attrName>style.visibility</p:attrName>
                                        </p:attrNameLst>
                                      </p:cBhvr>
                                      <p:to>
                                        <p:strVal val="hidden"/>
                                      </p:to>
                                    </p:set>
                                  </p:childTnLst>
                                </p:cTn>
                              </p:par>
                              <p:par>
                                <p:cTn id="209" presetID="10" presetClass="exit" presetSubtype="0" fill="hold" nodeType="withEffect">
                                  <p:stCondLst>
                                    <p:cond delay="0"/>
                                  </p:stCondLst>
                                  <p:childTnLst>
                                    <p:animEffect transition="out" filter="fade">
                                      <p:cBhvr>
                                        <p:cTn id="210" dur="500"/>
                                        <p:tgtEl>
                                          <p:spTgt spid="132"/>
                                        </p:tgtEl>
                                      </p:cBhvr>
                                    </p:animEffect>
                                    <p:set>
                                      <p:cBhvr>
                                        <p:cTn id="211" dur="1" fill="hold">
                                          <p:stCondLst>
                                            <p:cond delay="499"/>
                                          </p:stCondLst>
                                        </p:cTn>
                                        <p:tgtEl>
                                          <p:spTgt spid="132"/>
                                        </p:tgtEl>
                                        <p:attrNameLst>
                                          <p:attrName>style.visibility</p:attrName>
                                        </p:attrNameLst>
                                      </p:cBhvr>
                                      <p:to>
                                        <p:strVal val="hidden"/>
                                      </p:to>
                                    </p:set>
                                  </p:childTnLst>
                                </p:cTn>
                              </p:par>
                              <p:par>
                                <p:cTn id="212" presetID="10" presetClass="exit" presetSubtype="0" fill="hold" grpId="1" nodeType="withEffect">
                                  <p:stCondLst>
                                    <p:cond delay="0"/>
                                  </p:stCondLst>
                                  <p:childTnLst>
                                    <p:animEffect transition="out" filter="fade">
                                      <p:cBhvr>
                                        <p:cTn id="213" dur="500"/>
                                        <p:tgtEl>
                                          <p:spTgt spid="140"/>
                                        </p:tgtEl>
                                      </p:cBhvr>
                                    </p:animEffect>
                                    <p:set>
                                      <p:cBhvr>
                                        <p:cTn id="214" dur="1" fill="hold">
                                          <p:stCondLst>
                                            <p:cond delay="499"/>
                                          </p:stCondLst>
                                        </p:cTn>
                                        <p:tgtEl>
                                          <p:spTgt spid="140"/>
                                        </p:tgtEl>
                                        <p:attrNameLst>
                                          <p:attrName>style.visibility</p:attrName>
                                        </p:attrNameLst>
                                      </p:cBhvr>
                                      <p:to>
                                        <p:strVal val="hidden"/>
                                      </p:to>
                                    </p:set>
                                  </p:childTnLst>
                                </p:cTn>
                              </p:par>
                            </p:childTnLst>
                          </p:cTn>
                        </p:par>
                      </p:childTnLst>
                    </p:cTn>
                  </p:par>
                  <p:par>
                    <p:cTn id="215" fill="hold">
                      <p:stCondLst>
                        <p:cond delay="indefinite"/>
                      </p:stCondLst>
                      <p:childTnLst>
                        <p:par>
                          <p:cTn id="216" fill="hold">
                            <p:stCondLst>
                              <p:cond delay="0"/>
                            </p:stCondLst>
                            <p:childTnLst>
                              <p:par>
                                <p:cTn id="217" presetID="10" presetClass="entr" presetSubtype="0" fill="hold" nodeType="clickEffect">
                                  <p:stCondLst>
                                    <p:cond delay="0"/>
                                  </p:stCondLst>
                                  <p:childTnLst>
                                    <p:set>
                                      <p:cBhvr>
                                        <p:cTn id="218" dur="1" fill="hold">
                                          <p:stCondLst>
                                            <p:cond delay="0"/>
                                          </p:stCondLst>
                                        </p:cTn>
                                        <p:tgtEl>
                                          <p:spTgt spid="138"/>
                                        </p:tgtEl>
                                        <p:attrNameLst>
                                          <p:attrName>style.visibility</p:attrName>
                                        </p:attrNameLst>
                                      </p:cBhvr>
                                      <p:to>
                                        <p:strVal val="visible"/>
                                      </p:to>
                                    </p:set>
                                    <p:animEffect transition="in" filter="fade">
                                      <p:cBhvr>
                                        <p:cTn id="219" dur="500"/>
                                        <p:tgtEl>
                                          <p:spTgt spid="138"/>
                                        </p:tgtEl>
                                      </p:cBhvr>
                                    </p:animEffect>
                                  </p:childTnLst>
                                </p:cTn>
                              </p:par>
                              <p:par>
                                <p:cTn id="220" presetID="10" presetClass="entr" presetSubtype="0" fill="hold" nodeType="withEffect">
                                  <p:stCondLst>
                                    <p:cond delay="0"/>
                                  </p:stCondLst>
                                  <p:childTnLst>
                                    <p:set>
                                      <p:cBhvr>
                                        <p:cTn id="221" dur="1" fill="hold">
                                          <p:stCondLst>
                                            <p:cond delay="0"/>
                                          </p:stCondLst>
                                        </p:cTn>
                                        <p:tgtEl>
                                          <p:spTgt spid="139"/>
                                        </p:tgtEl>
                                        <p:attrNameLst>
                                          <p:attrName>style.visibility</p:attrName>
                                        </p:attrNameLst>
                                      </p:cBhvr>
                                      <p:to>
                                        <p:strVal val="visible"/>
                                      </p:to>
                                    </p:set>
                                    <p:animEffect transition="in" filter="fade">
                                      <p:cBhvr>
                                        <p:cTn id="222" dur="500"/>
                                        <p:tgtEl>
                                          <p:spTgt spid="139"/>
                                        </p:tgtEl>
                                      </p:cBhvr>
                                    </p:animEffect>
                                  </p:childTnLst>
                                </p:cTn>
                              </p:par>
                              <p:par>
                                <p:cTn id="223" presetID="10" presetClass="entr" presetSubtype="0" fill="hold" grpId="0" nodeType="withEffect">
                                  <p:stCondLst>
                                    <p:cond delay="0"/>
                                  </p:stCondLst>
                                  <p:childTnLst>
                                    <p:set>
                                      <p:cBhvr>
                                        <p:cTn id="224" dur="1" fill="hold">
                                          <p:stCondLst>
                                            <p:cond delay="0"/>
                                          </p:stCondLst>
                                        </p:cTn>
                                        <p:tgtEl>
                                          <p:spTgt spid="142"/>
                                        </p:tgtEl>
                                        <p:attrNameLst>
                                          <p:attrName>style.visibility</p:attrName>
                                        </p:attrNameLst>
                                      </p:cBhvr>
                                      <p:to>
                                        <p:strVal val="visible"/>
                                      </p:to>
                                    </p:set>
                                    <p:animEffect transition="in" filter="fade">
                                      <p:cBhvr>
                                        <p:cTn id="225" dur="500"/>
                                        <p:tgtEl>
                                          <p:spTgt spid="142"/>
                                        </p:tgtEl>
                                      </p:cBhvr>
                                    </p:animEffect>
                                  </p:childTnLst>
                                </p:cTn>
                              </p:par>
                              <p:par>
                                <p:cTn id="226" presetID="10" presetClass="exit" presetSubtype="0" fill="hold" nodeType="withEffect">
                                  <p:stCondLst>
                                    <p:cond delay="0"/>
                                  </p:stCondLst>
                                  <p:childTnLst>
                                    <p:animEffect transition="out" filter="fade">
                                      <p:cBhvr>
                                        <p:cTn id="227" dur="500"/>
                                        <p:tgtEl>
                                          <p:spTgt spid="134"/>
                                        </p:tgtEl>
                                      </p:cBhvr>
                                    </p:animEffect>
                                    <p:set>
                                      <p:cBhvr>
                                        <p:cTn id="228" dur="1" fill="hold">
                                          <p:stCondLst>
                                            <p:cond delay="499"/>
                                          </p:stCondLst>
                                        </p:cTn>
                                        <p:tgtEl>
                                          <p:spTgt spid="134"/>
                                        </p:tgtEl>
                                        <p:attrNameLst>
                                          <p:attrName>style.visibility</p:attrName>
                                        </p:attrNameLst>
                                      </p:cBhvr>
                                      <p:to>
                                        <p:strVal val="hidden"/>
                                      </p:to>
                                    </p:set>
                                  </p:childTnLst>
                                </p:cTn>
                              </p:par>
                              <p:par>
                                <p:cTn id="229" presetID="10" presetClass="exit" presetSubtype="0" fill="hold" grpId="1" nodeType="withEffect">
                                  <p:stCondLst>
                                    <p:cond delay="0"/>
                                  </p:stCondLst>
                                  <p:childTnLst>
                                    <p:animEffect transition="out" filter="fade">
                                      <p:cBhvr>
                                        <p:cTn id="230" dur="500"/>
                                        <p:tgtEl>
                                          <p:spTgt spid="146"/>
                                        </p:tgtEl>
                                      </p:cBhvr>
                                    </p:animEffect>
                                    <p:set>
                                      <p:cBhvr>
                                        <p:cTn id="231" dur="1" fill="hold">
                                          <p:stCondLst>
                                            <p:cond delay="499"/>
                                          </p:stCondLst>
                                        </p:cTn>
                                        <p:tgtEl>
                                          <p:spTgt spid="146"/>
                                        </p:tgtEl>
                                        <p:attrNameLst>
                                          <p:attrName>style.visibility</p:attrName>
                                        </p:attrNameLst>
                                      </p:cBhvr>
                                      <p:to>
                                        <p:strVal val="hidden"/>
                                      </p:to>
                                    </p:set>
                                  </p:childTnLst>
                                </p:cTn>
                              </p:par>
                              <p:par>
                                <p:cTn id="232" presetID="10" presetClass="exit" presetSubtype="0" fill="hold" grpId="1" nodeType="withEffect">
                                  <p:stCondLst>
                                    <p:cond delay="0"/>
                                  </p:stCondLst>
                                  <p:childTnLst>
                                    <p:animEffect transition="out" filter="fade">
                                      <p:cBhvr>
                                        <p:cTn id="233" dur="500"/>
                                        <p:tgtEl>
                                          <p:spTgt spid="147"/>
                                        </p:tgtEl>
                                      </p:cBhvr>
                                    </p:animEffect>
                                    <p:set>
                                      <p:cBhvr>
                                        <p:cTn id="234" dur="1" fill="hold">
                                          <p:stCondLst>
                                            <p:cond delay="499"/>
                                          </p:stCondLst>
                                        </p:cTn>
                                        <p:tgtEl>
                                          <p:spTgt spid="147"/>
                                        </p:tgtEl>
                                        <p:attrNameLst>
                                          <p:attrName>style.visibility</p:attrName>
                                        </p:attrNameLst>
                                      </p:cBhvr>
                                      <p:to>
                                        <p:strVal val="hidden"/>
                                      </p:to>
                                    </p:set>
                                  </p:childTnLst>
                                </p:cTn>
                              </p:par>
                              <p:par>
                                <p:cTn id="235" presetID="10" presetClass="exit" presetSubtype="0" fill="hold" nodeType="withEffect">
                                  <p:stCondLst>
                                    <p:cond delay="0"/>
                                  </p:stCondLst>
                                  <p:childTnLst>
                                    <p:animEffect transition="out" filter="fade">
                                      <p:cBhvr>
                                        <p:cTn id="236" dur="500"/>
                                        <p:tgtEl>
                                          <p:spTgt spid="136"/>
                                        </p:tgtEl>
                                      </p:cBhvr>
                                    </p:animEffect>
                                    <p:set>
                                      <p:cBhvr>
                                        <p:cTn id="237" dur="1" fill="hold">
                                          <p:stCondLst>
                                            <p:cond delay="499"/>
                                          </p:stCondLst>
                                        </p:cTn>
                                        <p:tgtEl>
                                          <p:spTgt spid="136"/>
                                        </p:tgtEl>
                                        <p:attrNameLst>
                                          <p:attrName>style.visibility</p:attrName>
                                        </p:attrNameLst>
                                      </p:cBhvr>
                                      <p:to>
                                        <p:strVal val="hidden"/>
                                      </p:to>
                                    </p:set>
                                  </p:childTnLst>
                                </p:cTn>
                              </p:par>
                              <p:par>
                                <p:cTn id="238" presetID="10" presetClass="exit" presetSubtype="0" fill="hold" grpId="1" nodeType="withEffect">
                                  <p:stCondLst>
                                    <p:cond delay="0"/>
                                  </p:stCondLst>
                                  <p:childTnLst>
                                    <p:animEffect transition="out" filter="fade">
                                      <p:cBhvr>
                                        <p:cTn id="239" dur="500"/>
                                        <p:tgtEl>
                                          <p:spTgt spid="141"/>
                                        </p:tgtEl>
                                      </p:cBhvr>
                                    </p:animEffect>
                                    <p:set>
                                      <p:cBhvr>
                                        <p:cTn id="240" dur="1" fill="hold">
                                          <p:stCondLst>
                                            <p:cond delay="499"/>
                                          </p:stCondLst>
                                        </p:cTn>
                                        <p:tgtEl>
                                          <p:spTgt spid="141"/>
                                        </p:tgtEl>
                                        <p:attrNameLst>
                                          <p:attrName>style.visibility</p:attrName>
                                        </p:attrNameLst>
                                      </p:cBhvr>
                                      <p:to>
                                        <p:strVal val="hidden"/>
                                      </p:to>
                                    </p:set>
                                  </p:childTnLst>
                                </p:cTn>
                              </p:par>
                            </p:childTnLst>
                          </p:cTn>
                        </p:par>
                      </p:childTnLst>
                    </p:cTn>
                  </p:par>
                  <p:par>
                    <p:cTn id="241" fill="hold">
                      <p:stCondLst>
                        <p:cond delay="indefinite"/>
                      </p:stCondLst>
                      <p:childTnLst>
                        <p:par>
                          <p:cTn id="242" fill="hold">
                            <p:stCondLst>
                              <p:cond delay="0"/>
                            </p:stCondLst>
                            <p:childTnLst>
                              <p:par>
                                <p:cTn id="243" presetID="10" presetClass="entr" presetSubtype="0" fill="hold" nodeType="clickEffect">
                                  <p:stCondLst>
                                    <p:cond delay="0"/>
                                  </p:stCondLst>
                                  <p:childTnLst>
                                    <p:set>
                                      <p:cBhvr>
                                        <p:cTn id="244" dur="1" fill="hold">
                                          <p:stCondLst>
                                            <p:cond delay="0"/>
                                          </p:stCondLst>
                                        </p:cTn>
                                        <p:tgtEl>
                                          <p:spTgt spid="61"/>
                                        </p:tgtEl>
                                        <p:attrNameLst>
                                          <p:attrName>style.visibility</p:attrName>
                                        </p:attrNameLst>
                                      </p:cBhvr>
                                      <p:to>
                                        <p:strVal val="visible"/>
                                      </p:to>
                                    </p:set>
                                    <p:animEffect transition="in" filter="fade">
                                      <p:cBhvr>
                                        <p:cTn id="245" dur="500"/>
                                        <p:tgtEl>
                                          <p:spTgt spid="61"/>
                                        </p:tgtEl>
                                      </p:cBhvr>
                                    </p:animEffect>
                                  </p:childTnLst>
                                </p:cTn>
                              </p:par>
                              <p:par>
                                <p:cTn id="246" presetID="10" presetClass="entr" presetSubtype="0" fill="hold" grpId="0" nodeType="withEffect">
                                  <p:stCondLst>
                                    <p:cond delay="0"/>
                                  </p:stCondLst>
                                  <p:childTnLst>
                                    <p:set>
                                      <p:cBhvr>
                                        <p:cTn id="247" dur="1" fill="hold">
                                          <p:stCondLst>
                                            <p:cond delay="0"/>
                                          </p:stCondLst>
                                        </p:cTn>
                                        <p:tgtEl>
                                          <p:spTgt spid="63"/>
                                        </p:tgtEl>
                                        <p:attrNameLst>
                                          <p:attrName>style.visibility</p:attrName>
                                        </p:attrNameLst>
                                      </p:cBhvr>
                                      <p:to>
                                        <p:strVal val="visible"/>
                                      </p:to>
                                    </p:set>
                                    <p:animEffect transition="in" filter="fade">
                                      <p:cBhvr>
                                        <p:cTn id="248" dur="500"/>
                                        <p:tgtEl>
                                          <p:spTgt spid="63"/>
                                        </p:tgtEl>
                                      </p:cBhvr>
                                    </p:animEffect>
                                  </p:childTnLst>
                                </p:cTn>
                              </p:par>
                            </p:childTnLst>
                          </p:cTn>
                        </p:par>
                      </p:childTnLst>
                    </p:cTn>
                  </p:par>
                  <p:par>
                    <p:cTn id="249" fill="hold">
                      <p:stCondLst>
                        <p:cond delay="indefinite"/>
                      </p:stCondLst>
                      <p:childTnLst>
                        <p:par>
                          <p:cTn id="250" fill="hold">
                            <p:stCondLst>
                              <p:cond delay="0"/>
                            </p:stCondLst>
                            <p:childTnLst>
                              <p:par>
                                <p:cTn id="251" presetID="10" presetClass="entr" presetSubtype="0" fill="hold" nodeType="clickEffect">
                                  <p:stCondLst>
                                    <p:cond delay="0"/>
                                  </p:stCondLst>
                                  <p:childTnLst>
                                    <p:set>
                                      <p:cBhvr>
                                        <p:cTn id="252" dur="1" fill="hold">
                                          <p:stCondLst>
                                            <p:cond delay="0"/>
                                          </p:stCondLst>
                                        </p:cTn>
                                        <p:tgtEl>
                                          <p:spTgt spid="62"/>
                                        </p:tgtEl>
                                        <p:attrNameLst>
                                          <p:attrName>style.visibility</p:attrName>
                                        </p:attrNameLst>
                                      </p:cBhvr>
                                      <p:to>
                                        <p:strVal val="visible"/>
                                      </p:to>
                                    </p:set>
                                    <p:animEffect transition="in" filter="fade">
                                      <p:cBhvr>
                                        <p:cTn id="253" dur="500"/>
                                        <p:tgtEl>
                                          <p:spTgt spid="62"/>
                                        </p:tgtEl>
                                      </p:cBhvr>
                                    </p:animEffect>
                                  </p:childTnLst>
                                </p:cTn>
                              </p:par>
                              <p:par>
                                <p:cTn id="254" presetID="10" presetClass="entr" presetSubtype="0" fill="hold" grpId="0" nodeType="withEffect">
                                  <p:stCondLst>
                                    <p:cond delay="0"/>
                                  </p:stCondLst>
                                  <p:childTnLst>
                                    <p:set>
                                      <p:cBhvr>
                                        <p:cTn id="255" dur="1" fill="hold">
                                          <p:stCondLst>
                                            <p:cond delay="0"/>
                                          </p:stCondLst>
                                        </p:cTn>
                                        <p:tgtEl>
                                          <p:spTgt spid="64"/>
                                        </p:tgtEl>
                                        <p:attrNameLst>
                                          <p:attrName>style.visibility</p:attrName>
                                        </p:attrNameLst>
                                      </p:cBhvr>
                                      <p:to>
                                        <p:strVal val="visible"/>
                                      </p:to>
                                    </p:set>
                                    <p:animEffect transition="in" filter="fade">
                                      <p:cBhvr>
                                        <p:cTn id="256"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p:bldP spid="111" grpId="0"/>
      <p:bldP spid="112" grpId="0"/>
      <p:bldP spid="113" grpId="0"/>
      <p:bldP spid="114" grpId="0"/>
      <p:bldP spid="115" grpId="0"/>
      <p:bldP spid="123" grpId="0"/>
      <p:bldP spid="124" grpId="0"/>
      <p:bldP spid="125" grpId="0"/>
      <p:bldP spid="127" grpId="0"/>
      <p:bldP spid="129" grpId="0"/>
      <p:bldP spid="140" grpId="0"/>
      <p:bldP spid="140" grpId="1"/>
      <p:bldP spid="141" grpId="0"/>
      <p:bldP spid="141" grpId="1"/>
      <p:bldP spid="142" grpId="0"/>
      <p:bldP spid="143" grpId="0"/>
      <p:bldP spid="144" grpId="0"/>
      <p:bldP spid="145" grpId="0"/>
      <p:bldP spid="146" grpId="0"/>
      <p:bldP spid="146" grpId="1"/>
      <p:bldP spid="147" grpId="0"/>
      <p:bldP spid="147" grpId="1"/>
      <p:bldP spid="55" grpId="0"/>
      <p:bldP spid="57" grpId="0"/>
      <p:bldP spid="58" grpId="0"/>
      <p:bldP spid="63" grpId="0"/>
      <p:bldP spid="6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92656" y="1449869"/>
            <a:ext cx="8280400" cy="4524316"/>
          </a:xfrm>
          <a:prstGeom prst="rect">
            <a:avLst/>
          </a:prstGeom>
          <a:noFill/>
        </p:spPr>
        <p:txBody>
          <a:bodyPr wrap="square" rtlCol="0">
            <a:spAutoFit/>
          </a:bodyPr>
          <a:lstStyle/>
          <a:p>
            <a:r>
              <a:rPr lang="en-US" i="1" dirty="0" err="1">
                <a:solidFill>
                  <a:schemeClr val="tx1">
                    <a:lumMod val="50000"/>
                    <a:lumOff val="50000"/>
                  </a:schemeClr>
                </a:solidFill>
              </a:rPr>
              <a:t>Cybrid</a:t>
            </a:r>
            <a:r>
              <a:rPr lang="en-US" i="1" dirty="0">
                <a:solidFill>
                  <a:schemeClr val="tx1">
                    <a:lumMod val="50000"/>
                    <a:lumOff val="50000"/>
                  </a:schemeClr>
                </a:solidFill>
              </a:rPr>
              <a:t> technology provides an alternative to obtaining “human” embryonic stem cells from clones using human eggs. </a:t>
            </a:r>
            <a:r>
              <a:rPr lang="en-US" i="1" dirty="0" err="1">
                <a:solidFill>
                  <a:schemeClr val="tx1">
                    <a:lumMod val="50000"/>
                    <a:lumOff val="50000"/>
                  </a:schemeClr>
                </a:solidFill>
              </a:rPr>
              <a:t>Cybrids</a:t>
            </a:r>
            <a:r>
              <a:rPr lang="en-US" i="1" dirty="0">
                <a:solidFill>
                  <a:schemeClr val="tx1">
                    <a:lumMod val="50000"/>
                    <a:lumOff val="50000"/>
                  </a:schemeClr>
                </a:solidFill>
              </a:rPr>
              <a:t> are created using somatic cell donor DNA from </a:t>
            </a:r>
            <a:r>
              <a:rPr lang="en-US" i="1" dirty="0" smtClean="0">
                <a:solidFill>
                  <a:schemeClr val="tx1">
                    <a:lumMod val="50000"/>
                    <a:lumOff val="50000"/>
                  </a:schemeClr>
                </a:solidFill>
              </a:rPr>
              <a:t>humans, </a:t>
            </a:r>
            <a:r>
              <a:rPr lang="en-US" i="1" dirty="0">
                <a:solidFill>
                  <a:schemeClr val="tx1">
                    <a:lumMod val="50000"/>
                    <a:lumOff val="50000"/>
                  </a:schemeClr>
                </a:solidFill>
              </a:rPr>
              <a:t>and oocytes from another species, such as rabbit or cows. This approach minimizes risks to human oocyte providers, but the interspecies nature of this singular cell is unsettling to some, thereby limiting public support. In 1999, scientists at Advanced Cell Technology created human-cow </a:t>
            </a:r>
            <a:r>
              <a:rPr lang="en-US" i="1" dirty="0" err="1">
                <a:solidFill>
                  <a:schemeClr val="tx1">
                    <a:lumMod val="50000"/>
                    <a:lumOff val="50000"/>
                  </a:schemeClr>
                </a:solidFill>
              </a:rPr>
              <a:t>cybrid</a:t>
            </a:r>
            <a:r>
              <a:rPr lang="en-US" i="1" dirty="0">
                <a:solidFill>
                  <a:schemeClr val="tx1">
                    <a:lumMod val="50000"/>
                    <a:lumOff val="50000"/>
                  </a:schemeClr>
                </a:solidFill>
              </a:rPr>
              <a:t> </a:t>
            </a:r>
            <a:r>
              <a:rPr lang="en-US" i="1" dirty="0" err="1">
                <a:solidFill>
                  <a:schemeClr val="tx1">
                    <a:lumMod val="50000"/>
                    <a:lumOff val="50000"/>
                  </a:schemeClr>
                </a:solidFill>
              </a:rPr>
              <a:t>blastomeres</a:t>
            </a:r>
            <a:r>
              <a:rPr lang="en-US" i="1" dirty="0">
                <a:solidFill>
                  <a:schemeClr val="tx1">
                    <a:lumMod val="50000"/>
                    <a:lumOff val="50000"/>
                  </a:schemeClr>
                </a:solidFill>
              </a:rPr>
              <a:t> in hopes of generating interspecies nuclear transfer stem cell lines (</a:t>
            </a:r>
            <a:r>
              <a:rPr lang="en-US" i="1" dirty="0" err="1">
                <a:solidFill>
                  <a:schemeClr val="tx1">
                    <a:lumMod val="50000"/>
                    <a:lumOff val="50000"/>
                  </a:schemeClr>
                </a:solidFill>
              </a:rPr>
              <a:t>intSC</a:t>
            </a:r>
            <a:r>
              <a:rPr lang="en-US" i="1" dirty="0">
                <a:solidFill>
                  <a:schemeClr val="tx1">
                    <a:lumMod val="50000"/>
                    <a:lumOff val="50000"/>
                  </a:schemeClr>
                </a:solidFill>
              </a:rPr>
              <a:t>) to study </a:t>
            </a:r>
            <a:r>
              <a:rPr lang="en-US" i="1" dirty="0" smtClean="0">
                <a:solidFill>
                  <a:schemeClr val="tx1">
                    <a:lumMod val="50000"/>
                    <a:lumOff val="50000"/>
                  </a:schemeClr>
                </a:solidFill>
              </a:rPr>
              <a:t>diseases. </a:t>
            </a:r>
            <a:r>
              <a:rPr lang="en-US" i="1" dirty="0">
                <a:solidFill>
                  <a:schemeClr val="tx1">
                    <a:lumMod val="50000"/>
                    <a:lumOff val="50000"/>
                  </a:schemeClr>
                </a:solidFill>
              </a:rPr>
              <a:t>In 2003, </a:t>
            </a:r>
            <a:r>
              <a:rPr lang="en-US" i="1" dirty="0" smtClean="0">
                <a:solidFill>
                  <a:schemeClr val="tx1">
                    <a:lumMod val="50000"/>
                    <a:lumOff val="50000"/>
                  </a:schemeClr>
                </a:solidFill>
              </a:rPr>
              <a:t>Chen </a:t>
            </a:r>
            <a:r>
              <a:rPr lang="en-US" i="1" dirty="0">
                <a:solidFill>
                  <a:schemeClr val="tx1">
                    <a:lumMod val="50000"/>
                    <a:lumOff val="50000"/>
                  </a:schemeClr>
                </a:solidFill>
              </a:rPr>
              <a:t>et al. transferred a human nucleus into rabbit eggs and successfully produced </a:t>
            </a:r>
            <a:r>
              <a:rPr lang="en-US" i="1" dirty="0" err="1">
                <a:solidFill>
                  <a:schemeClr val="tx1">
                    <a:lumMod val="50000"/>
                    <a:lumOff val="50000"/>
                  </a:schemeClr>
                </a:solidFill>
              </a:rPr>
              <a:t>intSCs</a:t>
            </a:r>
            <a:r>
              <a:rPr lang="en-US" i="1" dirty="0">
                <a:solidFill>
                  <a:schemeClr val="tx1">
                    <a:lumMod val="50000"/>
                    <a:lumOff val="50000"/>
                  </a:schemeClr>
                </a:solidFill>
              </a:rPr>
              <a:t> to advance our understanding of cloning technology for the generation of patient-specific embryonic stem cell lines. Though successful, the approach is inefficient, requiring many oocytes. </a:t>
            </a:r>
            <a:r>
              <a:rPr lang="en-US" i="1" dirty="0" smtClean="0">
                <a:solidFill>
                  <a:schemeClr val="tx1">
                    <a:lumMod val="50000"/>
                    <a:lumOff val="50000"/>
                  </a:schemeClr>
                </a:solidFill>
              </a:rPr>
              <a:t>In 2008, the U.K. Human </a:t>
            </a:r>
            <a:r>
              <a:rPr lang="en-US" i="1" dirty="0" err="1" smtClean="0">
                <a:solidFill>
                  <a:schemeClr val="tx1">
                    <a:lumMod val="50000"/>
                    <a:lumOff val="50000"/>
                  </a:schemeClr>
                </a:solidFill>
              </a:rPr>
              <a:t>Fertilisation</a:t>
            </a:r>
            <a:r>
              <a:rPr lang="en-US" i="1" dirty="0" smtClean="0">
                <a:solidFill>
                  <a:schemeClr val="tx1">
                    <a:lumMod val="50000"/>
                    <a:lumOff val="50000"/>
                  </a:schemeClr>
                </a:solidFill>
              </a:rPr>
              <a:t> and Embryology Authority approved the use of government funds for the creation of </a:t>
            </a:r>
            <a:r>
              <a:rPr lang="en-US" i="1" dirty="0" err="1" smtClean="0">
                <a:solidFill>
                  <a:schemeClr val="tx1">
                    <a:lumMod val="50000"/>
                    <a:lumOff val="50000"/>
                  </a:schemeClr>
                </a:solidFill>
              </a:rPr>
              <a:t>cybrids</a:t>
            </a:r>
            <a:r>
              <a:rPr lang="en-US" i="1" dirty="0" smtClean="0">
                <a:solidFill>
                  <a:schemeClr val="tx1">
                    <a:lumMod val="50000"/>
                    <a:lumOff val="50000"/>
                  </a:schemeClr>
                </a:solidFill>
              </a:rPr>
              <a:t> for human stem cell research. </a:t>
            </a:r>
            <a:endParaRPr lang="en-US" i="1" dirty="0">
              <a:solidFill>
                <a:schemeClr val="tx1">
                  <a:lumMod val="50000"/>
                  <a:lumOff val="50000"/>
                </a:schemeClr>
              </a:solidFill>
            </a:endParaRPr>
          </a:p>
          <a:p>
            <a:endParaRPr lang="en-US" dirty="0">
              <a:solidFill>
                <a:schemeClr val="tx1">
                  <a:lumMod val="50000"/>
                  <a:lumOff val="50000"/>
                </a:schemeClr>
              </a:solidFill>
            </a:endParaRPr>
          </a:p>
          <a:p>
            <a:endParaRPr lang="en-US" dirty="0"/>
          </a:p>
        </p:txBody>
      </p:sp>
      <p:pic>
        <p:nvPicPr>
          <p:cNvPr id="8" name="Picture 7"/>
          <p:cNvPicPr>
            <a:picLocks noChangeAspect="1"/>
          </p:cNvPicPr>
          <p:nvPr/>
        </p:nvPicPr>
        <p:blipFill>
          <a:blip r:embed="rId3"/>
          <a:stretch>
            <a:fillRect/>
          </a:stretch>
        </p:blipFill>
        <p:spPr>
          <a:xfrm>
            <a:off x="3987800" y="3251200"/>
            <a:ext cx="1155700" cy="342900"/>
          </a:xfrm>
          <a:prstGeom prst="rect">
            <a:avLst/>
          </a:prstGeom>
        </p:spPr>
      </p:pic>
      <p:pic>
        <p:nvPicPr>
          <p:cNvPr id="10" name="Picture 9" descr="Credits2.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4299" y="6390639"/>
            <a:ext cx="8922849" cy="367953"/>
          </a:xfrm>
          <a:prstGeom prst="rect">
            <a:avLst/>
          </a:prstGeom>
        </p:spPr>
      </p:pic>
      <p:sp>
        <p:nvSpPr>
          <p:cNvPr id="12" name="TextBox 11"/>
          <p:cNvSpPr txBox="1"/>
          <p:nvPr/>
        </p:nvSpPr>
        <p:spPr>
          <a:xfrm>
            <a:off x="191529" y="128740"/>
            <a:ext cx="8581527" cy="1200328"/>
          </a:xfrm>
          <a:prstGeom prst="rect">
            <a:avLst/>
          </a:prstGeom>
          <a:noFill/>
        </p:spPr>
        <p:txBody>
          <a:bodyPr wrap="square" rtlCol="0">
            <a:spAutoFit/>
          </a:bodyPr>
          <a:lstStyle/>
          <a:p>
            <a:r>
              <a:rPr lang="en-US" sz="2400" dirty="0" smtClean="0">
                <a:solidFill>
                  <a:srgbClr val="11909C"/>
                </a:solidFill>
              </a:rPr>
              <a:t>Embryo. Genetically Modified Embryo . </a:t>
            </a:r>
            <a:r>
              <a:rPr lang="en-US" sz="2400" dirty="0" err="1" smtClean="0">
                <a:solidFill>
                  <a:srgbClr val="11909C"/>
                </a:solidFill>
              </a:rPr>
              <a:t>Cybrid</a:t>
            </a:r>
            <a:endParaRPr lang="en-US" sz="2400" dirty="0" smtClean="0">
              <a:solidFill>
                <a:srgbClr val="11909C"/>
              </a:solidFill>
            </a:endParaRPr>
          </a:p>
          <a:p>
            <a:r>
              <a:rPr lang="en-US" sz="2400" i="1" dirty="0" smtClean="0">
                <a:solidFill>
                  <a:srgbClr val="11909C"/>
                </a:solidFill>
              </a:rPr>
              <a:t>												     </a:t>
            </a:r>
            <a:r>
              <a:rPr lang="en-US" i="1" dirty="0" smtClean="0">
                <a:solidFill>
                  <a:srgbClr val="11909C"/>
                </a:solidFill>
              </a:rPr>
              <a:t>In </a:t>
            </a:r>
            <a:r>
              <a:rPr lang="en-US" i="1" dirty="0">
                <a:solidFill>
                  <a:srgbClr val="11909C"/>
                </a:solidFill>
              </a:rPr>
              <a:t>Vitro</a:t>
            </a:r>
          </a:p>
          <a:p>
            <a:endParaRPr lang="en-US" sz="2400" dirty="0">
              <a:solidFill>
                <a:srgbClr val="11909C"/>
              </a:solidFill>
            </a:endParaRPr>
          </a:p>
        </p:txBody>
      </p:sp>
      <p:pic>
        <p:nvPicPr>
          <p:cNvPr id="9" name="Picture 8" descr="Video_icon1.png">
            <a:hlinkClick r:id="rId5"/>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89059" y="5069391"/>
            <a:ext cx="320817" cy="240028"/>
          </a:xfrm>
          <a:prstGeom prst="rect">
            <a:avLst/>
          </a:prstGeom>
        </p:spPr>
      </p:pic>
    </p:spTree>
    <p:extLst>
      <p:ext uri="{BB962C8B-B14F-4D97-AF65-F5344CB8AC3E}">
        <p14:creationId xmlns:p14="http://schemas.microsoft.com/office/powerpoint/2010/main" val="200522384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C_Fron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5361" y="1102042"/>
            <a:ext cx="826008" cy="1679448"/>
          </a:xfrm>
          <a:prstGeom prst="rect">
            <a:avLst/>
          </a:prstGeom>
        </p:spPr>
      </p:pic>
      <p:pic>
        <p:nvPicPr>
          <p:cNvPr id="5" name="Picture 4" descr="Rabbit.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4945" y="3660905"/>
            <a:ext cx="1106424" cy="1380744"/>
          </a:xfrm>
          <a:prstGeom prst="rect">
            <a:avLst/>
          </a:prstGeom>
        </p:spPr>
      </p:pic>
      <p:pic>
        <p:nvPicPr>
          <p:cNvPr id="6" name="Picture 5" descr="Scalpel.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81479" y="4480817"/>
            <a:ext cx="521208" cy="560832"/>
          </a:xfrm>
          <a:prstGeom prst="rect">
            <a:avLst/>
          </a:prstGeom>
        </p:spPr>
      </p:pic>
      <p:pic>
        <p:nvPicPr>
          <p:cNvPr id="7" name="Picture 6" descr="Cybrid.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38126" y="4145537"/>
            <a:ext cx="1179576" cy="896112"/>
          </a:xfrm>
          <a:prstGeom prst="rect">
            <a:avLst/>
          </a:prstGeom>
        </p:spPr>
      </p:pic>
      <p:pic>
        <p:nvPicPr>
          <p:cNvPr id="8" name="Picture 7" descr="Skin.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538126" y="1942258"/>
            <a:ext cx="1325880" cy="341376"/>
          </a:xfrm>
          <a:prstGeom prst="rect">
            <a:avLst/>
          </a:prstGeom>
        </p:spPr>
      </p:pic>
      <p:pic>
        <p:nvPicPr>
          <p:cNvPr id="9" name="Picture 8" descr="Nucleus.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311333" y="2022332"/>
            <a:ext cx="143256" cy="149352"/>
          </a:xfrm>
          <a:prstGeom prst="rect">
            <a:avLst/>
          </a:prstGeom>
        </p:spPr>
      </p:pic>
      <p:pic>
        <p:nvPicPr>
          <p:cNvPr id="10" name="Picture 9" descr="Pipette.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637971" y="790056"/>
            <a:ext cx="902208" cy="838200"/>
          </a:xfrm>
          <a:prstGeom prst="rect">
            <a:avLst/>
          </a:prstGeom>
        </p:spPr>
      </p:pic>
      <p:pic>
        <p:nvPicPr>
          <p:cNvPr id="11" name="Picture 10" descr="Arrow.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89075" y="1942258"/>
            <a:ext cx="137160" cy="143256"/>
          </a:xfrm>
          <a:prstGeom prst="rect">
            <a:avLst/>
          </a:prstGeom>
        </p:spPr>
      </p:pic>
      <p:pic>
        <p:nvPicPr>
          <p:cNvPr id="12" name="Picture 11" descr="CybridFlat.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249166" y="3907793"/>
            <a:ext cx="1133856" cy="1133856"/>
          </a:xfrm>
          <a:prstGeom prst="rect">
            <a:avLst/>
          </a:prstGeom>
        </p:spPr>
      </p:pic>
      <p:pic>
        <p:nvPicPr>
          <p:cNvPr id="13" name="Picture 12" descr="PM.pn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868586" y="2757705"/>
            <a:ext cx="1571872" cy="1611416"/>
          </a:xfrm>
          <a:prstGeom prst="rect">
            <a:avLst/>
          </a:prstGeom>
        </p:spPr>
      </p:pic>
      <p:pic>
        <p:nvPicPr>
          <p:cNvPr id="14" name="Picture 13" descr="Calcium.p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138658" y="4952257"/>
            <a:ext cx="618744" cy="755904"/>
          </a:xfrm>
          <a:prstGeom prst="rect">
            <a:avLst/>
          </a:prstGeom>
        </p:spPr>
      </p:pic>
      <p:pic>
        <p:nvPicPr>
          <p:cNvPr id="15" name="Picture 14"/>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999213" y="3424646"/>
            <a:ext cx="948041" cy="948041"/>
          </a:xfrm>
          <a:prstGeom prst="rect">
            <a:avLst/>
          </a:prstGeom>
        </p:spPr>
      </p:pic>
      <p:pic>
        <p:nvPicPr>
          <p:cNvPr id="16" name="Picture 15" descr="Electricial.pn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929821" y="4332329"/>
            <a:ext cx="1121664" cy="359664"/>
          </a:xfrm>
          <a:prstGeom prst="rect">
            <a:avLst/>
          </a:prstGeom>
        </p:spPr>
      </p:pic>
      <p:pic>
        <p:nvPicPr>
          <p:cNvPr id="17" name="Picture 16" descr="Cellline.png"/>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7681014" y="4048300"/>
            <a:ext cx="1109472" cy="841248"/>
          </a:xfrm>
          <a:prstGeom prst="rect">
            <a:avLst/>
          </a:prstGeom>
        </p:spPr>
      </p:pic>
      <p:pic>
        <p:nvPicPr>
          <p:cNvPr id="18" name="Picture 17" descr="Arrow.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89075" y="4505201"/>
            <a:ext cx="137160" cy="143256"/>
          </a:xfrm>
          <a:prstGeom prst="rect">
            <a:avLst/>
          </a:prstGeom>
        </p:spPr>
      </p:pic>
      <p:grpSp>
        <p:nvGrpSpPr>
          <p:cNvPr id="21" name="Group 20"/>
          <p:cNvGrpSpPr/>
          <p:nvPr/>
        </p:nvGrpSpPr>
        <p:grpSpPr>
          <a:xfrm>
            <a:off x="2616384" y="1381876"/>
            <a:ext cx="902208" cy="838200"/>
            <a:chOff x="4322040" y="954718"/>
            <a:chExt cx="902208" cy="838200"/>
          </a:xfrm>
        </p:grpSpPr>
        <p:pic>
          <p:nvPicPr>
            <p:cNvPr id="19" name="Picture 18" descr="Nucleus.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18503" y="1590280"/>
              <a:ext cx="143256" cy="149352"/>
            </a:xfrm>
            <a:prstGeom prst="rect">
              <a:avLst/>
            </a:prstGeom>
          </p:spPr>
        </p:pic>
        <p:pic>
          <p:nvPicPr>
            <p:cNvPr id="20" name="Picture 19" descr="Pipette.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322040" y="954718"/>
              <a:ext cx="902208" cy="838200"/>
            </a:xfrm>
            <a:prstGeom prst="rect">
              <a:avLst/>
            </a:prstGeom>
          </p:spPr>
        </p:pic>
      </p:grpSp>
      <p:pic>
        <p:nvPicPr>
          <p:cNvPr id="26" name="Picture 25" descr="Nucleus.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042618" y="4602511"/>
            <a:ext cx="143256" cy="149352"/>
          </a:xfrm>
          <a:prstGeom prst="rect">
            <a:avLst/>
          </a:prstGeom>
        </p:spPr>
      </p:pic>
      <p:pic>
        <p:nvPicPr>
          <p:cNvPr id="28" name="Picture 27" descr="Arrow.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941708" y="4505201"/>
            <a:ext cx="137160" cy="143256"/>
          </a:xfrm>
          <a:prstGeom prst="rect">
            <a:avLst/>
          </a:prstGeom>
        </p:spPr>
      </p:pic>
      <p:pic>
        <p:nvPicPr>
          <p:cNvPr id="29" name="Picture 28" descr="Arrow.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615921" y="4505001"/>
            <a:ext cx="137160" cy="143256"/>
          </a:xfrm>
          <a:prstGeom prst="rect">
            <a:avLst/>
          </a:prstGeom>
        </p:spPr>
      </p:pic>
      <p:pic>
        <p:nvPicPr>
          <p:cNvPr id="30" name="Picture 29" descr="Arrow.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342610" y="4505001"/>
            <a:ext cx="137160" cy="143256"/>
          </a:xfrm>
          <a:prstGeom prst="rect">
            <a:avLst/>
          </a:prstGeom>
        </p:spPr>
      </p:pic>
      <p:grpSp>
        <p:nvGrpSpPr>
          <p:cNvPr id="31" name="Group 30"/>
          <p:cNvGrpSpPr/>
          <p:nvPr/>
        </p:nvGrpSpPr>
        <p:grpSpPr>
          <a:xfrm>
            <a:off x="2350497" y="3960695"/>
            <a:ext cx="902208" cy="838200"/>
            <a:chOff x="4322040" y="954718"/>
            <a:chExt cx="902208" cy="838200"/>
          </a:xfrm>
        </p:grpSpPr>
        <p:pic>
          <p:nvPicPr>
            <p:cNvPr id="32" name="Picture 31" descr="Nucleus.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18503" y="1590280"/>
              <a:ext cx="143256" cy="149352"/>
            </a:xfrm>
            <a:prstGeom prst="rect">
              <a:avLst/>
            </a:prstGeom>
          </p:spPr>
        </p:pic>
        <p:pic>
          <p:nvPicPr>
            <p:cNvPr id="33" name="Picture 32" descr="Pipette.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322040" y="954718"/>
              <a:ext cx="902208" cy="838200"/>
            </a:xfrm>
            <a:prstGeom prst="rect">
              <a:avLst/>
            </a:prstGeom>
          </p:spPr>
        </p:pic>
      </p:grpSp>
      <p:pic>
        <p:nvPicPr>
          <p:cNvPr id="34" name="Picture 33" descr="Blastomere.png"/>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7681014" y="3960695"/>
            <a:ext cx="1170432" cy="1173480"/>
          </a:xfrm>
          <a:prstGeom prst="rect">
            <a:avLst/>
          </a:prstGeom>
        </p:spPr>
      </p:pic>
      <p:sp>
        <p:nvSpPr>
          <p:cNvPr id="35" name="TextBox 34"/>
          <p:cNvSpPr txBox="1"/>
          <p:nvPr/>
        </p:nvSpPr>
        <p:spPr>
          <a:xfrm>
            <a:off x="1815099" y="1758564"/>
            <a:ext cx="697627" cy="215444"/>
          </a:xfrm>
          <a:prstGeom prst="rect">
            <a:avLst/>
          </a:prstGeom>
          <a:noFill/>
        </p:spPr>
        <p:txBody>
          <a:bodyPr wrap="none" rtlCol="0">
            <a:spAutoFit/>
          </a:bodyPr>
          <a:lstStyle/>
          <a:p>
            <a:r>
              <a:rPr lang="en-US" sz="800" dirty="0">
                <a:solidFill>
                  <a:schemeClr val="tx1">
                    <a:lumMod val="50000"/>
                    <a:lumOff val="50000"/>
                  </a:schemeClr>
                </a:solidFill>
              </a:rPr>
              <a:t>s</a:t>
            </a:r>
            <a:r>
              <a:rPr lang="en-US" sz="800" dirty="0" smtClean="0">
                <a:solidFill>
                  <a:schemeClr val="tx1">
                    <a:lumMod val="50000"/>
                    <a:lumOff val="50000"/>
                  </a:schemeClr>
                </a:solidFill>
              </a:rPr>
              <a:t>kin biopsy</a:t>
            </a:r>
            <a:endParaRPr lang="en-US" sz="800" dirty="0">
              <a:solidFill>
                <a:schemeClr val="tx1">
                  <a:lumMod val="50000"/>
                  <a:lumOff val="50000"/>
                </a:schemeClr>
              </a:solidFill>
            </a:endParaRPr>
          </a:p>
        </p:txBody>
      </p:sp>
      <p:sp>
        <p:nvSpPr>
          <p:cNvPr id="36" name="TextBox 35"/>
          <p:cNvSpPr txBox="1"/>
          <p:nvPr/>
        </p:nvSpPr>
        <p:spPr>
          <a:xfrm>
            <a:off x="1905998" y="4289757"/>
            <a:ext cx="492443" cy="215444"/>
          </a:xfrm>
          <a:prstGeom prst="rect">
            <a:avLst/>
          </a:prstGeom>
          <a:noFill/>
        </p:spPr>
        <p:txBody>
          <a:bodyPr wrap="none" rtlCol="0">
            <a:spAutoFit/>
          </a:bodyPr>
          <a:lstStyle/>
          <a:p>
            <a:r>
              <a:rPr lang="en-US" sz="800" dirty="0" smtClean="0">
                <a:solidFill>
                  <a:srgbClr val="7F7F7F"/>
                </a:solidFill>
              </a:rPr>
              <a:t>oocyte</a:t>
            </a:r>
            <a:endParaRPr lang="en-US" sz="800" dirty="0">
              <a:solidFill>
                <a:srgbClr val="7F7F7F"/>
              </a:solidFill>
            </a:endParaRPr>
          </a:p>
        </p:txBody>
      </p:sp>
      <p:sp>
        <p:nvSpPr>
          <p:cNvPr id="37" name="TextBox 36"/>
          <p:cNvSpPr txBox="1"/>
          <p:nvPr/>
        </p:nvSpPr>
        <p:spPr>
          <a:xfrm>
            <a:off x="1863733" y="4602914"/>
            <a:ext cx="549650" cy="215444"/>
          </a:xfrm>
          <a:prstGeom prst="rect">
            <a:avLst/>
          </a:prstGeom>
          <a:noFill/>
        </p:spPr>
        <p:txBody>
          <a:bodyPr wrap="none" rtlCol="0">
            <a:spAutoFit/>
          </a:bodyPr>
          <a:lstStyle/>
          <a:p>
            <a:r>
              <a:rPr lang="en-US" sz="800" dirty="0" smtClean="0">
                <a:solidFill>
                  <a:srgbClr val="7F7F7F"/>
                </a:solidFill>
              </a:rPr>
              <a:t>cultured</a:t>
            </a:r>
            <a:endParaRPr lang="en-US" sz="800" dirty="0">
              <a:solidFill>
                <a:srgbClr val="7F7F7F"/>
              </a:solidFill>
            </a:endParaRPr>
          </a:p>
        </p:txBody>
      </p:sp>
      <p:sp>
        <p:nvSpPr>
          <p:cNvPr id="38" name="TextBox 37"/>
          <p:cNvSpPr txBox="1"/>
          <p:nvPr/>
        </p:nvSpPr>
        <p:spPr>
          <a:xfrm>
            <a:off x="7152287" y="4274444"/>
            <a:ext cx="505267" cy="215444"/>
          </a:xfrm>
          <a:prstGeom prst="rect">
            <a:avLst/>
          </a:prstGeom>
          <a:noFill/>
        </p:spPr>
        <p:txBody>
          <a:bodyPr wrap="none" rtlCol="0">
            <a:spAutoFit/>
          </a:bodyPr>
          <a:lstStyle/>
          <a:p>
            <a:r>
              <a:rPr lang="en-US" sz="800" dirty="0" smtClean="0">
                <a:solidFill>
                  <a:srgbClr val="7F7F7F"/>
                </a:solidFill>
              </a:rPr>
              <a:t>mitosis</a:t>
            </a:r>
            <a:endParaRPr lang="en-US" sz="800" dirty="0">
              <a:solidFill>
                <a:srgbClr val="7F7F7F"/>
              </a:solidFill>
            </a:endParaRPr>
          </a:p>
        </p:txBody>
      </p:sp>
      <p:sp>
        <p:nvSpPr>
          <p:cNvPr id="39" name="TextBox 38"/>
          <p:cNvSpPr txBox="1"/>
          <p:nvPr/>
        </p:nvSpPr>
        <p:spPr>
          <a:xfrm>
            <a:off x="5145054" y="2388944"/>
            <a:ext cx="1390124" cy="338554"/>
          </a:xfrm>
          <a:prstGeom prst="rect">
            <a:avLst/>
          </a:prstGeom>
          <a:noFill/>
        </p:spPr>
        <p:txBody>
          <a:bodyPr wrap="none" rtlCol="0">
            <a:spAutoFit/>
          </a:bodyPr>
          <a:lstStyle/>
          <a:p>
            <a:pPr algn="ctr"/>
            <a:r>
              <a:rPr lang="en-US" sz="800" dirty="0" smtClean="0">
                <a:solidFill>
                  <a:srgbClr val="7F7F7F"/>
                </a:solidFill>
              </a:rPr>
              <a:t>MATERNAL &amp; PATERNAL</a:t>
            </a:r>
          </a:p>
          <a:p>
            <a:pPr algn="ctr"/>
            <a:r>
              <a:rPr lang="en-US" sz="800" dirty="0" smtClean="0">
                <a:solidFill>
                  <a:srgbClr val="7F7F7F"/>
                </a:solidFill>
              </a:rPr>
              <a:t> IMPRINTING</a:t>
            </a:r>
            <a:endParaRPr lang="en-US" sz="800" dirty="0">
              <a:solidFill>
                <a:srgbClr val="7F7F7F"/>
              </a:solidFill>
            </a:endParaRPr>
          </a:p>
        </p:txBody>
      </p:sp>
      <p:sp>
        <p:nvSpPr>
          <p:cNvPr id="40" name="TextBox 39"/>
          <p:cNvSpPr txBox="1"/>
          <p:nvPr/>
        </p:nvSpPr>
        <p:spPr>
          <a:xfrm>
            <a:off x="2743591" y="2315156"/>
            <a:ext cx="1018227" cy="338554"/>
          </a:xfrm>
          <a:prstGeom prst="rect">
            <a:avLst/>
          </a:prstGeom>
          <a:noFill/>
        </p:spPr>
        <p:txBody>
          <a:bodyPr wrap="none" rtlCol="0">
            <a:spAutoFit/>
          </a:bodyPr>
          <a:lstStyle/>
          <a:p>
            <a:pPr algn="ctr"/>
            <a:r>
              <a:rPr lang="en-US" sz="800" dirty="0" smtClean="0">
                <a:solidFill>
                  <a:srgbClr val="7F7F7F"/>
                </a:solidFill>
              </a:rPr>
              <a:t>HUMAN DERMAL</a:t>
            </a:r>
          </a:p>
          <a:p>
            <a:pPr algn="ctr"/>
            <a:r>
              <a:rPr lang="en-US" sz="800" dirty="0" smtClean="0">
                <a:solidFill>
                  <a:srgbClr val="7F7F7F"/>
                </a:solidFill>
              </a:rPr>
              <a:t>FIBROBLAST</a:t>
            </a:r>
            <a:endParaRPr lang="en-US" sz="800" dirty="0">
              <a:solidFill>
                <a:srgbClr val="7F7F7F"/>
              </a:solidFill>
            </a:endParaRPr>
          </a:p>
        </p:txBody>
      </p:sp>
      <p:sp>
        <p:nvSpPr>
          <p:cNvPr id="41" name="TextBox 40"/>
          <p:cNvSpPr txBox="1"/>
          <p:nvPr/>
        </p:nvSpPr>
        <p:spPr>
          <a:xfrm>
            <a:off x="269919" y="5235068"/>
            <a:ext cx="2096143" cy="600164"/>
          </a:xfrm>
          <a:prstGeom prst="rect">
            <a:avLst/>
          </a:prstGeom>
          <a:noFill/>
        </p:spPr>
        <p:txBody>
          <a:bodyPr wrap="square" rtlCol="0">
            <a:spAutoFit/>
          </a:bodyPr>
          <a:lstStyle/>
          <a:p>
            <a:pPr algn="ctr"/>
            <a:r>
              <a:rPr lang="en-US" sz="1100" dirty="0" smtClean="0">
                <a:solidFill>
                  <a:srgbClr val="7F7F7F"/>
                </a:solidFill>
              </a:rPr>
              <a:t>TISSUE BIOPSY</a:t>
            </a:r>
          </a:p>
          <a:p>
            <a:pPr algn="ctr"/>
            <a:r>
              <a:rPr lang="en-US" sz="1100" dirty="0" smtClean="0">
                <a:solidFill>
                  <a:srgbClr val="7F7F7F"/>
                </a:solidFill>
              </a:rPr>
              <a:t> &amp; OOCYTE </a:t>
            </a:r>
          </a:p>
          <a:p>
            <a:pPr algn="ctr"/>
            <a:r>
              <a:rPr lang="en-US" sz="1100" dirty="0" smtClean="0">
                <a:solidFill>
                  <a:srgbClr val="7F7F7F"/>
                </a:solidFill>
              </a:rPr>
              <a:t>PROCUREMENT</a:t>
            </a:r>
            <a:endParaRPr lang="en-US" sz="1100" dirty="0">
              <a:solidFill>
                <a:srgbClr val="7F7F7F"/>
              </a:solidFill>
            </a:endParaRPr>
          </a:p>
        </p:txBody>
      </p:sp>
      <p:sp>
        <p:nvSpPr>
          <p:cNvPr id="42" name="TextBox 41"/>
          <p:cNvSpPr txBox="1"/>
          <p:nvPr/>
        </p:nvSpPr>
        <p:spPr>
          <a:xfrm>
            <a:off x="2038862" y="5235068"/>
            <a:ext cx="2096143" cy="430887"/>
          </a:xfrm>
          <a:prstGeom prst="rect">
            <a:avLst/>
          </a:prstGeom>
          <a:noFill/>
        </p:spPr>
        <p:txBody>
          <a:bodyPr wrap="square" rtlCol="0">
            <a:spAutoFit/>
          </a:bodyPr>
          <a:lstStyle/>
          <a:p>
            <a:pPr algn="ctr"/>
            <a:r>
              <a:rPr lang="en-US" sz="1100" dirty="0" smtClean="0">
                <a:solidFill>
                  <a:srgbClr val="7F7F7F"/>
                </a:solidFill>
              </a:rPr>
              <a:t>NUCLEAR</a:t>
            </a:r>
          </a:p>
          <a:p>
            <a:pPr algn="ctr"/>
            <a:r>
              <a:rPr lang="en-US" sz="1100" dirty="0" smtClean="0">
                <a:solidFill>
                  <a:srgbClr val="7F7F7F"/>
                </a:solidFill>
              </a:rPr>
              <a:t>TRANSFER</a:t>
            </a:r>
            <a:endParaRPr lang="en-US" sz="1100" dirty="0">
              <a:solidFill>
                <a:srgbClr val="7F7F7F"/>
              </a:solidFill>
            </a:endParaRPr>
          </a:p>
        </p:txBody>
      </p:sp>
      <p:sp>
        <p:nvSpPr>
          <p:cNvPr id="43" name="TextBox 42"/>
          <p:cNvSpPr txBox="1"/>
          <p:nvPr/>
        </p:nvSpPr>
        <p:spPr>
          <a:xfrm>
            <a:off x="3711711" y="5315746"/>
            <a:ext cx="2096143" cy="261610"/>
          </a:xfrm>
          <a:prstGeom prst="rect">
            <a:avLst/>
          </a:prstGeom>
          <a:noFill/>
        </p:spPr>
        <p:txBody>
          <a:bodyPr wrap="square" rtlCol="0">
            <a:spAutoFit/>
          </a:bodyPr>
          <a:lstStyle/>
          <a:p>
            <a:pPr algn="ctr"/>
            <a:r>
              <a:rPr lang="en-US" sz="1100" dirty="0" smtClean="0">
                <a:solidFill>
                  <a:srgbClr val="7F7F7F"/>
                </a:solidFill>
              </a:rPr>
              <a:t>CYBRID CLONES</a:t>
            </a:r>
            <a:endParaRPr lang="en-US" sz="1100" dirty="0">
              <a:solidFill>
                <a:srgbClr val="7F7F7F"/>
              </a:solidFill>
            </a:endParaRPr>
          </a:p>
        </p:txBody>
      </p:sp>
      <p:sp>
        <p:nvSpPr>
          <p:cNvPr id="44" name="TextBox 43"/>
          <p:cNvSpPr txBox="1"/>
          <p:nvPr/>
        </p:nvSpPr>
        <p:spPr>
          <a:xfrm>
            <a:off x="7152287" y="5324152"/>
            <a:ext cx="2096143" cy="261610"/>
          </a:xfrm>
          <a:prstGeom prst="rect">
            <a:avLst/>
          </a:prstGeom>
          <a:noFill/>
        </p:spPr>
        <p:txBody>
          <a:bodyPr wrap="square" rtlCol="0">
            <a:spAutoFit/>
          </a:bodyPr>
          <a:lstStyle/>
          <a:p>
            <a:pPr algn="ctr"/>
            <a:r>
              <a:rPr lang="en-US" sz="1100" dirty="0" smtClean="0">
                <a:solidFill>
                  <a:srgbClr val="7F7F7F"/>
                </a:solidFill>
              </a:rPr>
              <a:t>BLASTOMERES</a:t>
            </a:r>
            <a:endParaRPr lang="en-US" sz="1100" dirty="0">
              <a:solidFill>
                <a:srgbClr val="7F7F7F"/>
              </a:solidFill>
            </a:endParaRPr>
          </a:p>
        </p:txBody>
      </p:sp>
      <p:sp>
        <p:nvSpPr>
          <p:cNvPr id="45" name="TextBox 44"/>
          <p:cNvSpPr txBox="1"/>
          <p:nvPr/>
        </p:nvSpPr>
        <p:spPr>
          <a:xfrm>
            <a:off x="7152287" y="5277274"/>
            <a:ext cx="2096143" cy="430887"/>
          </a:xfrm>
          <a:prstGeom prst="rect">
            <a:avLst/>
          </a:prstGeom>
          <a:noFill/>
        </p:spPr>
        <p:txBody>
          <a:bodyPr wrap="square" rtlCol="0">
            <a:spAutoFit/>
          </a:bodyPr>
          <a:lstStyle/>
          <a:p>
            <a:pPr algn="ctr"/>
            <a:r>
              <a:rPr lang="en-US" sz="1100" dirty="0" err="1" smtClean="0">
                <a:solidFill>
                  <a:srgbClr val="7F7F7F"/>
                </a:solidFill>
              </a:rPr>
              <a:t>intESC</a:t>
            </a:r>
            <a:r>
              <a:rPr lang="en-US" sz="1100" dirty="0" smtClean="0">
                <a:solidFill>
                  <a:srgbClr val="7F7F7F"/>
                </a:solidFill>
              </a:rPr>
              <a:t> LINE </a:t>
            </a:r>
          </a:p>
          <a:p>
            <a:pPr algn="ctr"/>
            <a:r>
              <a:rPr lang="en-US" sz="1100" dirty="0" smtClean="0">
                <a:solidFill>
                  <a:srgbClr val="7F7F7F"/>
                </a:solidFill>
              </a:rPr>
              <a:t>CREATED IN 2003</a:t>
            </a:r>
            <a:r>
              <a:rPr lang="en-US" sz="1100" dirty="0" smtClean="0">
                <a:solidFill>
                  <a:schemeClr val="tx1">
                    <a:lumMod val="65000"/>
                    <a:lumOff val="35000"/>
                  </a:schemeClr>
                </a:solidFill>
              </a:rPr>
              <a:t>*</a:t>
            </a:r>
            <a:endParaRPr lang="en-US" sz="1100" dirty="0">
              <a:solidFill>
                <a:schemeClr val="tx1">
                  <a:lumMod val="65000"/>
                  <a:lumOff val="35000"/>
                </a:schemeClr>
              </a:solidFill>
            </a:endParaRPr>
          </a:p>
        </p:txBody>
      </p:sp>
      <p:sp>
        <p:nvSpPr>
          <p:cNvPr id="48" name="TextBox 47"/>
          <p:cNvSpPr txBox="1"/>
          <p:nvPr/>
        </p:nvSpPr>
        <p:spPr>
          <a:xfrm>
            <a:off x="6314419" y="4116646"/>
            <a:ext cx="312906" cy="184666"/>
          </a:xfrm>
          <a:prstGeom prst="rect">
            <a:avLst/>
          </a:prstGeom>
          <a:noFill/>
        </p:spPr>
        <p:txBody>
          <a:bodyPr wrap="none" rtlCol="0">
            <a:spAutoFit/>
          </a:bodyPr>
          <a:lstStyle/>
          <a:p>
            <a:r>
              <a:rPr lang="en-US" sz="600" dirty="0" smtClean="0">
                <a:solidFill>
                  <a:srgbClr val="7F7F7F"/>
                </a:solidFill>
              </a:rPr>
              <a:t>OR</a:t>
            </a:r>
            <a:endParaRPr lang="en-US" sz="600" dirty="0">
              <a:solidFill>
                <a:srgbClr val="7F7F7F"/>
              </a:solidFill>
            </a:endParaRPr>
          </a:p>
        </p:txBody>
      </p:sp>
      <p:sp>
        <p:nvSpPr>
          <p:cNvPr id="49" name="TextBox 48"/>
          <p:cNvSpPr txBox="1"/>
          <p:nvPr/>
        </p:nvSpPr>
        <p:spPr>
          <a:xfrm>
            <a:off x="6314419" y="4745609"/>
            <a:ext cx="312906" cy="184666"/>
          </a:xfrm>
          <a:prstGeom prst="rect">
            <a:avLst/>
          </a:prstGeom>
          <a:noFill/>
        </p:spPr>
        <p:txBody>
          <a:bodyPr wrap="none" rtlCol="0">
            <a:spAutoFit/>
          </a:bodyPr>
          <a:lstStyle/>
          <a:p>
            <a:r>
              <a:rPr lang="en-US" sz="600" dirty="0" smtClean="0">
                <a:solidFill>
                  <a:srgbClr val="7F7F7F"/>
                </a:solidFill>
              </a:rPr>
              <a:t>OR</a:t>
            </a:r>
            <a:endParaRPr lang="en-US" sz="600" dirty="0">
              <a:solidFill>
                <a:srgbClr val="7F7F7F"/>
              </a:solidFill>
            </a:endParaRPr>
          </a:p>
        </p:txBody>
      </p:sp>
      <p:pic>
        <p:nvPicPr>
          <p:cNvPr id="50" name="Picture 49" descr="Credits2.png"/>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14299" y="6403339"/>
            <a:ext cx="8922849" cy="367953"/>
          </a:xfrm>
          <a:prstGeom prst="rect">
            <a:avLst/>
          </a:prstGeom>
        </p:spPr>
      </p:pic>
      <p:sp>
        <p:nvSpPr>
          <p:cNvPr id="51" name="TextBox 50"/>
          <p:cNvSpPr txBox="1"/>
          <p:nvPr/>
        </p:nvSpPr>
        <p:spPr>
          <a:xfrm>
            <a:off x="2165666" y="5659235"/>
            <a:ext cx="2082484" cy="861774"/>
          </a:xfrm>
          <a:prstGeom prst="rect">
            <a:avLst/>
          </a:prstGeom>
          <a:noFill/>
        </p:spPr>
        <p:txBody>
          <a:bodyPr wrap="square" rtlCol="0">
            <a:spAutoFit/>
          </a:bodyPr>
          <a:lstStyle/>
          <a:p>
            <a:r>
              <a:rPr lang="en-US" sz="1000" i="1" dirty="0">
                <a:solidFill>
                  <a:schemeClr val="tx1">
                    <a:lumMod val="50000"/>
                    <a:lumOff val="50000"/>
                  </a:schemeClr>
                </a:solidFill>
              </a:rPr>
              <a:t>N</a:t>
            </a:r>
            <a:r>
              <a:rPr lang="en-US" sz="1000" i="1" dirty="0" smtClean="0">
                <a:solidFill>
                  <a:schemeClr val="tx1">
                    <a:lumMod val="50000"/>
                    <a:lumOff val="50000"/>
                  </a:schemeClr>
                </a:solidFill>
              </a:rPr>
              <a:t>uclear and mitochondrial DNA  from different species resulting in incompatibility issues preventing embryo development. </a:t>
            </a:r>
            <a:endParaRPr lang="en-US" sz="1000" i="1" dirty="0">
              <a:solidFill>
                <a:srgbClr val="008000"/>
              </a:solidFill>
            </a:endParaRPr>
          </a:p>
          <a:p>
            <a:endParaRPr lang="en-US" sz="1000" dirty="0"/>
          </a:p>
        </p:txBody>
      </p:sp>
      <p:sp>
        <p:nvSpPr>
          <p:cNvPr id="54" name="TextBox 53"/>
          <p:cNvSpPr txBox="1"/>
          <p:nvPr/>
        </p:nvSpPr>
        <p:spPr>
          <a:xfrm>
            <a:off x="191529" y="128740"/>
            <a:ext cx="8581527" cy="461665"/>
          </a:xfrm>
          <a:prstGeom prst="rect">
            <a:avLst/>
          </a:prstGeom>
          <a:noFill/>
        </p:spPr>
        <p:txBody>
          <a:bodyPr wrap="square" rtlCol="0">
            <a:spAutoFit/>
          </a:bodyPr>
          <a:lstStyle/>
          <a:p>
            <a:r>
              <a:rPr lang="en-US" sz="2400" dirty="0" smtClean="0">
                <a:solidFill>
                  <a:srgbClr val="11909C"/>
                </a:solidFill>
              </a:rPr>
              <a:t>Embryo. Genetically Modified Embryo . </a:t>
            </a:r>
            <a:r>
              <a:rPr lang="en-US" sz="2400" dirty="0" err="1" smtClean="0">
                <a:solidFill>
                  <a:srgbClr val="11909C"/>
                </a:solidFill>
              </a:rPr>
              <a:t>Cybrid</a:t>
            </a:r>
            <a:endParaRPr lang="en-US" sz="2400" dirty="0">
              <a:solidFill>
                <a:srgbClr val="11909C"/>
              </a:solidFill>
            </a:endParaRPr>
          </a:p>
        </p:txBody>
      </p:sp>
      <p:sp>
        <p:nvSpPr>
          <p:cNvPr id="55" name="TextBox 54"/>
          <p:cNvSpPr txBox="1"/>
          <p:nvPr/>
        </p:nvSpPr>
        <p:spPr>
          <a:xfrm>
            <a:off x="5935323" y="546666"/>
            <a:ext cx="966170" cy="369332"/>
          </a:xfrm>
          <a:prstGeom prst="rect">
            <a:avLst/>
          </a:prstGeom>
          <a:noFill/>
        </p:spPr>
        <p:txBody>
          <a:bodyPr wrap="none" rtlCol="0">
            <a:spAutoFit/>
          </a:bodyPr>
          <a:lstStyle/>
          <a:p>
            <a:r>
              <a:rPr lang="en-US" i="1" dirty="0" smtClean="0">
                <a:solidFill>
                  <a:srgbClr val="11909C"/>
                </a:solidFill>
              </a:rPr>
              <a:t>In Vitro</a:t>
            </a:r>
          </a:p>
        </p:txBody>
      </p:sp>
    </p:spTree>
    <p:extLst>
      <p:ext uri="{BB962C8B-B14F-4D97-AF65-F5344CB8AC3E}">
        <p14:creationId xmlns:p14="http://schemas.microsoft.com/office/powerpoint/2010/main" val="58309841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1"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fade">
                                      <p:cBhvr>
                                        <p:cTn id="10" dur="500"/>
                                        <p:tgtEl>
                                          <p:spTgt spid="41"/>
                                        </p:tgtEl>
                                      </p:cBhvr>
                                    </p:animEffect>
                                  </p:childTnLst>
                                </p:cTn>
                              </p:par>
                              <p:par>
                                <p:cTn id="11" presetID="10"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10" presetClass="entr" presetSubtype="0" fill="hold"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par>
                                <p:cTn id="25" presetID="10"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par>
                                <p:cTn id="28" presetID="10" presetClass="entr" presetSubtype="0" fill="hold"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par>
                                <p:cTn id="31" presetID="10" presetClass="entr" presetSubtype="0" fill="hold"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par>
                                <p:cTn id="34" presetID="10" presetClass="entr" presetSubtype="0" fill="hold"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par>
                                <p:cTn id="37" presetID="10" presetClass="entr" presetSubtype="0" fill="hold" grpId="1" nodeType="with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fade">
                                      <p:cBhvr>
                                        <p:cTn id="39" dur="500"/>
                                        <p:tgtEl>
                                          <p:spTgt spid="40"/>
                                        </p:tgtEl>
                                      </p:cBhvr>
                                    </p:animEffect>
                                  </p:childTnLst>
                                </p:cTn>
                              </p:par>
                              <p:par>
                                <p:cTn id="40" presetID="10" presetClass="entr" presetSubtype="0" fill="hold" nodeType="with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500"/>
                                        <p:tgtEl>
                                          <p:spTgt spid="31"/>
                                        </p:tgtEl>
                                      </p:cBhvr>
                                    </p:animEffect>
                                  </p:childTnLst>
                                </p:cTn>
                              </p:par>
                              <p:par>
                                <p:cTn id="43" presetID="10" presetClass="entr" presetSubtype="0" fill="hold" grpId="1" nodeType="with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fade">
                                      <p:cBhvr>
                                        <p:cTn id="45" dur="500"/>
                                        <p:tgtEl>
                                          <p:spTgt spid="35"/>
                                        </p:tgtEl>
                                      </p:cBhvr>
                                    </p:animEffect>
                                  </p:childTnLst>
                                </p:cTn>
                              </p:par>
                              <p:par>
                                <p:cTn id="46" presetID="10" presetClass="entr" presetSubtype="0" fill="hold" grpId="1" nodeType="with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fade">
                                      <p:cBhvr>
                                        <p:cTn id="48" dur="500"/>
                                        <p:tgtEl>
                                          <p:spTgt spid="36"/>
                                        </p:tgtEl>
                                      </p:cBhvr>
                                    </p:animEffect>
                                  </p:childTnLst>
                                </p:cTn>
                              </p:par>
                              <p:par>
                                <p:cTn id="49" presetID="10" presetClass="entr" presetSubtype="0" fill="hold" grpId="1" nodeType="with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fade">
                                      <p:cBhvr>
                                        <p:cTn id="51" dur="500"/>
                                        <p:tgtEl>
                                          <p:spTgt spid="37"/>
                                        </p:tgtEl>
                                      </p:cBhvr>
                                    </p:animEffect>
                                  </p:childTnLst>
                                </p:cTn>
                              </p:par>
                            </p:childTnLst>
                          </p:cTn>
                        </p:par>
                      </p:childTnLst>
                    </p:cTn>
                  </p:par>
                  <p:par>
                    <p:cTn id="52" fill="hold">
                      <p:stCondLst>
                        <p:cond delay="indefinite"/>
                      </p:stCondLst>
                      <p:childTnLst>
                        <p:par>
                          <p:cTn id="53" fill="hold">
                            <p:stCondLst>
                              <p:cond delay="0"/>
                            </p:stCondLst>
                            <p:childTnLst>
                              <p:par>
                                <p:cTn id="54" presetID="0" presetClass="path" presetSubtype="0" accel="50000" decel="50000" fill="hold" nodeType="clickEffect">
                                  <p:stCondLst>
                                    <p:cond delay="0"/>
                                  </p:stCondLst>
                                  <p:childTnLst>
                                    <p:animMotion origin="layout" path="M 2.77778E-7 0.0007 L 0.1066 0.08635 " pathEditMode="relative" rAng="0" ptsTypes="AA">
                                      <p:cBhvr>
                                        <p:cTn id="55" dur="2000" fill="hold"/>
                                        <p:tgtEl>
                                          <p:spTgt spid="10"/>
                                        </p:tgtEl>
                                        <p:attrNameLst>
                                          <p:attrName>ppt_x</p:attrName>
                                          <p:attrName>ppt_y</p:attrName>
                                        </p:attrNameLst>
                                      </p:cBhvr>
                                      <p:rCtr x="5330" y="4282"/>
                                    </p:animMotion>
                                  </p:childTnLst>
                                </p:cTn>
                              </p:par>
                              <p:par>
                                <p:cTn id="56" presetID="0" presetClass="path" presetSubtype="0" accel="50000" decel="50000" fill="hold" nodeType="withEffect">
                                  <p:stCondLst>
                                    <p:cond delay="0"/>
                                  </p:stCondLst>
                                  <p:childTnLst>
                                    <p:animMotion origin="layout" path="M 0.00018 0.00185 L -0.12467 -0.14488 " pathEditMode="relative" rAng="0" ptsTypes="AA">
                                      <p:cBhvr>
                                        <p:cTn id="57" dur="2000" fill="hold"/>
                                        <p:tgtEl>
                                          <p:spTgt spid="31"/>
                                        </p:tgtEl>
                                        <p:attrNameLst>
                                          <p:attrName>ppt_x</p:attrName>
                                          <p:attrName>ppt_y</p:attrName>
                                        </p:attrNameLst>
                                      </p:cBhvr>
                                      <p:rCtr x="-6251" y="-7336"/>
                                    </p:animMotion>
                                  </p:childTnLst>
                                </p:cTn>
                              </p:par>
                              <p:par>
                                <p:cTn id="58" presetID="10" presetClass="exit" presetSubtype="0" fill="hold" nodeType="withEffect">
                                  <p:stCondLst>
                                    <p:cond delay="0"/>
                                  </p:stCondLst>
                                  <p:childTnLst>
                                    <p:animEffect transition="out" filter="fade">
                                      <p:cBhvr>
                                        <p:cTn id="59" dur="3000"/>
                                        <p:tgtEl>
                                          <p:spTgt spid="31"/>
                                        </p:tgtEl>
                                      </p:cBhvr>
                                    </p:animEffect>
                                    <p:set>
                                      <p:cBhvr>
                                        <p:cTn id="60" dur="1" fill="hold">
                                          <p:stCondLst>
                                            <p:cond delay="2999"/>
                                          </p:stCondLst>
                                        </p:cTn>
                                        <p:tgtEl>
                                          <p:spTgt spid="31"/>
                                        </p:tgtEl>
                                        <p:attrNameLst>
                                          <p:attrName>style.visibility</p:attrName>
                                        </p:attrNameLst>
                                      </p:cBhvr>
                                      <p:to>
                                        <p:strVal val="hidden"/>
                                      </p:to>
                                    </p:set>
                                  </p:childTnLst>
                                </p:cTn>
                              </p:par>
                            </p:childTnLst>
                          </p:cTn>
                        </p:par>
                      </p:childTnLst>
                    </p:cTn>
                  </p:par>
                  <p:par>
                    <p:cTn id="61" fill="hold">
                      <p:stCondLst>
                        <p:cond delay="indefinite"/>
                      </p:stCondLst>
                      <p:childTnLst>
                        <p:par>
                          <p:cTn id="62" fill="hold">
                            <p:stCondLst>
                              <p:cond delay="0"/>
                            </p:stCondLst>
                            <p:childTnLst>
                              <p:par>
                                <p:cTn id="63" presetID="10" presetClass="exit" presetSubtype="0" fill="hold" nodeType="clickEffect">
                                  <p:stCondLst>
                                    <p:cond delay="0"/>
                                  </p:stCondLst>
                                  <p:childTnLst>
                                    <p:animEffect transition="out" filter="fade">
                                      <p:cBhvr>
                                        <p:cTn id="64" dur="500"/>
                                        <p:tgtEl>
                                          <p:spTgt spid="9"/>
                                        </p:tgtEl>
                                      </p:cBhvr>
                                    </p:animEffect>
                                    <p:set>
                                      <p:cBhvr>
                                        <p:cTn id="65" dur="1" fill="hold">
                                          <p:stCondLst>
                                            <p:cond delay="499"/>
                                          </p:stCondLst>
                                        </p:cTn>
                                        <p:tgtEl>
                                          <p:spTgt spid="9"/>
                                        </p:tgtEl>
                                        <p:attrNameLst>
                                          <p:attrName>style.visibility</p:attrName>
                                        </p:attrNameLst>
                                      </p:cBhvr>
                                      <p:to>
                                        <p:strVal val="hidden"/>
                                      </p:to>
                                    </p:set>
                                  </p:childTnLst>
                                </p:cTn>
                              </p:par>
                              <p:par>
                                <p:cTn id="66" presetID="10" presetClass="exit" presetSubtype="0" fill="hold" nodeType="withEffect">
                                  <p:stCondLst>
                                    <p:cond delay="0"/>
                                  </p:stCondLst>
                                  <p:childTnLst>
                                    <p:animEffect transition="out" filter="fade">
                                      <p:cBhvr>
                                        <p:cTn id="67" dur="500"/>
                                        <p:tgtEl>
                                          <p:spTgt spid="10"/>
                                        </p:tgtEl>
                                      </p:cBhvr>
                                    </p:animEffect>
                                    <p:set>
                                      <p:cBhvr>
                                        <p:cTn id="68" dur="1" fill="hold">
                                          <p:stCondLst>
                                            <p:cond delay="499"/>
                                          </p:stCondLst>
                                        </p:cTn>
                                        <p:tgtEl>
                                          <p:spTgt spid="10"/>
                                        </p:tgtEl>
                                        <p:attrNameLst>
                                          <p:attrName>style.visibility</p:attrName>
                                        </p:attrNameLst>
                                      </p:cBhvr>
                                      <p:to>
                                        <p:strVal val="hidden"/>
                                      </p:to>
                                    </p:set>
                                  </p:childTnLst>
                                </p:cTn>
                              </p:par>
                              <p:par>
                                <p:cTn id="69" presetID="10" presetClass="entr" presetSubtype="0" fill="hold" nodeType="with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fade">
                                      <p:cBhvr>
                                        <p:cTn id="71" dur="500"/>
                                        <p:tgtEl>
                                          <p:spTgt spid="21"/>
                                        </p:tgtEl>
                                      </p:cBhvr>
                                    </p:animEffect>
                                  </p:childTnLst>
                                </p:cTn>
                              </p:par>
                              <p:par>
                                <p:cTn id="72" presetID="0" presetClass="path" presetSubtype="0" accel="50000" decel="50000" fill="hold" nodeType="withEffect">
                                  <p:stCondLst>
                                    <p:cond delay="0"/>
                                  </p:stCondLst>
                                  <p:childTnLst>
                                    <p:animMotion origin="layout" path="M -0.00034 -2.31589E-6 C -0.02674 -0.00764 -0.09673 -0.0799 -0.15873 -0.04632 C -0.22073 -0.01274 -0.23619 0.06184 -0.23671 0.11464 C -0.23723 0.16744 -0.19677 0.22673 -0.16221 0.27073 C -0.12765 0.31473 -0.05661 0.35572 -0.02883 0.37819 " pathEditMode="relative" rAng="0" ptsTypes="asaaa">
                                      <p:cBhvr>
                                        <p:cTn id="73" dur="3000" fill="hold"/>
                                        <p:tgtEl>
                                          <p:spTgt spid="21"/>
                                        </p:tgtEl>
                                        <p:attrNameLst>
                                          <p:attrName>ppt_x</p:attrName>
                                          <p:attrName>ppt_y</p:attrName>
                                        </p:attrNameLst>
                                      </p:cBhvr>
                                      <p:rCtr x="-11844" y="14914"/>
                                    </p:animMotion>
                                  </p:childTnLst>
                                </p:cTn>
                              </p:par>
                              <p:par>
                                <p:cTn id="74" presetID="10" presetClass="entr" presetSubtype="0" fill="hold" grpId="1" nodeType="withEffect">
                                  <p:stCondLst>
                                    <p:cond delay="0"/>
                                  </p:stCondLst>
                                  <p:childTnLst>
                                    <p:set>
                                      <p:cBhvr>
                                        <p:cTn id="75" dur="1" fill="hold">
                                          <p:stCondLst>
                                            <p:cond delay="0"/>
                                          </p:stCondLst>
                                        </p:cTn>
                                        <p:tgtEl>
                                          <p:spTgt spid="42"/>
                                        </p:tgtEl>
                                        <p:attrNameLst>
                                          <p:attrName>style.visibility</p:attrName>
                                        </p:attrNameLst>
                                      </p:cBhvr>
                                      <p:to>
                                        <p:strVal val="visible"/>
                                      </p:to>
                                    </p:set>
                                    <p:animEffect transition="in" filter="fade">
                                      <p:cBhvr>
                                        <p:cTn id="76" dur="500"/>
                                        <p:tgtEl>
                                          <p:spTgt spid="42"/>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nodeType="clickEffect">
                                  <p:stCondLst>
                                    <p:cond delay="0"/>
                                  </p:stCondLst>
                                  <p:childTnLst>
                                    <p:set>
                                      <p:cBhvr>
                                        <p:cTn id="80" dur="1" fill="hold">
                                          <p:stCondLst>
                                            <p:cond delay="0"/>
                                          </p:stCondLst>
                                        </p:cTn>
                                        <p:tgtEl>
                                          <p:spTgt spid="26"/>
                                        </p:tgtEl>
                                        <p:attrNameLst>
                                          <p:attrName>style.visibility</p:attrName>
                                        </p:attrNameLst>
                                      </p:cBhvr>
                                      <p:to>
                                        <p:strVal val="visible"/>
                                      </p:to>
                                    </p:set>
                                    <p:animEffect transition="in" filter="fade">
                                      <p:cBhvr>
                                        <p:cTn id="81" dur="500"/>
                                        <p:tgtEl>
                                          <p:spTgt spid="26"/>
                                        </p:tgtEl>
                                      </p:cBhvr>
                                    </p:animEffect>
                                  </p:childTnLst>
                                </p:cTn>
                              </p:par>
                              <p:par>
                                <p:cTn id="82" presetID="10" presetClass="exit" presetSubtype="0" fill="hold" nodeType="withEffect">
                                  <p:stCondLst>
                                    <p:cond delay="0"/>
                                  </p:stCondLst>
                                  <p:childTnLst>
                                    <p:animEffect transition="out" filter="fade">
                                      <p:cBhvr>
                                        <p:cTn id="83" dur="500"/>
                                        <p:tgtEl>
                                          <p:spTgt spid="21"/>
                                        </p:tgtEl>
                                      </p:cBhvr>
                                    </p:animEffect>
                                    <p:set>
                                      <p:cBhvr>
                                        <p:cTn id="84" dur="1" fill="hold">
                                          <p:stCondLst>
                                            <p:cond delay="499"/>
                                          </p:stCondLst>
                                        </p:cTn>
                                        <p:tgtEl>
                                          <p:spTgt spid="21"/>
                                        </p:tgtEl>
                                        <p:attrNameLst>
                                          <p:attrName>style.visibility</p:attrName>
                                        </p:attrNameLst>
                                      </p:cBhvr>
                                      <p:to>
                                        <p:strVal val="hidden"/>
                                      </p:to>
                                    </p:set>
                                  </p:childTnLst>
                                </p:cTn>
                              </p:par>
                              <p:par>
                                <p:cTn id="85" presetID="10" presetClass="entr" presetSubtype="0" fill="hold" grpId="0" nodeType="withEffect">
                                  <p:stCondLst>
                                    <p:cond delay="0"/>
                                  </p:stCondLst>
                                  <p:childTnLst>
                                    <p:set>
                                      <p:cBhvr>
                                        <p:cTn id="86" dur="1" fill="hold">
                                          <p:stCondLst>
                                            <p:cond delay="0"/>
                                          </p:stCondLst>
                                        </p:cTn>
                                        <p:tgtEl>
                                          <p:spTgt spid="51"/>
                                        </p:tgtEl>
                                        <p:attrNameLst>
                                          <p:attrName>style.visibility</p:attrName>
                                        </p:attrNameLst>
                                      </p:cBhvr>
                                      <p:to>
                                        <p:strVal val="visible"/>
                                      </p:to>
                                    </p:set>
                                    <p:animEffect transition="in" filter="fade">
                                      <p:cBhvr>
                                        <p:cTn id="87" dur="500"/>
                                        <p:tgtEl>
                                          <p:spTgt spid="51"/>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nodeType="clickEffect">
                                  <p:stCondLst>
                                    <p:cond delay="0"/>
                                  </p:stCondLst>
                                  <p:childTnLst>
                                    <p:set>
                                      <p:cBhvr>
                                        <p:cTn id="91" dur="1" fill="hold">
                                          <p:stCondLst>
                                            <p:cond delay="0"/>
                                          </p:stCondLst>
                                        </p:cTn>
                                        <p:tgtEl>
                                          <p:spTgt spid="28"/>
                                        </p:tgtEl>
                                        <p:attrNameLst>
                                          <p:attrName>style.visibility</p:attrName>
                                        </p:attrNameLst>
                                      </p:cBhvr>
                                      <p:to>
                                        <p:strVal val="visible"/>
                                      </p:to>
                                    </p:set>
                                    <p:animEffect transition="in" filter="fade">
                                      <p:cBhvr>
                                        <p:cTn id="92" dur="500"/>
                                        <p:tgtEl>
                                          <p:spTgt spid="28"/>
                                        </p:tgtEl>
                                      </p:cBhvr>
                                    </p:animEffect>
                                  </p:childTnLst>
                                </p:cTn>
                              </p:par>
                              <p:par>
                                <p:cTn id="93" presetID="10" presetClass="entr" presetSubtype="0" fill="hold" nodeType="withEffect">
                                  <p:stCondLst>
                                    <p:cond delay="0"/>
                                  </p:stCondLst>
                                  <p:childTnLst>
                                    <p:set>
                                      <p:cBhvr>
                                        <p:cTn id="94" dur="1" fill="hold">
                                          <p:stCondLst>
                                            <p:cond delay="0"/>
                                          </p:stCondLst>
                                        </p:cTn>
                                        <p:tgtEl>
                                          <p:spTgt spid="12"/>
                                        </p:tgtEl>
                                        <p:attrNameLst>
                                          <p:attrName>style.visibility</p:attrName>
                                        </p:attrNameLst>
                                      </p:cBhvr>
                                      <p:to>
                                        <p:strVal val="visible"/>
                                      </p:to>
                                    </p:set>
                                    <p:animEffect transition="in" filter="fade">
                                      <p:cBhvr>
                                        <p:cTn id="95" dur="500"/>
                                        <p:tgtEl>
                                          <p:spTgt spid="12"/>
                                        </p:tgtEl>
                                      </p:cBhvr>
                                    </p:animEffect>
                                  </p:childTnLst>
                                </p:cTn>
                              </p:par>
                              <p:par>
                                <p:cTn id="96" presetID="10" presetClass="entr" presetSubtype="0" fill="hold" nodeType="withEffect">
                                  <p:stCondLst>
                                    <p:cond delay="1000"/>
                                  </p:stCondLst>
                                  <p:childTnLst>
                                    <p:set>
                                      <p:cBhvr>
                                        <p:cTn id="97" dur="1" fill="hold">
                                          <p:stCondLst>
                                            <p:cond delay="0"/>
                                          </p:stCondLst>
                                        </p:cTn>
                                        <p:tgtEl>
                                          <p:spTgt spid="13"/>
                                        </p:tgtEl>
                                        <p:attrNameLst>
                                          <p:attrName>style.visibility</p:attrName>
                                        </p:attrNameLst>
                                      </p:cBhvr>
                                      <p:to>
                                        <p:strVal val="visible"/>
                                      </p:to>
                                    </p:set>
                                    <p:animEffect transition="in" filter="fade">
                                      <p:cBhvr>
                                        <p:cTn id="98" dur="500"/>
                                        <p:tgtEl>
                                          <p:spTgt spid="13"/>
                                        </p:tgtEl>
                                      </p:cBhvr>
                                    </p:animEffect>
                                  </p:childTnLst>
                                </p:cTn>
                              </p:par>
                              <p:par>
                                <p:cTn id="99" presetID="10" presetClass="entr" presetSubtype="0" fill="hold" grpId="1" nodeType="withEffect">
                                  <p:stCondLst>
                                    <p:cond delay="0"/>
                                  </p:stCondLst>
                                  <p:childTnLst>
                                    <p:set>
                                      <p:cBhvr>
                                        <p:cTn id="100" dur="1" fill="hold">
                                          <p:stCondLst>
                                            <p:cond delay="0"/>
                                          </p:stCondLst>
                                        </p:cTn>
                                        <p:tgtEl>
                                          <p:spTgt spid="43"/>
                                        </p:tgtEl>
                                        <p:attrNameLst>
                                          <p:attrName>style.visibility</p:attrName>
                                        </p:attrNameLst>
                                      </p:cBhvr>
                                      <p:to>
                                        <p:strVal val="visible"/>
                                      </p:to>
                                    </p:set>
                                    <p:animEffect transition="in" filter="fade">
                                      <p:cBhvr>
                                        <p:cTn id="101" dur="500"/>
                                        <p:tgtEl>
                                          <p:spTgt spid="43"/>
                                        </p:tgtEl>
                                      </p:cBhvr>
                                    </p:animEffect>
                                  </p:childTnLst>
                                </p:cTn>
                              </p:par>
                              <p:par>
                                <p:cTn id="102" presetID="10" presetClass="entr" presetSubtype="0" fill="hold" grpId="1" nodeType="withEffect">
                                  <p:stCondLst>
                                    <p:cond delay="1000"/>
                                  </p:stCondLst>
                                  <p:childTnLst>
                                    <p:set>
                                      <p:cBhvr>
                                        <p:cTn id="103" dur="1" fill="hold">
                                          <p:stCondLst>
                                            <p:cond delay="0"/>
                                          </p:stCondLst>
                                        </p:cTn>
                                        <p:tgtEl>
                                          <p:spTgt spid="39"/>
                                        </p:tgtEl>
                                        <p:attrNameLst>
                                          <p:attrName>style.visibility</p:attrName>
                                        </p:attrNameLst>
                                      </p:cBhvr>
                                      <p:to>
                                        <p:strVal val="visible"/>
                                      </p:to>
                                    </p:set>
                                    <p:animEffect transition="in" filter="fade">
                                      <p:cBhvr>
                                        <p:cTn id="104" dur="500"/>
                                        <p:tgtEl>
                                          <p:spTgt spid="39"/>
                                        </p:tgtEl>
                                      </p:cBhvr>
                                    </p:animEffect>
                                  </p:childTnLst>
                                </p:cTn>
                              </p:par>
                            </p:childTnLst>
                          </p:cTn>
                        </p:par>
                      </p:childTnLst>
                    </p:cTn>
                  </p:par>
                  <p:par>
                    <p:cTn id="105" fill="hold">
                      <p:stCondLst>
                        <p:cond delay="indefinite"/>
                      </p:stCondLst>
                      <p:childTnLst>
                        <p:par>
                          <p:cTn id="106" fill="hold">
                            <p:stCondLst>
                              <p:cond delay="0"/>
                            </p:stCondLst>
                            <p:childTnLst>
                              <p:par>
                                <p:cTn id="107" presetID="10" presetClass="entr" presetSubtype="0" fill="hold" nodeType="clickEffect">
                                  <p:stCondLst>
                                    <p:cond delay="0"/>
                                  </p:stCondLst>
                                  <p:childTnLst>
                                    <p:set>
                                      <p:cBhvr>
                                        <p:cTn id="108" dur="1" fill="hold">
                                          <p:stCondLst>
                                            <p:cond delay="0"/>
                                          </p:stCondLst>
                                        </p:cTn>
                                        <p:tgtEl>
                                          <p:spTgt spid="29"/>
                                        </p:tgtEl>
                                        <p:attrNameLst>
                                          <p:attrName>style.visibility</p:attrName>
                                        </p:attrNameLst>
                                      </p:cBhvr>
                                      <p:to>
                                        <p:strVal val="visible"/>
                                      </p:to>
                                    </p:set>
                                    <p:animEffect transition="in" filter="fade">
                                      <p:cBhvr>
                                        <p:cTn id="109" dur="500"/>
                                        <p:tgtEl>
                                          <p:spTgt spid="29"/>
                                        </p:tgtEl>
                                      </p:cBhvr>
                                    </p:animEffect>
                                  </p:childTnLst>
                                </p:cTn>
                              </p:par>
                              <p:par>
                                <p:cTn id="110" presetID="10" presetClass="entr" presetSubtype="0" fill="hold" nodeType="withEffect">
                                  <p:stCondLst>
                                    <p:cond delay="0"/>
                                  </p:stCondLst>
                                  <p:childTnLst>
                                    <p:set>
                                      <p:cBhvr>
                                        <p:cTn id="111" dur="1" fill="hold">
                                          <p:stCondLst>
                                            <p:cond delay="0"/>
                                          </p:stCondLst>
                                        </p:cTn>
                                        <p:tgtEl>
                                          <p:spTgt spid="15"/>
                                        </p:tgtEl>
                                        <p:attrNameLst>
                                          <p:attrName>style.visibility</p:attrName>
                                        </p:attrNameLst>
                                      </p:cBhvr>
                                      <p:to>
                                        <p:strVal val="visible"/>
                                      </p:to>
                                    </p:set>
                                    <p:animEffect transition="in" filter="fade">
                                      <p:cBhvr>
                                        <p:cTn id="112" dur="500"/>
                                        <p:tgtEl>
                                          <p:spTgt spid="15"/>
                                        </p:tgtEl>
                                      </p:cBhvr>
                                    </p:animEffect>
                                  </p:childTnLst>
                                </p:cTn>
                              </p:par>
                              <p:par>
                                <p:cTn id="113" presetID="10" presetClass="entr" presetSubtype="0" fill="hold" nodeType="withEffect">
                                  <p:stCondLst>
                                    <p:cond delay="0"/>
                                  </p:stCondLst>
                                  <p:childTnLst>
                                    <p:set>
                                      <p:cBhvr>
                                        <p:cTn id="114" dur="1" fill="hold">
                                          <p:stCondLst>
                                            <p:cond delay="0"/>
                                          </p:stCondLst>
                                        </p:cTn>
                                        <p:tgtEl>
                                          <p:spTgt spid="16"/>
                                        </p:tgtEl>
                                        <p:attrNameLst>
                                          <p:attrName>style.visibility</p:attrName>
                                        </p:attrNameLst>
                                      </p:cBhvr>
                                      <p:to>
                                        <p:strVal val="visible"/>
                                      </p:to>
                                    </p:set>
                                    <p:animEffect transition="in" filter="fade">
                                      <p:cBhvr>
                                        <p:cTn id="115" dur="500"/>
                                        <p:tgtEl>
                                          <p:spTgt spid="16"/>
                                        </p:tgtEl>
                                      </p:cBhvr>
                                    </p:animEffect>
                                  </p:childTnLst>
                                </p:cTn>
                              </p:par>
                              <p:par>
                                <p:cTn id="116" presetID="10" presetClass="entr" presetSubtype="0" fill="hold" nodeType="withEffect">
                                  <p:stCondLst>
                                    <p:cond delay="0"/>
                                  </p:stCondLst>
                                  <p:childTnLst>
                                    <p:set>
                                      <p:cBhvr>
                                        <p:cTn id="117" dur="1" fill="hold">
                                          <p:stCondLst>
                                            <p:cond delay="0"/>
                                          </p:stCondLst>
                                        </p:cTn>
                                        <p:tgtEl>
                                          <p:spTgt spid="29"/>
                                        </p:tgtEl>
                                        <p:attrNameLst>
                                          <p:attrName>style.visibility</p:attrName>
                                        </p:attrNameLst>
                                      </p:cBhvr>
                                      <p:to>
                                        <p:strVal val="visible"/>
                                      </p:to>
                                    </p:set>
                                    <p:animEffect transition="in" filter="fade">
                                      <p:cBhvr>
                                        <p:cTn id="118" dur="500"/>
                                        <p:tgtEl>
                                          <p:spTgt spid="29"/>
                                        </p:tgtEl>
                                      </p:cBhvr>
                                    </p:animEffect>
                                  </p:childTnLst>
                                </p:cTn>
                              </p:par>
                              <p:par>
                                <p:cTn id="119" presetID="10" presetClass="entr" presetSubtype="0" fill="hold" nodeType="withEffect">
                                  <p:stCondLst>
                                    <p:cond delay="0"/>
                                  </p:stCondLst>
                                  <p:childTnLst>
                                    <p:set>
                                      <p:cBhvr>
                                        <p:cTn id="120" dur="1" fill="hold">
                                          <p:stCondLst>
                                            <p:cond delay="0"/>
                                          </p:stCondLst>
                                        </p:cTn>
                                        <p:tgtEl>
                                          <p:spTgt spid="14"/>
                                        </p:tgtEl>
                                        <p:attrNameLst>
                                          <p:attrName>style.visibility</p:attrName>
                                        </p:attrNameLst>
                                      </p:cBhvr>
                                      <p:to>
                                        <p:strVal val="visible"/>
                                      </p:to>
                                    </p:set>
                                    <p:animEffect transition="in" filter="fade">
                                      <p:cBhvr>
                                        <p:cTn id="121" dur="500"/>
                                        <p:tgtEl>
                                          <p:spTgt spid="14"/>
                                        </p:tgtEl>
                                      </p:cBhvr>
                                    </p:animEffect>
                                  </p:childTnLst>
                                </p:cTn>
                              </p:par>
                              <p:par>
                                <p:cTn id="122" presetID="10" presetClass="entr" presetSubtype="0" fill="hold" grpId="1" nodeType="withEffect">
                                  <p:stCondLst>
                                    <p:cond delay="0"/>
                                  </p:stCondLst>
                                  <p:childTnLst>
                                    <p:set>
                                      <p:cBhvr>
                                        <p:cTn id="123" dur="1" fill="hold">
                                          <p:stCondLst>
                                            <p:cond delay="0"/>
                                          </p:stCondLst>
                                        </p:cTn>
                                        <p:tgtEl>
                                          <p:spTgt spid="48"/>
                                        </p:tgtEl>
                                        <p:attrNameLst>
                                          <p:attrName>style.visibility</p:attrName>
                                        </p:attrNameLst>
                                      </p:cBhvr>
                                      <p:to>
                                        <p:strVal val="visible"/>
                                      </p:to>
                                    </p:set>
                                    <p:animEffect transition="in" filter="fade">
                                      <p:cBhvr>
                                        <p:cTn id="124" dur="500"/>
                                        <p:tgtEl>
                                          <p:spTgt spid="48"/>
                                        </p:tgtEl>
                                      </p:cBhvr>
                                    </p:animEffect>
                                  </p:childTnLst>
                                </p:cTn>
                              </p:par>
                              <p:par>
                                <p:cTn id="125" presetID="10" presetClass="entr" presetSubtype="0" fill="hold" grpId="1" nodeType="withEffect">
                                  <p:stCondLst>
                                    <p:cond delay="0"/>
                                  </p:stCondLst>
                                  <p:childTnLst>
                                    <p:set>
                                      <p:cBhvr>
                                        <p:cTn id="126" dur="1" fill="hold">
                                          <p:stCondLst>
                                            <p:cond delay="0"/>
                                          </p:stCondLst>
                                        </p:cTn>
                                        <p:tgtEl>
                                          <p:spTgt spid="49"/>
                                        </p:tgtEl>
                                        <p:attrNameLst>
                                          <p:attrName>style.visibility</p:attrName>
                                        </p:attrNameLst>
                                      </p:cBhvr>
                                      <p:to>
                                        <p:strVal val="visible"/>
                                      </p:to>
                                    </p:set>
                                    <p:animEffect transition="in" filter="fade">
                                      <p:cBhvr>
                                        <p:cTn id="127" dur="500"/>
                                        <p:tgtEl>
                                          <p:spTgt spid="49"/>
                                        </p:tgtEl>
                                      </p:cBhvr>
                                    </p:animEffect>
                                  </p:childTnLst>
                                </p:cTn>
                              </p:par>
                              <p:par>
                                <p:cTn id="128" presetID="32" presetClass="emph" presetSubtype="0" repeatCount="indefinite" fill="hold" nodeType="withEffect">
                                  <p:stCondLst>
                                    <p:cond delay="0"/>
                                  </p:stCondLst>
                                  <p:endCondLst>
                                    <p:cond evt="onNext" delay="0">
                                      <p:tgtEl>
                                        <p:sldTgt/>
                                      </p:tgtEl>
                                    </p:cond>
                                  </p:endCondLst>
                                  <p:childTnLst>
                                    <p:animRot by="120000">
                                      <p:cBhvr>
                                        <p:cTn id="129" dur="100" fill="hold">
                                          <p:stCondLst>
                                            <p:cond delay="0"/>
                                          </p:stCondLst>
                                        </p:cTn>
                                        <p:tgtEl>
                                          <p:spTgt spid="15"/>
                                        </p:tgtEl>
                                        <p:attrNameLst>
                                          <p:attrName>r</p:attrName>
                                        </p:attrNameLst>
                                      </p:cBhvr>
                                    </p:animRot>
                                    <p:animRot by="-240000">
                                      <p:cBhvr>
                                        <p:cTn id="130" dur="200" fill="hold">
                                          <p:stCondLst>
                                            <p:cond delay="200"/>
                                          </p:stCondLst>
                                        </p:cTn>
                                        <p:tgtEl>
                                          <p:spTgt spid="15"/>
                                        </p:tgtEl>
                                        <p:attrNameLst>
                                          <p:attrName>r</p:attrName>
                                        </p:attrNameLst>
                                      </p:cBhvr>
                                    </p:animRot>
                                    <p:animRot by="240000">
                                      <p:cBhvr>
                                        <p:cTn id="131" dur="200" fill="hold">
                                          <p:stCondLst>
                                            <p:cond delay="400"/>
                                          </p:stCondLst>
                                        </p:cTn>
                                        <p:tgtEl>
                                          <p:spTgt spid="15"/>
                                        </p:tgtEl>
                                        <p:attrNameLst>
                                          <p:attrName>r</p:attrName>
                                        </p:attrNameLst>
                                      </p:cBhvr>
                                    </p:animRot>
                                    <p:animRot by="-240000">
                                      <p:cBhvr>
                                        <p:cTn id="132" dur="200" fill="hold">
                                          <p:stCondLst>
                                            <p:cond delay="600"/>
                                          </p:stCondLst>
                                        </p:cTn>
                                        <p:tgtEl>
                                          <p:spTgt spid="15"/>
                                        </p:tgtEl>
                                        <p:attrNameLst>
                                          <p:attrName>r</p:attrName>
                                        </p:attrNameLst>
                                      </p:cBhvr>
                                    </p:animRot>
                                    <p:animRot by="120000">
                                      <p:cBhvr>
                                        <p:cTn id="133" dur="200" fill="hold">
                                          <p:stCondLst>
                                            <p:cond delay="800"/>
                                          </p:stCondLst>
                                        </p:cTn>
                                        <p:tgtEl>
                                          <p:spTgt spid="15"/>
                                        </p:tgtEl>
                                        <p:attrNameLst>
                                          <p:attrName>r</p:attrName>
                                        </p:attrNameLst>
                                      </p:cBhvr>
                                    </p:animRot>
                                  </p:childTnLst>
                                </p:cTn>
                              </p:par>
                              <p:par>
                                <p:cTn id="134" presetID="32" presetClass="emph" presetSubtype="0" repeatCount="indefinite" fill="hold" nodeType="withEffect">
                                  <p:stCondLst>
                                    <p:cond delay="0"/>
                                  </p:stCondLst>
                                  <p:endCondLst>
                                    <p:cond evt="onNext" delay="0">
                                      <p:tgtEl>
                                        <p:sldTgt/>
                                      </p:tgtEl>
                                    </p:cond>
                                  </p:endCondLst>
                                  <p:childTnLst>
                                    <p:animRot by="120000">
                                      <p:cBhvr>
                                        <p:cTn id="135" dur="100" fill="hold">
                                          <p:stCondLst>
                                            <p:cond delay="0"/>
                                          </p:stCondLst>
                                        </p:cTn>
                                        <p:tgtEl>
                                          <p:spTgt spid="16"/>
                                        </p:tgtEl>
                                        <p:attrNameLst>
                                          <p:attrName>r</p:attrName>
                                        </p:attrNameLst>
                                      </p:cBhvr>
                                    </p:animRot>
                                    <p:animRot by="-240000">
                                      <p:cBhvr>
                                        <p:cTn id="136" dur="200" fill="hold">
                                          <p:stCondLst>
                                            <p:cond delay="200"/>
                                          </p:stCondLst>
                                        </p:cTn>
                                        <p:tgtEl>
                                          <p:spTgt spid="16"/>
                                        </p:tgtEl>
                                        <p:attrNameLst>
                                          <p:attrName>r</p:attrName>
                                        </p:attrNameLst>
                                      </p:cBhvr>
                                    </p:animRot>
                                    <p:animRot by="240000">
                                      <p:cBhvr>
                                        <p:cTn id="137" dur="200" fill="hold">
                                          <p:stCondLst>
                                            <p:cond delay="400"/>
                                          </p:stCondLst>
                                        </p:cTn>
                                        <p:tgtEl>
                                          <p:spTgt spid="16"/>
                                        </p:tgtEl>
                                        <p:attrNameLst>
                                          <p:attrName>r</p:attrName>
                                        </p:attrNameLst>
                                      </p:cBhvr>
                                    </p:animRot>
                                    <p:animRot by="-240000">
                                      <p:cBhvr>
                                        <p:cTn id="138" dur="200" fill="hold">
                                          <p:stCondLst>
                                            <p:cond delay="600"/>
                                          </p:stCondLst>
                                        </p:cTn>
                                        <p:tgtEl>
                                          <p:spTgt spid="16"/>
                                        </p:tgtEl>
                                        <p:attrNameLst>
                                          <p:attrName>r</p:attrName>
                                        </p:attrNameLst>
                                      </p:cBhvr>
                                    </p:animRot>
                                    <p:animRot by="120000">
                                      <p:cBhvr>
                                        <p:cTn id="139" dur="200" fill="hold">
                                          <p:stCondLst>
                                            <p:cond delay="800"/>
                                          </p:stCondLst>
                                        </p:cTn>
                                        <p:tgtEl>
                                          <p:spTgt spid="16"/>
                                        </p:tgtEl>
                                        <p:attrNameLst>
                                          <p:attrName>r</p:attrName>
                                        </p:attrNameLst>
                                      </p:cBhvr>
                                    </p:animRot>
                                  </p:childTnLst>
                                </p:cTn>
                              </p:par>
                              <p:par>
                                <p:cTn id="140" presetID="32" presetClass="emph" presetSubtype="0" repeatCount="indefinite" fill="hold" nodeType="withEffect">
                                  <p:stCondLst>
                                    <p:cond delay="0"/>
                                  </p:stCondLst>
                                  <p:endCondLst>
                                    <p:cond evt="onNext" delay="0">
                                      <p:tgtEl>
                                        <p:sldTgt/>
                                      </p:tgtEl>
                                    </p:cond>
                                  </p:endCondLst>
                                  <p:childTnLst>
                                    <p:animRot by="120000">
                                      <p:cBhvr>
                                        <p:cTn id="141" dur="100" fill="hold">
                                          <p:stCondLst>
                                            <p:cond delay="0"/>
                                          </p:stCondLst>
                                        </p:cTn>
                                        <p:tgtEl>
                                          <p:spTgt spid="14"/>
                                        </p:tgtEl>
                                        <p:attrNameLst>
                                          <p:attrName>r</p:attrName>
                                        </p:attrNameLst>
                                      </p:cBhvr>
                                    </p:animRot>
                                    <p:animRot by="-240000">
                                      <p:cBhvr>
                                        <p:cTn id="142" dur="200" fill="hold">
                                          <p:stCondLst>
                                            <p:cond delay="200"/>
                                          </p:stCondLst>
                                        </p:cTn>
                                        <p:tgtEl>
                                          <p:spTgt spid="14"/>
                                        </p:tgtEl>
                                        <p:attrNameLst>
                                          <p:attrName>r</p:attrName>
                                        </p:attrNameLst>
                                      </p:cBhvr>
                                    </p:animRot>
                                    <p:animRot by="240000">
                                      <p:cBhvr>
                                        <p:cTn id="143" dur="200" fill="hold">
                                          <p:stCondLst>
                                            <p:cond delay="400"/>
                                          </p:stCondLst>
                                        </p:cTn>
                                        <p:tgtEl>
                                          <p:spTgt spid="14"/>
                                        </p:tgtEl>
                                        <p:attrNameLst>
                                          <p:attrName>r</p:attrName>
                                        </p:attrNameLst>
                                      </p:cBhvr>
                                    </p:animRot>
                                    <p:animRot by="-240000">
                                      <p:cBhvr>
                                        <p:cTn id="144" dur="200" fill="hold">
                                          <p:stCondLst>
                                            <p:cond delay="600"/>
                                          </p:stCondLst>
                                        </p:cTn>
                                        <p:tgtEl>
                                          <p:spTgt spid="14"/>
                                        </p:tgtEl>
                                        <p:attrNameLst>
                                          <p:attrName>r</p:attrName>
                                        </p:attrNameLst>
                                      </p:cBhvr>
                                    </p:animRot>
                                    <p:animRot by="120000">
                                      <p:cBhvr>
                                        <p:cTn id="145" dur="200" fill="hold">
                                          <p:stCondLst>
                                            <p:cond delay="800"/>
                                          </p:stCondLst>
                                        </p:cTn>
                                        <p:tgtEl>
                                          <p:spTgt spid="14"/>
                                        </p:tgtEl>
                                        <p:attrNameLst>
                                          <p:attrName>r</p:attrName>
                                        </p:attrNameLst>
                                      </p:cBhvr>
                                    </p:animRot>
                                  </p:childTnLst>
                                </p:cTn>
                              </p:par>
                              <p:par>
                                <p:cTn id="146" presetID="10" presetClass="exit" presetSubtype="0" fill="hold" nodeType="withEffect">
                                  <p:stCondLst>
                                    <p:cond delay="0"/>
                                  </p:stCondLst>
                                  <p:childTnLst>
                                    <p:animEffect transition="out" filter="fade">
                                      <p:cBhvr>
                                        <p:cTn id="147" dur="500"/>
                                        <p:tgtEl>
                                          <p:spTgt spid="13"/>
                                        </p:tgtEl>
                                      </p:cBhvr>
                                    </p:animEffect>
                                    <p:set>
                                      <p:cBhvr>
                                        <p:cTn id="148" dur="1" fill="hold">
                                          <p:stCondLst>
                                            <p:cond delay="499"/>
                                          </p:stCondLst>
                                        </p:cTn>
                                        <p:tgtEl>
                                          <p:spTgt spid="13"/>
                                        </p:tgtEl>
                                        <p:attrNameLst>
                                          <p:attrName>style.visibility</p:attrName>
                                        </p:attrNameLst>
                                      </p:cBhvr>
                                      <p:to>
                                        <p:strVal val="hidden"/>
                                      </p:to>
                                    </p:set>
                                  </p:childTnLst>
                                </p:cTn>
                              </p:par>
                              <p:par>
                                <p:cTn id="149" presetID="10" presetClass="exit" presetSubtype="0" fill="hold" grpId="2" nodeType="withEffect">
                                  <p:stCondLst>
                                    <p:cond delay="0"/>
                                  </p:stCondLst>
                                  <p:childTnLst>
                                    <p:animEffect transition="out" filter="fade">
                                      <p:cBhvr>
                                        <p:cTn id="150" dur="500"/>
                                        <p:tgtEl>
                                          <p:spTgt spid="39"/>
                                        </p:tgtEl>
                                      </p:cBhvr>
                                    </p:animEffect>
                                    <p:set>
                                      <p:cBhvr>
                                        <p:cTn id="151" dur="1" fill="hold">
                                          <p:stCondLst>
                                            <p:cond delay="499"/>
                                          </p:stCondLst>
                                        </p:cTn>
                                        <p:tgtEl>
                                          <p:spTgt spid="39"/>
                                        </p:tgtEl>
                                        <p:attrNameLst>
                                          <p:attrName>style.visibility</p:attrName>
                                        </p:attrNameLst>
                                      </p:cBhvr>
                                      <p:to>
                                        <p:strVal val="hidden"/>
                                      </p:to>
                                    </p:set>
                                  </p:childTnLst>
                                </p:cTn>
                              </p:par>
                            </p:childTnLst>
                          </p:cTn>
                        </p:par>
                      </p:childTnLst>
                    </p:cTn>
                  </p:par>
                  <p:par>
                    <p:cTn id="152" fill="hold">
                      <p:stCondLst>
                        <p:cond delay="indefinite"/>
                      </p:stCondLst>
                      <p:childTnLst>
                        <p:par>
                          <p:cTn id="153" fill="hold">
                            <p:stCondLst>
                              <p:cond delay="0"/>
                            </p:stCondLst>
                            <p:childTnLst>
                              <p:par>
                                <p:cTn id="154" presetID="10" presetClass="entr" presetSubtype="0" fill="hold" nodeType="clickEffect">
                                  <p:stCondLst>
                                    <p:cond delay="0"/>
                                  </p:stCondLst>
                                  <p:childTnLst>
                                    <p:set>
                                      <p:cBhvr>
                                        <p:cTn id="155" dur="1" fill="hold">
                                          <p:stCondLst>
                                            <p:cond delay="0"/>
                                          </p:stCondLst>
                                        </p:cTn>
                                        <p:tgtEl>
                                          <p:spTgt spid="30"/>
                                        </p:tgtEl>
                                        <p:attrNameLst>
                                          <p:attrName>style.visibility</p:attrName>
                                        </p:attrNameLst>
                                      </p:cBhvr>
                                      <p:to>
                                        <p:strVal val="visible"/>
                                      </p:to>
                                    </p:set>
                                    <p:animEffect transition="in" filter="fade">
                                      <p:cBhvr>
                                        <p:cTn id="156" dur="500"/>
                                        <p:tgtEl>
                                          <p:spTgt spid="30"/>
                                        </p:tgtEl>
                                      </p:cBhvr>
                                    </p:animEffect>
                                  </p:childTnLst>
                                </p:cTn>
                              </p:par>
                              <p:par>
                                <p:cTn id="157" presetID="10" presetClass="entr" presetSubtype="0" fill="hold" nodeType="withEffect">
                                  <p:stCondLst>
                                    <p:cond delay="0"/>
                                  </p:stCondLst>
                                  <p:childTnLst>
                                    <p:set>
                                      <p:cBhvr>
                                        <p:cTn id="158" dur="1" fill="hold">
                                          <p:stCondLst>
                                            <p:cond delay="0"/>
                                          </p:stCondLst>
                                        </p:cTn>
                                        <p:tgtEl>
                                          <p:spTgt spid="34"/>
                                        </p:tgtEl>
                                        <p:attrNameLst>
                                          <p:attrName>style.visibility</p:attrName>
                                        </p:attrNameLst>
                                      </p:cBhvr>
                                      <p:to>
                                        <p:strVal val="visible"/>
                                      </p:to>
                                    </p:set>
                                    <p:animEffect transition="in" filter="fade">
                                      <p:cBhvr>
                                        <p:cTn id="159" dur="500"/>
                                        <p:tgtEl>
                                          <p:spTgt spid="34"/>
                                        </p:tgtEl>
                                      </p:cBhvr>
                                    </p:animEffect>
                                  </p:childTnLst>
                                </p:cTn>
                              </p:par>
                              <p:par>
                                <p:cTn id="160" presetID="10" presetClass="entr" presetSubtype="0" fill="hold" grpId="1" nodeType="withEffect">
                                  <p:stCondLst>
                                    <p:cond delay="0"/>
                                  </p:stCondLst>
                                  <p:childTnLst>
                                    <p:set>
                                      <p:cBhvr>
                                        <p:cTn id="161" dur="1" fill="hold">
                                          <p:stCondLst>
                                            <p:cond delay="0"/>
                                          </p:stCondLst>
                                        </p:cTn>
                                        <p:tgtEl>
                                          <p:spTgt spid="38"/>
                                        </p:tgtEl>
                                        <p:attrNameLst>
                                          <p:attrName>style.visibility</p:attrName>
                                        </p:attrNameLst>
                                      </p:cBhvr>
                                      <p:to>
                                        <p:strVal val="visible"/>
                                      </p:to>
                                    </p:set>
                                    <p:animEffect transition="in" filter="fade">
                                      <p:cBhvr>
                                        <p:cTn id="162" dur="500"/>
                                        <p:tgtEl>
                                          <p:spTgt spid="38"/>
                                        </p:tgtEl>
                                      </p:cBhvr>
                                    </p:animEffect>
                                  </p:childTnLst>
                                </p:cTn>
                              </p:par>
                              <p:par>
                                <p:cTn id="163" presetID="10" presetClass="entr" presetSubtype="0" fill="hold" grpId="1" nodeType="withEffect">
                                  <p:stCondLst>
                                    <p:cond delay="0"/>
                                  </p:stCondLst>
                                  <p:childTnLst>
                                    <p:set>
                                      <p:cBhvr>
                                        <p:cTn id="164" dur="1" fill="hold">
                                          <p:stCondLst>
                                            <p:cond delay="0"/>
                                          </p:stCondLst>
                                        </p:cTn>
                                        <p:tgtEl>
                                          <p:spTgt spid="44"/>
                                        </p:tgtEl>
                                        <p:attrNameLst>
                                          <p:attrName>style.visibility</p:attrName>
                                        </p:attrNameLst>
                                      </p:cBhvr>
                                      <p:to>
                                        <p:strVal val="visible"/>
                                      </p:to>
                                    </p:set>
                                    <p:animEffect transition="in" filter="fade">
                                      <p:cBhvr>
                                        <p:cTn id="165" dur="500"/>
                                        <p:tgtEl>
                                          <p:spTgt spid="44"/>
                                        </p:tgtEl>
                                      </p:cBhvr>
                                    </p:animEffect>
                                  </p:childTnLst>
                                </p:cTn>
                              </p:par>
                            </p:childTnLst>
                          </p:cTn>
                        </p:par>
                      </p:childTnLst>
                    </p:cTn>
                  </p:par>
                  <p:par>
                    <p:cTn id="166" fill="hold">
                      <p:stCondLst>
                        <p:cond delay="indefinite"/>
                      </p:stCondLst>
                      <p:childTnLst>
                        <p:par>
                          <p:cTn id="167" fill="hold">
                            <p:stCondLst>
                              <p:cond delay="0"/>
                            </p:stCondLst>
                            <p:childTnLst>
                              <p:par>
                                <p:cTn id="168" presetID="10" presetClass="entr" presetSubtype="0" fill="hold" nodeType="clickEffect">
                                  <p:stCondLst>
                                    <p:cond delay="0"/>
                                  </p:stCondLst>
                                  <p:childTnLst>
                                    <p:set>
                                      <p:cBhvr>
                                        <p:cTn id="169" dur="1" fill="hold">
                                          <p:stCondLst>
                                            <p:cond delay="0"/>
                                          </p:stCondLst>
                                        </p:cTn>
                                        <p:tgtEl>
                                          <p:spTgt spid="17"/>
                                        </p:tgtEl>
                                        <p:attrNameLst>
                                          <p:attrName>style.visibility</p:attrName>
                                        </p:attrNameLst>
                                      </p:cBhvr>
                                      <p:to>
                                        <p:strVal val="visible"/>
                                      </p:to>
                                    </p:set>
                                    <p:animEffect transition="in" filter="fade">
                                      <p:cBhvr>
                                        <p:cTn id="170" dur="500"/>
                                        <p:tgtEl>
                                          <p:spTgt spid="17"/>
                                        </p:tgtEl>
                                      </p:cBhvr>
                                    </p:animEffect>
                                  </p:childTnLst>
                                </p:cTn>
                              </p:par>
                              <p:par>
                                <p:cTn id="171" presetID="10" presetClass="exit" presetSubtype="0" fill="hold" nodeType="withEffect">
                                  <p:stCondLst>
                                    <p:cond delay="0"/>
                                  </p:stCondLst>
                                  <p:childTnLst>
                                    <p:animEffect transition="out" filter="fade">
                                      <p:cBhvr>
                                        <p:cTn id="172" dur="500"/>
                                        <p:tgtEl>
                                          <p:spTgt spid="34"/>
                                        </p:tgtEl>
                                      </p:cBhvr>
                                    </p:animEffect>
                                    <p:set>
                                      <p:cBhvr>
                                        <p:cTn id="173" dur="1" fill="hold">
                                          <p:stCondLst>
                                            <p:cond delay="499"/>
                                          </p:stCondLst>
                                        </p:cTn>
                                        <p:tgtEl>
                                          <p:spTgt spid="34"/>
                                        </p:tgtEl>
                                        <p:attrNameLst>
                                          <p:attrName>style.visibility</p:attrName>
                                        </p:attrNameLst>
                                      </p:cBhvr>
                                      <p:to>
                                        <p:strVal val="hidden"/>
                                      </p:to>
                                    </p:set>
                                  </p:childTnLst>
                                </p:cTn>
                              </p:par>
                              <p:par>
                                <p:cTn id="174" presetID="10" presetClass="exit" presetSubtype="0" fill="hold" grpId="2" nodeType="withEffect">
                                  <p:stCondLst>
                                    <p:cond delay="0"/>
                                  </p:stCondLst>
                                  <p:childTnLst>
                                    <p:animEffect transition="out" filter="fade">
                                      <p:cBhvr>
                                        <p:cTn id="175" dur="500"/>
                                        <p:tgtEl>
                                          <p:spTgt spid="44"/>
                                        </p:tgtEl>
                                      </p:cBhvr>
                                    </p:animEffect>
                                    <p:set>
                                      <p:cBhvr>
                                        <p:cTn id="176" dur="1" fill="hold">
                                          <p:stCondLst>
                                            <p:cond delay="499"/>
                                          </p:stCondLst>
                                        </p:cTn>
                                        <p:tgtEl>
                                          <p:spTgt spid="44"/>
                                        </p:tgtEl>
                                        <p:attrNameLst>
                                          <p:attrName>style.visibility</p:attrName>
                                        </p:attrNameLst>
                                      </p:cBhvr>
                                      <p:to>
                                        <p:strVal val="hidden"/>
                                      </p:to>
                                    </p:set>
                                  </p:childTnLst>
                                </p:cTn>
                              </p:par>
                              <p:par>
                                <p:cTn id="177" presetID="10" presetClass="entr" presetSubtype="0" fill="hold" grpId="0" nodeType="withEffect">
                                  <p:stCondLst>
                                    <p:cond delay="0"/>
                                  </p:stCondLst>
                                  <p:childTnLst>
                                    <p:set>
                                      <p:cBhvr>
                                        <p:cTn id="178" dur="1" fill="hold">
                                          <p:stCondLst>
                                            <p:cond delay="0"/>
                                          </p:stCondLst>
                                        </p:cTn>
                                        <p:tgtEl>
                                          <p:spTgt spid="45"/>
                                        </p:tgtEl>
                                        <p:attrNameLst>
                                          <p:attrName>style.visibility</p:attrName>
                                        </p:attrNameLst>
                                      </p:cBhvr>
                                      <p:to>
                                        <p:strVal val="visible"/>
                                      </p:to>
                                    </p:set>
                                    <p:animEffect transition="in" filter="fade">
                                      <p:cBhvr>
                                        <p:cTn id="179"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1"/>
      <p:bldP spid="36" grpId="1"/>
      <p:bldP spid="37" grpId="1"/>
      <p:bldP spid="38" grpId="1"/>
      <p:bldP spid="39" grpId="1"/>
      <p:bldP spid="39" grpId="2"/>
      <p:bldP spid="40" grpId="1"/>
      <p:bldP spid="41" grpId="1"/>
      <p:bldP spid="42" grpId="1"/>
      <p:bldP spid="43" grpId="1"/>
      <p:bldP spid="44" grpId="1"/>
      <p:bldP spid="44" grpId="2"/>
      <p:bldP spid="45" grpId="0"/>
      <p:bldP spid="48" grpId="1"/>
      <p:bldP spid="49" grpId="1"/>
      <p:bldP spid="51" grpId="0"/>
    </p:bldLst>
  </p:timing>
</p:sld>
</file>

<file path=ppt/theme/theme1.xml><?xml version="1.0" encoding="utf-8"?>
<a:theme xmlns:a="http://schemas.openxmlformats.org/drawingml/2006/main" name="Default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Default Theme.thmx</Template>
  <TotalTime>930</TotalTime>
  <Words>2188</Words>
  <Application>Microsoft Macintosh PowerPoint</Application>
  <PresentationFormat>On-screen Show (4:3)</PresentationFormat>
  <Paragraphs>148</Paragraphs>
  <Slides>7</Slides>
  <Notes>6</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Default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Emmanuel Nunez</dc:creator>
  <cp:lastModifiedBy>Katayoun Chamany</cp:lastModifiedBy>
  <cp:revision>89</cp:revision>
  <cp:lastPrinted>2014-03-26T20:49:13Z</cp:lastPrinted>
  <dcterms:created xsi:type="dcterms:W3CDTF">2014-03-26T16:12:32Z</dcterms:created>
  <dcterms:modified xsi:type="dcterms:W3CDTF">2016-03-03T12:42:51Z</dcterms:modified>
</cp:coreProperties>
</file>